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9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">
              <a:schemeClr val="accent4">
                <a:lumMod val="20000"/>
                <a:lumOff val="8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/>
            </a:r>
            <a:br>
              <a:rPr lang="el-GR" dirty="0"/>
            </a:br>
            <a:r>
              <a:rPr lang="el-GR" dirty="0"/>
              <a:t> </a:t>
            </a:r>
            <a:br>
              <a:rPr lang="el-GR" dirty="0"/>
            </a:br>
            <a:r>
              <a:rPr lang="el-GR" b="1" i="1" dirty="0"/>
              <a:t>ΠΑΡΟΥΣΙΑΣΗ ΣΤΑΤΙΣΤΙΚΩΝ ΔΕΔΟΜΕΝΩΝ</a:t>
            </a:r>
            <a:r>
              <a:rPr lang="el-GR" dirty="0"/>
              <a:t>	</a:t>
            </a:r>
            <a:br>
              <a:rPr lang="el-GR" dirty="0"/>
            </a:b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65251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35000" y="1625600"/>
            <a:ext cx="11239500" cy="5105400"/>
          </a:xfrm>
        </p:spPr>
        <p:txBody>
          <a:bodyPr>
            <a:normAutofit fontScale="90000"/>
          </a:bodyPr>
          <a:lstStyle/>
          <a:p>
            <a:r>
              <a:rPr lang="el-GR" dirty="0"/>
              <a:t/>
            </a:r>
            <a:br>
              <a:rPr lang="el-GR" dirty="0"/>
            </a:br>
            <a:r>
              <a:rPr lang="el-GR" dirty="0"/>
              <a:t> </a:t>
            </a:r>
            <a:br>
              <a:rPr lang="el-GR" dirty="0"/>
            </a:br>
            <a:r>
              <a:rPr lang="el-GR" dirty="0" smtClean="0"/>
              <a:t>Μ</a:t>
            </a:r>
            <a:r>
              <a:rPr lang="el-GR" sz="2700" cap="none" dirty="0" smtClean="0"/>
              <a:t>ετ</a:t>
            </a:r>
            <a:r>
              <a:rPr lang="el-GR" sz="2700" cap="none" dirty="0"/>
              <a:t>ά</a:t>
            </a:r>
            <a:r>
              <a:rPr lang="el-GR" sz="2700" cap="none" dirty="0" smtClean="0"/>
              <a:t> τη συλλογή των στατιστικών δεδομένων είναι αναγκαία η κατασκευή συνοπτικών πινάκων ή γραφικών</a:t>
            </a:r>
            <a:r>
              <a:rPr lang="en-US" sz="2700" cap="none" dirty="0" smtClean="0"/>
              <a:t> </a:t>
            </a:r>
            <a:r>
              <a:rPr lang="el-GR" sz="2700" cap="none" dirty="0" smtClean="0"/>
              <a:t>παραστάσεων,</a:t>
            </a:r>
            <a:br>
              <a:rPr lang="el-GR" sz="2700" cap="none" dirty="0" smtClean="0"/>
            </a:br>
            <a:r>
              <a:rPr lang="el-GR" sz="2700" cap="none" dirty="0" smtClean="0"/>
              <a:t> ώστε</a:t>
            </a:r>
            <a:br>
              <a:rPr lang="el-GR" sz="2700" cap="none" dirty="0" smtClean="0"/>
            </a:br>
            <a:r>
              <a:rPr lang="el-GR" sz="2700" cap="none" dirty="0" smtClean="0"/>
              <a:t> 	να είναι εύκολη η κατανόησή τους </a:t>
            </a:r>
            <a:br>
              <a:rPr lang="el-GR" sz="2700" cap="none" dirty="0" smtClean="0"/>
            </a:br>
            <a:r>
              <a:rPr lang="el-GR" sz="2700" cap="none" dirty="0" smtClean="0"/>
              <a:t>	και η εξαγωγή σωστών συμπερασμάτων. </a:t>
            </a:r>
            <a:r>
              <a:rPr lang="en-US" sz="2700" cap="none" dirty="0" smtClean="0"/>
              <a:t/>
            </a:r>
            <a:br>
              <a:rPr lang="en-US" sz="2700" cap="none" dirty="0" smtClean="0"/>
            </a:br>
            <a:r>
              <a:rPr lang="el-GR" sz="2700" cap="none" dirty="0" smtClean="0"/>
              <a:t>Η παρουσίαση</a:t>
            </a:r>
            <a:r>
              <a:rPr lang="en-US" sz="2700" cap="none" dirty="0" smtClean="0"/>
              <a:t> </a:t>
            </a:r>
            <a:r>
              <a:rPr lang="el-GR" sz="2700" cap="none" dirty="0" smtClean="0"/>
              <a:t>των στατιστικών δεδομένων σε πίνακες γίνεται με την κατάλληλη </a:t>
            </a:r>
            <a:r>
              <a:rPr lang="en-US" sz="2700" cap="none" dirty="0" smtClean="0"/>
              <a:t> </a:t>
            </a:r>
            <a:r>
              <a:rPr lang="el-GR" sz="2700" cap="none" dirty="0" smtClean="0"/>
              <a:t>τοποθέτηση των πληροφοριών σε γραμμές και</a:t>
            </a:r>
            <a:r>
              <a:rPr lang="en-US" sz="2700" cap="none" dirty="0" smtClean="0"/>
              <a:t> </a:t>
            </a:r>
            <a:r>
              <a:rPr lang="el-GR" sz="2700" cap="none" dirty="0" smtClean="0"/>
              <a:t>στήλες,</a:t>
            </a:r>
            <a:br>
              <a:rPr lang="el-GR" sz="2700" cap="none" dirty="0" smtClean="0"/>
            </a:br>
            <a:r>
              <a:rPr lang="el-GR" sz="2700" cap="none" dirty="0" smtClean="0"/>
              <a:t> με τρόπο που να διευκολύνεται η σύγκριση των στοιχείων και η </a:t>
            </a:r>
            <a:r>
              <a:rPr lang="el-GR" sz="2700" cap="none" dirty="0" err="1" smtClean="0"/>
              <a:t>καλλύτερη</a:t>
            </a:r>
            <a:r>
              <a:rPr lang="el-GR" sz="2700" cap="none" dirty="0" smtClean="0"/>
              <a:t> ενημέρωση του αναγνώστη</a:t>
            </a:r>
            <a:r>
              <a:rPr lang="en-US" sz="2700" cap="none" dirty="0" smtClean="0"/>
              <a:t> </a:t>
            </a:r>
            <a:r>
              <a:rPr lang="el-GR" sz="2700" cap="none" dirty="0" smtClean="0"/>
              <a:t>σχετικά με τη δομή του πληθυσμού που ερευνάμε</a:t>
            </a:r>
            <a:r>
              <a:rPr lang="el-GR" sz="2700" dirty="0" smtClean="0"/>
              <a:t>.</a:t>
            </a:r>
            <a:r>
              <a:rPr lang="el-GR" sz="2700" dirty="0"/>
              <a:t>	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365500" y="304800"/>
            <a:ext cx="4064000" cy="1473199"/>
          </a:xfrm>
        </p:spPr>
        <p:txBody>
          <a:bodyPr>
            <a:normAutofit fontScale="25000" lnSpcReduction="20000"/>
          </a:bodyPr>
          <a:lstStyle/>
          <a:p>
            <a:endParaRPr lang="el-GR" dirty="0"/>
          </a:p>
          <a:p>
            <a:endParaRPr lang="el-GR" sz="9000" dirty="0"/>
          </a:p>
          <a:p>
            <a:r>
              <a:rPr lang="el-GR" sz="11200" b="1" i="1" dirty="0"/>
              <a:t>Στατιστικοί Πίνακες</a:t>
            </a:r>
            <a:r>
              <a:rPr lang="el-GR" dirty="0"/>
              <a:t>	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618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4212" y="1701800"/>
            <a:ext cx="11507788" cy="4292599"/>
          </a:xfrm>
        </p:spPr>
        <p:txBody>
          <a:bodyPr>
            <a:normAutofit fontScale="90000"/>
          </a:bodyPr>
          <a:lstStyle/>
          <a:p>
            <a:r>
              <a:rPr lang="el-GR" dirty="0"/>
              <a:t/>
            </a:r>
            <a:br>
              <a:rPr lang="el-GR" dirty="0"/>
            </a:br>
            <a:r>
              <a:rPr lang="el-GR" dirty="0"/>
              <a:t> </a:t>
            </a:r>
            <a:br>
              <a:rPr lang="el-GR" dirty="0"/>
            </a:br>
            <a:r>
              <a:rPr lang="el-GR" dirty="0"/>
              <a:t>α) </a:t>
            </a:r>
            <a:r>
              <a:rPr lang="el-GR" b="1" dirty="0" err="1" smtClean="0">
                <a:solidFill>
                  <a:srgbClr val="FF0000"/>
                </a:solidFill>
              </a:rPr>
              <a:t>γενικο</a:t>
            </a:r>
            <a:r>
              <a:rPr lang="en-US" b="1" dirty="0" smtClean="0">
                <a:solidFill>
                  <a:srgbClr val="FF0000"/>
                </a:solidFill>
              </a:rPr>
              <a:t>y</a:t>
            </a:r>
            <a:r>
              <a:rPr lang="el-GR" b="1" dirty="0" smtClean="0">
                <a:solidFill>
                  <a:srgbClr val="FF0000"/>
                </a:solidFill>
              </a:rPr>
              <a:t>ς π</a:t>
            </a:r>
            <a:r>
              <a:rPr lang="en-US" b="1" dirty="0" err="1" smtClean="0">
                <a:solidFill>
                  <a:srgbClr val="FF0000"/>
                </a:solidFill>
              </a:rPr>
              <a:t>i</a:t>
            </a:r>
            <a:r>
              <a:rPr lang="el-GR" b="1" dirty="0" err="1" smtClean="0">
                <a:solidFill>
                  <a:srgbClr val="FF0000"/>
                </a:solidFill>
              </a:rPr>
              <a:t>νακες</a:t>
            </a:r>
            <a:r>
              <a:rPr lang="el-GR" dirty="0"/>
              <a:t>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cap="none" dirty="0" smtClean="0"/>
              <a:t>οι οποίοι περιέχουν όλες τις πληροφορίες που προκύπτουν από μία στατιστική έρευνα(συνήθως με αρκετά λεπτομερειακά στοιχεία) και αποτελούν πηγές στατιστικών πληροφοριών στη διάθεση των επιστημόνων-ερευνητών για παραπέρα ανάλυση και εξαγωγή συμπερασμάτων</a:t>
            </a:r>
            <a:r>
              <a:rPr lang="el-GR" dirty="0" smtClean="0"/>
              <a:t>,</a:t>
            </a:r>
            <a:r>
              <a:rPr lang="el-GR" dirty="0"/>
              <a:t>	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39812" y="571499"/>
            <a:ext cx="8534400" cy="711201"/>
          </a:xfrm>
        </p:spPr>
        <p:txBody>
          <a:bodyPr>
            <a:normAutofit fontScale="25000" lnSpcReduction="20000"/>
          </a:bodyPr>
          <a:lstStyle/>
          <a:p>
            <a:endParaRPr lang="el-GR" dirty="0"/>
          </a:p>
          <a:p>
            <a:r>
              <a:rPr lang="el-GR" dirty="0"/>
              <a:t> </a:t>
            </a:r>
          </a:p>
          <a:p>
            <a:r>
              <a:rPr lang="el-GR" sz="9800" dirty="0"/>
              <a:t>Οι πίνακες διακρίνονται στους:	</a:t>
            </a:r>
          </a:p>
        </p:txBody>
      </p:sp>
    </p:spTree>
    <p:extLst>
      <p:ext uri="{BB962C8B-B14F-4D97-AF65-F5344CB8AC3E}">
        <p14:creationId xmlns:p14="http://schemas.microsoft.com/office/powerpoint/2010/main" val="1013410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  <a:p>
            <a:pPr marL="0" indent="0">
              <a:buNone/>
            </a:pPr>
            <a:r>
              <a:rPr lang="el-GR" dirty="0"/>
              <a:t> </a:t>
            </a:r>
          </a:p>
          <a:p>
            <a:r>
              <a:rPr lang="el-GR" sz="3200" b="1" dirty="0">
                <a:solidFill>
                  <a:srgbClr val="FF0000"/>
                </a:solidFill>
              </a:rPr>
              <a:t>β) ειδικούς πίνακες, 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l-GR" sz="3200" dirty="0" smtClean="0"/>
              <a:t>οι </a:t>
            </a:r>
            <a:r>
              <a:rPr lang="el-GR" sz="3200" dirty="0"/>
              <a:t>οποίοι είναι συνοπτικοί και σαφείς. Τα στοιχεία τους συνήθως έχουν ληφθεί από </a:t>
            </a:r>
            <a:r>
              <a:rPr lang="el-GR" sz="3200" dirty="0" smtClean="0"/>
              <a:t>τους</a:t>
            </a:r>
            <a:r>
              <a:rPr lang="en-US" sz="3200" dirty="0" smtClean="0"/>
              <a:t> </a:t>
            </a:r>
            <a:r>
              <a:rPr lang="el-GR" sz="3200" dirty="0" smtClean="0"/>
              <a:t>γενικούς </a:t>
            </a:r>
            <a:r>
              <a:rPr lang="el-GR" sz="3200" dirty="0"/>
              <a:t>πίνακες.	</a:t>
            </a:r>
          </a:p>
          <a:p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4234269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84212" y="-253218"/>
            <a:ext cx="11118582" cy="6710289"/>
          </a:xfrm>
        </p:spPr>
        <p:txBody>
          <a:bodyPr>
            <a:normAutofit fontScale="92500"/>
          </a:bodyPr>
          <a:lstStyle/>
          <a:p>
            <a:endParaRPr lang="el-GR" dirty="0"/>
          </a:p>
          <a:p>
            <a:pPr marL="0" indent="0">
              <a:buNone/>
            </a:pPr>
            <a:endParaRPr lang="el-GR" dirty="0"/>
          </a:p>
          <a:p>
            <a:r>
              <a:rPr lang="el-GR" sz="2800" dirty="0"/>
              <a:t>Κάθε πίνακας που έχει κατασκευαστεί σωστά πρέπει να περιέχει</a:t>
            </a:r>
            <a:r>
              <a:rPr lang="el-GR" sz="2800" dirty="0" smtClean="0"/>
              <a:t>:</a:t>
            </a: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r>
              <a:rPr lang="el-GR" sz="2800" dirty="0" smtClean="0"/>
              <a:t>α</a:t>
            </a:r>
            <a:r>
              <a:rPr lang="el-GR" sz="2800" dirty="0"/>
              <a:t>) τον </a:t>
            </a:r>
            <a:r>
              <a:rPr lang="el-GR" sz="2800" b="1" dirty="0"/>
              <a:t>τίτλο</a:t>
            </a:r>
            <a:r>
              <a:rPr lang="el-GR" sz="2800" dirty="0"/>
              <a:t>, που γράφεται στο επάνω μέρος του πίνακα και δηλώνει με σαφήνεια και συνοπτικά το </a:t>
            </a:r>
            <a:r>
              <a:rPr lang="el-GR" sz="2800" dirty="0" smtClean="0"/>
              <a:t>περιεχόμενο του πίνακα</a:t>
            </a:r>
            <a:endParaRPr lang="en-US" sz="2800" dirty="0" smtClean="0"/>
          </a:p>
          <a:p>
            <a:r>
              <a:rPr lang="el-GR" sz="2800" dirty="0" smtClean="0"/>
              <a:t>β</a:t>
            </a:r>
            <a:r>
              <a:rPr lang="el-GR" sz="2800" dirty="0"/>
              <a:t>) τις </a:t>
            </a:r>
            <a:r>
              <a:rPr lang="el-GR" sz="2800" b="1" dirty="0"/>
              <a:t>επικεφαλίδες </a:t>
            </a:r>
            <a:r>
              <a:rPr lang="el-GR" sz="2800" dirty="0"/>
              <a:t>των γραμμών και στηλών, που δείχνουν συνοπτικά τη φύση και τις μονάδες </a:t>
            </a:r>
            <a:r>
              <a:rPr lang="el-GR" sz="2800" dirty="0" smtClean="0"/>
              <a:t>μέτρησης </a:t>
            </a:r>
            <a:r>
              <a:rPr lang="el-GR" sz="2800" dirty="0" err="1" smtClean="0"/>
              <a:t>τωνδεδομένων</a:t>
            </a:r>
            <a:r>
              <a:rPr lang="el-GR" sz="2800" dirty="0" smtClean="0"/>
              <a:t>,</a:t>
            </a:r>
            <a:endParaRPr lang="en-US" sz="2800" dirty="0" smtClean="0"/>
          </a:p>
          <a:p>
            <a:r>
              <a:rPr lang="el-GR" sz="2800" dirty="0" smtClean="0"/>
              <a:t>γ</a:t>
            </a:r>
            <a:r>
              <a:rPr lang="el-GR" sz="2800" dirty="0"/>
              <a:t>) το </a:t>
            </a:r>
            <a:r>
              <a:rPr lang="el-GR" sz="2800" b="1" dirty="0"/>
              <a:t>κύριο σώμα </a:t>
            </a:r>
            <a:r>
              <a:rPr lang="el-GR" sz="2800" dirty="0"/>
              <a:t>(κορμό), που περιέχει διαχωρισμένα μέσα στις γραμμές και στις στήλες τα </a:t>
            </a:r>
            <a:r>
              <a:rPr lang="el-GR" sz="2800" dirty="0" smtClean="0"/>
              <a:t>στατιστικά δεδομένα,</a:t>
            </a:r>
            <a:endParaRPr lang="en-US" sz="2800" dirty="0" smtClean="0"/>
          </a:p>
          <a:p>
            <a:r>
              <a:rPr lang="el-GR" sz="2800" dirty="0" smtClean="0"/>
              <a:t>δ</a:t>
            </a:r>
            <a:r>
              <a:rPr lang="el-GR" sz="2800" dirty="0"/>
              <a:t>) την </a:t>
            </a:r>
            <a:r>
              <a:rPr lang="el-GR" sz="2800" b="1" dirty="0"/>
              <a:t>πηγή</a:t>
            </a:r>
            <a:r>
              <a:rPr lang="el-GR" sz="2800" dirty="0"/>
              <a:t>, που γράφεται στο κάτω μέρος του πίνακα και δείχνει την προέλευση των στατιστικών στοιχείων</a:t>
            </a:r>
            <a:r>
              <a:rPr lang="el-GR" sz="2800" dirty="0" smtClean="0"/>
              <a:t>, έτσι </a:t>
            </a:r>
            <a:r>
              <a:rPr lang="el-GR" sz="2800" dirty="0"/>
              <a:t>ώστε ο αναγνώστης να ανατρέχει </a:t>
            </a:r>
            <a:r>
              <a:rPr lang="el-GR" sz="2800" dirty="0" err="1"/>
              <a:t>σ’αυτήν</a:t>
            </a:r>
            <a:r>
              <a:rPr lang="el-GR" sz="2800" dirty="0"/>
              <a:t>, όταν επιθυμεί, για επαλήθευση στοιχείων ή για </a:t>
            </a:r>
            <a:r>
              <a:rPr lang="el-GR" sz="2800" dirty="0" smtClean="0"/>
              <a:t>λήψη περισσότερων </a:t>
            </a:r>
            <a:r>
              <a:rPr lang="el-GR" sz="2800" dirty="0"/>
              <a:t>πληροφοριών</a:t>
            </a:r>
            <a:r>
              <a:rPr lang="el-GR" dirty="0"/>
              <a:t>.	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07564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4212" y="914401"/>
            <a:ext cx="10457399" cy="5345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099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4213" y="1024722"/>
            <a:ext cx="9996487" cy="5138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167613"/>
      </p:ext>
    </p:extLst>
  </p:cSld>
  <p:clrMapOvr>
    <a:masterClrMapping/>
  </p:clrMapOvr>
</p:sld>
</file>

<file path=ppt/theme/theme1.xml><?xml version="1.0" encoding="utf-8"?>
<a:theme xmlns:a="http://schemas.openxmlformats.org/drawingml/2006/main" name="Κομμάτι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17</TotalTime>
  <Words>291</Words>
  <Application>Microsoft Office PowerPoint</Application>
  <PresentationFormat>Ευρεία οθόνη</PresentationFormat>
  <Paragraphs>21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0" baseType="lpstr">
      <vt:lpstr>Century Gothic</vt:lpstr>
      <vt:lpstr>Wingdings 3</vt:lpstr>
      <vt:lpstr>Κομμάτι</vt:lpstr>
      <vt:lpstr>   ΠΑΡΟΥΣΙΑΣΗ ΣΤΑΤΙΣΤΙΚΩΝ ΔΕΔΟΜΕΝΩΝ  </vt:lpstr>
      <vt:lpstr>   Μετά τη συλλογή των στατιστικών δεδομένων είναι αναγκαία η κατασκευή συνοπτικών πινάκων ή γραφικών παραστάσεων,  ώστε   να είναι εύκολη η κατανόησή τους   και η εξαγωγή σωστών συμπερασμάτων.  Η παρουσίαση των στατιστικών δεδομένων σε πίνακες γίνεται με την κατάλληλη  τοποθέτηση των πληροφοριών σε γραμμές και στήλες,  με τρόπο που να διευκολύνεται η σύγκριση των στοιχείων και η καλλύτερη ενημέρωση του αναγνώστη σχετικά με τη δομή του πληθυσμού που ερευνάμε. </vt:lpstr>
      <vt:lpstr>   α) γενικοyς πiνακες,  οι οποίοι περιέχουν όλες τις πληροφορίες που προκύπτουν από μία στατιστική έρευνα(συνήθως με αρκετά λεπτομερειακά στοιχεία) και αποτελούν πηγές στατιστικών πληροφοριών στη διάθεση των επιστημόνων-ερευνητών για παραπέρα ανάλυση και εξαγωγή συμπερασμάτων, 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ΠΑΡΟΥΣΙΑΣΗ ΣΤΑΤΙΣΤΙΚΩΝ ΔΕΔΟΜΕΝΩΝ  </dc:title>
  <dc:creator>Χρήστης των Windows</dc:creator>
  <cp:lastModifiedBy>Χρήστης των Windows</cp:lastModifiedBy>
  <cp:revision>5</cp:revision>
  <dcterms:created xsi:type="dcterms:W3CDTF">2022-11-03T12:02:09Z</dcterms:created>
  <dcterms:modified xsi:type="dcterms:W3CDTF">2023-11-22T19:42:11Z</dcterms:modified>
</cp:coreProperties>
</file>