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6" r:id="rId9"/>
    <p:sldId id="265" r:id="rId10"/>
    <p:sldId id="268" r:id="rId11"/>
    <p:sldId id="269" r:id="rId12"/>
    <p:sldId id="270" r:id="rId13"/>
    <p:sldId id="263" r:id="rId14"/>
    <p:sldId id="264" r:id="rId15"/>
    <p:sldId id="267"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EF67CC64-64E5-4382-B5C6-02A81A981020}" type="datetimeFigureOut">
              <a:rPr lang="el-GR" smtClean="0"/>
              <a:pPr/>
              <a:t>7/3/1980</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EC9EF09B-C970-4754-8F71-90CE0E531D9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F67CC64-64E5-4382-B5C6-02A81A981020}" type="datetimeFigureOut">
              <a:rPr lang="el-GR" smtClean="0"/>
              <a:pPr/>
              <a:t>7/3/1980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F67CC64-64E5-4382-B5C6-02A81A981020}" type="datetimeFigureOut">
              <a:rPr lang="el-GR" smtClean="0"/>
              <a:pPr/>
              <a:t>7/3/1980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F67CC64-64E5-4382-B5C6-02A81A981020}" type="datetimeFigureOut">
              <a:rPr lang="el-GR" smtClean="0"/>
              <a:pPr/>
              <a:t>7/3/1980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EF67CC64-64E5-4382-B5C6-02A81A981020}" type="datetimeFigureOut">
              <a:rPr lang="el-GR" smtClean="0"/>
              <a:pPr/>
              <a:t>7/3/1980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F67CC64-64E5-4382-B5C6-02A81A981020}" type="datetimeFigureOut">
              <a:rPr lang="el-GR" smtClean="0"/>
              <a:pPr/>
              <a:t>7/3/1980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EF67CC64-64E5-4382-B5C6-02A81A981020}" type="datetimeFigureOut">
              <a:rPr lang="el-GR" smtClean="0"/>
              <a:pPr/>
              <a:t>7/3/1980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EF67CC64-64E5-4382-B5C6-02A81A981020}" type="datetimeFigureOut">
              <a:rPr lang="el-GR" smtClean="0"/>
              <a:pPr/>
              <a:t>7/3/1980</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EF67CC64-64E5-4382-B5C6-02A81A981020}" type="datetimeFigureOut">
              <a:rPr lang="el-GR" smtClean="0"/>
              <a:pPr/>
              <a:t>7/3/1980</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EF67CC64-64E5-4382-B5C6-02A81A981020}" type="datetimeFigureOut">
              <a:rPr lang="el-GR" smtClean="0"/>
              <a:pPr/>
              <a:t>7/3/1980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EC9EF09B-C970-4754-8F71-90CE0E531D9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EF67CC64-64E5-4382-B5C6-02A81A981020}" type="datetimeFigureOut">
              <a:rPr lang="el-GR" smtClean="0"/>
              <a:pPr/>
              <a:t>7/3/1980</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EC9EF09B-C970-4754-8F71-90CE0E531D90}"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67CC64-64E5-4382-B5C6-02A81A981020}" type="datetimeFigureOut">
              <a:rPr lang="el-GR" smtClean="0"/>
              <a:pPr/>
              <a:t>7/3/1980</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C9EF09B-C970-4754-8F71-90CE0E531D9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b="1" dirty="0" err="1" smtClean="0"/>
              <a:t>Μαθημα</a:t>
            </a:r>
            <a:r>
              <a:rPr lang="el-GR" b="1" dirty="0" smtClean="0"/>
              <a:t>: Αιμοδοσία</a:t>
            </a:r>
            <a:br>
              <a:rPr lang="el-GR" b="1" dirty="0" smtClean="0"/>
            </a:br>
            <a:r>
              <a:rPr lang="el-GR" b="1" dirty="0" smtClean="0"/>
              <a:t>Γ’ </a:t>
            </a:r>
            <a:r>
              <a:rPr lang="el-GR" b="1" dirty="0" err="1" smtClean="0"/>
              <a:t>εξαμηνο</a:t>
            </a:r>
            <a:endParaRPr lang="el-GR" dirty="0"/>
          </a:p>
        </p:txBody>
      </p:sp>
      <p:sp>
        <p:nvSpPr>
          <p:cNvPr id="3" name="2 - Υπότιτλος"/>
          <p:cNvSpPr>
            <a:spLocks noGrp="1"/>
          </p:cNvSpPr>
          <p:nvPr>
            <p:ph type="subTitle" idx="1"/>
          </p:nvPr>
        </p:nvSpPr>
        <p:spPr/>
        <p:txBody>
          <a:bodyPr>
            <a:normAutofit/>
          </a:bodyPr>
          <a:lstStyle/>
          <a:p>
            <a:r>
              <a:rPr lang="el-GR" dirty="0" smtClean="0"/>
              <a:t>Σ.Α.Ε.Κ. </a:t>
            </a:r>
            <a:r>
              <a:rPr lang="el-GR" dirty="0" err="1" smtClean="0"/>
              <a:t>Σίνδου</a:t>
            </a:r>
            <a:r>
              <a:rPr lang="el-GR" dirty="0" smtClean="0"/>
              <a:t/>
            </a:r>
            <a:br>
              <a:rPr lang="el-GR" dirty="0" smtClean="0"/>
            </a:br>
            <a:r>
              <a:rPr lang="el-GR" dirty="0" smtClean="0"/>
              <a:t>Βοηθός Νοσηλευτή Γενικής Νοσηλείας</a:t>
            </a:r>
            <a:endParaRPr lang="el-GR" b="1" dirty="0" smtClean="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r>
              <a:rPr lang="el-GR" b="1" dirty="0" smtClean="0"/>
              <a:t>Σύφιλη: </a:t>
            </a:r>
            <a:r>
              <a:rPr lang="el-GR" dirty="0" smtClean="0"/>
              <a:t>Η σύφιλη οφείλεται στο τρεπόνημα της σπειροχαίτης το οποίο δεν επιβιώνει περισσότερο από 72 ώρες στους 4ο</a:t>
            </a:r>
            <a:r>
              <a:rPr lang="en-US" dirty="0" smtClean="0"/>
              <a:t>C. </a:t>
            </a:r>
            <a:r>
              <a:rPr lang="el-GR" dirty="0" smtClean="0"/>
              <a:t>Έτσι από το αίμα που συντηρείται στο ψυγείο, δεν μπορεί να μεταδοθεί η σύφιλη μπορεί όμως να μεταδοθεί από προϊόντα αίματος , όπως τα συμπυκνωμένα αιμοπετάλια που μεταγγίζονται αμέσως μετά την αιμοληψία. Η ανίχνευση των αντισωμάτων της σύφιλης γίνεται με μια διαδικασία που ονομάζεται </a:t>
            </a:r>
            <a:r>
              <a:rPr lang="en-US" dirty="0" smtClean="0"/>
              <a:t>V.D.R.L.</a:t>
            </a:r>
            <a:endParaRPr lang="el-GR" dirty="0" smtClean="0"/>
          </a:p>
          <a:p>
            <a:r>
              <a:rPr lang="el-GR" b="1" dirty="0" smtClean="0"/>
              <a:t>Ιός </a:t>
            </a:r>
            <a:r>
              <a:rPr lang="en-US" b="1" dirty="0" smtClean="0"/>
              <a:t>HTLV</a:t>
            </a:r>
            <a:r>
              <a:rPr lang="el-GR" b="1" dirty="0" smtClean="0"/>
              <a:t> Ι/ΙΙ  Ανθρώπινος Τ-</a:t>
            </a:r>
            <a:r>
              <a:rPr lang="el-GR" b="1" dirty="0" err="1" smtClean="0"/>
              <a:t>λεμφοτρόπος </a:t>
            </a:r>
            <a:r>
              <a:rPr lang="el-GR" b="1" dirty="0" smtClean="0"/>
              <a:t>ιός:</a:t>
            </a:r>
            <a:r>
              <a:rPr lang="el-GR" dirty="0" smtClean="0"/>
              <a:t> είναι </a:t>
            </a:r>
            <a:r>
              <a:rPr lang="el-GR" dirty="0" err="1" smtClean="0"/>
              <a:t>ρετροιός</a:t>
            </a:r>
            <a:r>
              <a:rPr lang="el-GR" dirty="0" smtClean="0"/>
              <a:t>  και σχετίζεται με την λευχαιμία Τ-κυττάρων, την τροπική σπαστική </a:t>
            </a:r>
            <a:r>
              <a:rPr lang="el-GR" dirty="0" err="1" smtClean="0"/>
              <a:t>παραπάρεση</a:t>
            </a:r>
            <a:r>
              <a:rPr lang="el-GR" dirty="0" smtClean="0"/>
              <a:t> και άλλες </a:t>
            </a:r>
            <a:r>
              <a:rPr lang="el-GR" dirty="0" err="1" smtClean="0"/>
              <a:t>απομυελινωτικές</a:t>
            </a:r>
            <a:r>
              <a:rPr lang="el-GR" dirty="0" smtClean="0"/>
              <a:t> και </a:t>
            </a:r>
            <a:r>
              <a:rPr lang="el-GR" dirty="0" err="1" smtClean="0"/>
              <a:t>νεοπλασματικές</a:t>
            </a:r>
            <a:r>
              <a:rPr lang="el-GR" dirty="0" smtClean="0"/>
              <a:t> καταστάσεις</a:t>
            </a:r>
            <a:endParaRPr lang="el-GR" b="1" dirty="0" smtClean="0"/>
          </a:p>
          <a:p>
            <a:endParaRPr lang="el-GR" dirty="0"/>
          </a:p>
        </p:txBody>
      </p:sp>
      <p:sp>
        <p:nvSpPr>
          <p:cNvPr id="2" name="1 - Τίτλος"/>
          <p:cNvSpPr>
            <a:spLocks noGrp="1"/>
          </p:cNvSpPr>
          <p:nvPr>
            <p:ph type="title"/>
          </p:nvPr>
        </p:nvSpPr>
        <p:spPr/>
        <p:txBody>
          <a:bodyPr>
            <a:normAutofit fontScale="90000"/>
          </a:bodyPr>
          <a:lstStyle/>
          <a:p>
            <a:r>
              <a:rPr lang="el-GR" dirty="0" smtClean="0"/>
              <a:t>Έλεγχος μονάδων αίματος για λοιμώδη και ΣΜΝ</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buNone/>
            </a:pPr>
            <a:r>
              <a:rPr lang="el-GR" dirty="0" smtClean="0"/>
              <a:t>   Αφορούν την εμφάνιση κρούσματος ελονοσίας σε μία περιοχή</a:t>
            </a:r>
            <a:r>
              <a:rPr lang="el-GR" dirty="0" smtClean="0"/>
              <a:t>.</a:t>
            </a:r>
            <a:r>
              <a:rPr lang="en-US" dirty="0" smtClean="0"/>
              <a:t> </a:t>
            </a:r>
            <a:r>
              <a:rPr lang="el-GR" dirty="0" smtClean="0"/>
              <a:t>Η </a:t>
            </a:r>
            <a:r>
              <a:rPr lang="el-GR" dirty="0" smtClean="0"/>
              <a:t>ελονοσία είναι γνωστή και ως μαλάρια και προκαλείται από το πλασμώδιο της ελονοσίας και μεταδίδεται από τσίμπημα κουνουπιού</a:t>
            </a:r>
          </a:p>
          <a:p>
            <a:r>
              <a:rPr lang="el-GR" dirty="0" smtClean="0"/>
              <a:t>Αποκλεισμός από την αιμοδοσία ατόμων που κατοικούν και εργάζονται στις επηρεαζόμενες περιοχές</a:t>
            </a:r>
          </a:p>
          <a:p>
            <a:r>
              <a:rPr lang="el-GR" dirty="0" smtClean="0"/>
              <a:t>Αναβολή πληθυσμιακών αιμοληψιών</a:t>
            </a:r>
          </a:p>
          <a:p>
            <a:r>
              <a:rPr lang="el-GR" dirty="0" smtClean="0"/>
              <a:t>Αποκλεισμός από την αιμοδοσία επισκεπτών από τις επηρεαζόμενες περιοχές για διάστημα 6 μηνών μετά την επιστροφή τους</a:t>
            </a:r>
          </a:p>
          <a:p>
            <a:r>
              <a:rPr lang="el-GR" dirty="0" smtClean="0"/>
              <a:t>Εγρήγορση όλων των Υπηρεσιών Αιμοδοσίας για την εφαρμογή των κανονισμών αιμοδότη</a:t>
            </a:r>
            <a:endParaRPr lang="el-GR" dirty="0"/>
          </a:p>
        </p:txBody>
      </p:sp>
      <p:sp>
        <p:nvSpPr>
          <p:cNvPr id="2" name="1 - Τίτλος"/>
          <p:cNvSpPr>
            <a:spLocks noGrp="1"/>
          </p:cNvSpPr>
          <p:nvPr>
            <p:ph type="title"/>
          </p:nvPr>
        </p:nvSpPr>
        <p:spPr/>
        <p:txBody>
          <a:bodyPr>
            <a:normAutofit fontScale="90000"/>
          </a:bodyPr>
          <a:lstStyle/>
          <a:p>
            <a:r>
              <a:rPr lang="el-GR" dirty="0" smtClean="0"/>
              <a:t>Μέτρα ασφάλειας του αίματος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81328"/>
            <a:ext cx="8229600" cy="4755984"/>
          </a:xfrm>
        </p:spPr>
        <p:txBody>
          <a:bodyPr>
            <a:normAutofit fontScale="77500" lnSpcReduction="20000"/>
          </a:bodyPr>
          <a:lstStyle/>
          <a:p>
            <a:r>
              <a:rPr lang="el-GR" dirty="0" smtClean="0"/>
              <a:t>Μέτρα πρόληψης για την ασφάλεια του αίματος για τον ιό του Δυτικού Νείλου. Αποτελεί εμπύρετο νόσημα και μεταδίδεται με το τσίμπημα κουνουπιού το οποίο είχε τσιμπήσει προηγουμένως ένα άρρωστο από τον ιό πτηνό.</a:t>
            </a:r>
          </a:p>
          <a:p>
            <a:r>
              <a:rPr lang="el-GR" dirty="0" smtClean="0"/>
              <a:t>Οι μονάδες που συλλέγονται από αιμοδότες που διαμένουν ή εργάζονται στους επηρεαζόμενους δήμους θα πρέπει να ελέγχονται με τις μοριακές τεχνικές ΝΑΤ για τον ιό του δυτικού Νείλου</a:t>
            </a:r>
          </a:p>
          <a:p>
            <a:r>
              <a:rPr lang="el-GR" dirty="0" smtClean="0"/>
              <a:t>Σε περίπτωση ενημέρωσης από αιμοδότη για εμφάνιση συμπτωμάτων μετά την αιμοδοσία, η αιμοδοσία προβαίνει σε δέσμευση της μονάδας και των παραγώγων της</a:t>
            </a:r>
          </a:p>
          <a:p>
            <a:r>
              <a:rPr lang="el-GR" dirty="0" smtClean="0"/>
              <a:t>Αποκλεισμός των αιμοδοτών για 28 μέρες μετά την αποχώρηση τους από τις επηρεαζόμενες περιοχές</a:t>
            </a:r>
          </a:p>
          <a:p>
            <a:r>
              <a:rPr lang="el-GR" dirty="0" smtClean="0"/>
              <a:t>Άτομα με μόλυνση από ιό του Δ.Ν. μπορούν να γίνουν δεκτά 120 μέρες μετά την διάγνωση</a:t>
            </a:r>
            <a:endParaRPr lang="el-GR" dirty="0"/>
          </a:p>
        </p:txBody>
      </p:sp>
      <p:sp>
        <p:nvSpPr>
          <p:cNvPr id="2" name="1 - Τίτλος"/>
          <p:cNvSpPr>
            <a:spLocks noGrp="1"/>
          </p:cNvSpPr>
          <p:nvPr>
            <p:ph type="title"/>
          </p:nvPr>
        </p:nvSpPr>
        <p:spPr/>
        <p:txBody>
          <a:bodyPr>
            <a:normAutofit fontScale="90000"/>
          </a:bodyPr>
          <a:lstStyle/>
          <a:p>
            <a:r>
              <a:rPr lang="el-GR" dirty="0" smtClean="0"/>
              <a:t>Μέτρα ασφάλειας του αίματος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5069160"/>
          </a:xfrm>
        </p:spPr>
        <p:txBody>
          <a:bodyPr>
            <a:normAutofit fontScale="70000" lnSpcReduction="20000"/>
          </a:bodyPr>
          <a:lstStyle/>
          <a:p>
            <a:r>
              <a:rPr lang="el-GR" dirty="0" smtClean="0"/>
              <a:t>Προκειμένου όλη η διαδικασία να είναι ασφαλής ακολουθούνται πολύ αυστηρές και τεκμηριωμένες διαδικασίες, από την αρχή μέχρι το τέλος</a:t>
            </a:r>
          </a:p>
          <a:p>
            <a:r>
              <a:rPr lang="el-GR" dirty="0" smtClean="0"/>
              <a:t>Οι αιμοδότες επιλέγονται με βάση το ιστορικό τους και ενός σχετικού ερωτηματολογίου που εστιάζει  σε θέματα υγείας και τρόπου ζωής( ιστορικό κάποιων λοιμώξεων, σεξουαλικές επαφές με πολλούς συντρόφους χωρίς προφύλαξη, χρήση τοξικών ουσιών, πρόσφατο </a:t>
            </a:r>
            <a:r>
              <a:rPr lang="el-GR" dirty="0" err="1" smtClean="0"/>
              <a:t>τατουαζ</a:t>
            </a:r>
            <a:r>
              <a:rPr lang="el-GR" dirty="0" smtClean="0"/>
              <a:t>, ιστορικό ταξιδιών) και αποκλείονται από την αιμοδοσία όταν υπάρχει οποιαδήποτε πιθανότητα να τεθεί σε κίνδυνο η ασφάλεια του αίματος.</a:t>
            </a:r>
          </a:p>
          <a:p>
            <a:r>
              <a:rPr lang="el-GR" dirty="0" smtClean="0"/>
              <a:t>Κάθε σετ αιμοληψίας είναι μιας χρήσεως, αποστειρωμένο και καταστρέφεται μετά την αιμοληψία</a:t>
            </a:r>
          </a:p>
          <a:p>
            <a:r>
              <a:rPr lang="el-GR" dirty="0" smtClean="0"/>
              <a:t>Όλα τα αποτελέσματα των ελέγχων πρέπει να αρνητικά ώστε μια μονάδα αίματος να σημανθεί και να τεθεί στην κυκλοφορία</a:t>
            </a:r>
          </a:p>
          <a:p>
            <a:r>
              <a:rPr lang="el-GR" dirty="0" smtClean="0"/>
              <a:t>Μονάδα αίματος η οποία  είναι θετική  σε οποιαδήποτε εξέταση αποσύρεται και στη συνέχεια αχρηστεύεται</a:t>
            </a:r>
          </a:p>
          <a:p>
            <a:r>
              <a:rPr lang="el-GR" dirty="0" smtClean="0"/>
              <a:t>Στη συνέχεια ο αιμοδότης ειδοποιείται και καλείται για επανέλεγχο και ιατρική καθοδήγηση</a:t>
            </a:r>
          </a:p>
          <a:p>
            <a:pPr>
              <a:buNone/>
            </a:pPr>
            <a:r>
              <a:rPr lang="el-GR" dirty="0" smtClean="0"/>
              <a:t> </a:t>
            </a:r>
          </a:p>
          <a:p>
            <a:endParaRPr lang="el-GR" dirty="0"/>
          </a:p>
        </p:txBody>
      </p:sp>
      <p:sp>
        <p:nvSpPr>
          <p:cNvPr id="2" name="1 - Τίτλος"/>
          <p:cNvSpPr>
            <a:spLocks noGrp="1"/>
          </p:cNvSpPr>
          <p:nvPr>
            <p:ph type="title"/>
          </p:nvPr>
        </p:nvSpPr>
        <p:spPr/>
        <p:txBody>
          <a:bodyPr>
            <a:normAutofit fontScale="90000"/>
          </a:bodyPr>
          <a:lstStyle/>
          <a:p>
            <a:r>
              <a:rPr lang="el-GR" dirty="0" smtClean="0"/>
              <a:t>Διαδικασίες για ασφαλές αίμα</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r>
              <a:rPr lang="el-GR" dirty="0" smtClean="0"/>
              <a:t>Η σταθερή διατήρηση συστηματικών αιμοδοτών, αποδεικνύεται ως η ασφαλέστερη πηγή αίματος</a:t>
            </a:r>
          </a:p>
          <a:p>
            <a:r>
              <a:rPr lang="el-GR" dirty="0" smtClean="0"/>
              <a:t>Διαρκή επιμόρφωση και ενημέρωση των αιμοδοτών</a:t>
            </a:r>
          </a:p>
          <a:p>
            <a:r>
              <a:rPr lang="el-GR" dirty="0" smtClean="0"/>
              <a:t>Η χρήση πιστοποιημένων τεστ τόσο για τον έλεγχο διαλογής όσο και για τον επιβεβαιωτικό έλεγχο των μεταδιδόμενων με την μετάγγιση νοσημάτων</a:t>
            </a:r>
          </a:p>
          <a:p>
            <a:r>
              <a:rPr lang="el-GR" dirty="0" smtClean="0"/>
              <a:t>Οι διαδικασίες είναι σύμφωνες με τις αντίστοιχες ευρωπαϊκές οδηγίες καθώς και της παγκόσμιας υγείας και άλλων διεθνών οργανισμών</a:t>
            </a:r>
            <a:endParaRPr lang="el-GR" dirty="0"/>
          </a:p>
        </p:txBody>
      </p:sp>
      <p:sp>
        <p:nvSpPr>
          <p:cNvPr id="2" name="1 - Τίτλος"/>
          <p:cNvSpPr>
            <a:spLocks noGrp="1"/>
          </p:cNvSpPr>
          <p:nvPr>
            <p:ph type="title"/>
          </p:nvPr>
        </p:nvSpPr>
        <p:spPr/>
        <p:txBody>
          <a:bodyPr>
            <a:normAutofit fontScale="90000"/>
          </a:bodyPr>
          <a:lstStyle/>
          <a:p>
            <a:r>
              <a:rPr lang="el-GR" dirty="0" smtClean="0"/>
              <a:t>Διαδικασίες για ασφαλές αίμα</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25144"/>
          </a:xfrm>
        </p:spPr>
        <p:txBody>
          <a:bodyPr>
            <a:normAutofit fontScale="77500" lnSpcReduction="20000"/>
          </a:bodyPr>
          <a:lstStyle/>
          <a:p>
            <a:r>
              <a:rPr lang="el-GR" dirty="0" smtClean="0"/>
              <a:t>Η αιμοληψία να έχει γίνει όταν ο </a:t>
            </a:r>
            <a:r>
              <a:rPr lang="el-GR" dirty="0" err="1" smtClean="0"/>
              <a:t>αίμοδότης</a:t>
            </a:r>
            <a:r>
              <a:rPr lang="el-GR" dirty="0" smtClean="0"/>
              <a:t> βρισκόταν σε «περίοδο παραθύρου» ( εννοούμε το χρονικό διάστημα αμέσως μετά την έκθεση του ανθρώπου σε ένα μολυσματικό παράγοντα που μπορεί να είναι μολυσματικός αλλά δεν έχουμε κανένα δείκτη που να μπορεί να ανιχνευτεί με τις μεθόδους που εξετάζεται το αίμα)</a:t>
            </a:r>
          </a:p>
          <a:p>
            <a:r>
              <a:rPr lang="el-GR" dirty="0" smtClean="0"/>
              <a:t>Να πρόκειται για μόλυνση από ένα μεταλλαγμένο στέλεχος του ιού όπου οι διαθέσιμες εργαστηριακές εξετάσεις δεν μπορούν να ανιχνεύσουν</a:t>
            </a:r>
          </a:p>
          <a:p>
            <a:r>
              <a:rPr lang="el-GR" dirty="0" smtClean="0"/>
              <a:t>Μπορεί ο </a:t>
            </a:r>
            <a:r>
              <a:rPr lang="el-GR" dirty="0" err="1" smtClean="0"/>
              <a:t>αίμοδότης</a:t>
            </a:r>
            <a:r>
              <a:rPr lang="el-GR" dirty="0" smtClean="0"/>
              <a:t>, σε πολύ σπάνιες περιπτώσεις, να μην εμφανίζει στο αίμα του κάποιο από τα αντιγόνα ή τα αντισώματα που θα έπρεπε κανονικά να εμφανίζει</a:t>
            </a:r>
          </a:p>
          <a:p>
            <a:r>
              <a:rPr lang="el-GR" dirty="0" smtClean="0"/>
              <a:t>Εργαστηριακά λάθη που αφορούν είτε ανθρώπινα λάθη , είτε σφάλματα μηχανημάτων, </a:t>
            </a:r>
            <a:r>
              <a:rPr lang="el-GR" dirty="0" err="1" smtClean="0"/>
              <a:t>έιτε</a:t>
            </a:r>
            <a:r>
              <a:rPr lang="el-GR" dirty="0" smtClean="0"/>
              <a:t> μη σωστή εφαρμογή των εργαστηριακών εξετάσεων</a:t>
            </a:r>
            <a:endParaRPr lang="el-GR" dirty="0"/>
          </a:p>
        </p:txBody>
      </p:sp>
      <p:sp>
        <p:nvSpPr>
          <p:cNvPr id="2" name="1 - Τίτλος"/>
          <p:cNvSpPr>
            <a:spLocks noGrp="1"/>
          </p:cNvSpPr>
          <p:nvPr>
            <p:ph type="title"/>
          </p:nvPr>
        </p:nvSpPr>
        <p:spPr/>
        <p:txBody>
          <a:bodyPr>
            <a:normAutofit fontScale="90000"/>
          </a:bodyPr>
          <a:lstStyle/>
          <a:p>
            <a:r>
              <a:rPr lang="el-GR" dirty="0" smtClean="0"/>
              <a:t>Αιτίες μετάδοσης μολυσματικών νοσημάτων με την μετάγγιση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buNone/>
            </a:pPr>
            <a:r>
              <a:rPr lang="el-GR" b="1" dirty="0" smtClean="0"/>
              <a:t>Υποομάδες αντιγόνου Α:</a:t>
            </a:r>
          </a:p>
          <a:p>
            <a:r>
              <a:rPr lang="el-GR" dirty="0" smtClean="0"/>
              <a:t>Η ομάδα Α αποτελείται από τις υποομάδες Α</a:t>
            </a:r>
            <a:r>
              <a:rPr lang="el-GR" sz="1600" dirty="0" smtClean="0"/>
              <a:t>1</a:t>
            </a:r>
            <a:r>
              <a:rPr lang="el-GR" dirty="0" smtClean="0"/>
              <a:t>,Α</a:t>
            </a:r>
            <a:r>
              <a:rPr lang="el-GR" sz="1600" dirty="0" smtClean="0"/>
              <a:t>2</a:t>
            </a:r>
            <a:r>
              <a:rPr lang="el-GR" dirty="0" smtClean="0"/>
              <a:t>,Α</a:t>
            </a:r>
            <a:r>
              <a:rPr lang="el-GR" sz="1600" dirty="0" smtClean="0"/>
              <a:t>3</a:t>
            </a:r>
            <a:r>
              <a:rPr lang="el-GR" dirty="0" smtClean="0"/>
              <a:t>,…..Α</a:t>
            </a:r>
            <a:r>
              <a:rPr lang="el-GR" sz="1600" dirty="0" smtClean="0"/>
              <a:t>χ </a:t>
            </a:r>
            <a:r>
              <a:rPr lang="el-GR" dirty="0" smtClean="0"/>
              <a:t>με κυριότερες την Α</a:t>
            </a:r>
            <a:r>
              <a:rPr lang="el-GR" sz="1600" dirty="0" smtClean="0"/>
              <a:t>1</a:t>
            </a:r>
            <a:r>
              <a:rPr lang="el-GR" dirty="0" smtClean="0"/>
              <a:t> και Α</a:t>
            </a:r>
            <a:r>
              <a:rPr lang="el-GR" sz="1600" dirty="0" smtClean="0"/>
              <a:t>2</a:t>
            </a:r>
          </a:p>
          <a:p>
            <a:r>
              <a:rPr lang="el-GR" dirty="0" smtClean="0"/>
              <a:t>Το αντιγόνο Α μπορεί να καλύπτει πλήρως ή μερικώς  τη βασική σειρά σακχάρων της </a:t>
            </a:r>
            <a:r>
              <a:rPr lang="el-GR" dirty="0" err="1" smtClean="0"/>
              <a:t>ερυθροκυτταρικής</a:t>
            </a:r>
            <a:r>
              <a:rPr lang="el-GR" dirty="0" smtClean="0"/>
              <a:t> μεμβράνης έτσι μπορεί να υπάρχει η υποομάδα </a:t>
            </a:r>
            <a:r>
              <a:rPr lang="el-GR" sz="2800" dirty="0" smtClean="0"/>
              <a:t>Α</a:t>
            </a:r>
            <a:r>
              <a:rPr lang="el-GR" sz="1800" dirty="0" smtClean="0"/>
              <a:t>1</a:t>
            </a:r>
            <a:r>
              <a:rPr lang="el-GR" sz="2800" dirty="0" smtClean="0"/>
              <a:t> και Α</a:t>
            </a:r>
            <a:r>
              <a:rPr lang="el-GR" sz="1800" dirty="0" smtClean="0"/>
              <a:t>2</a:t>
            </a:r>
            <a:endParaRPr lang="el-GR" sz="4100" dirty="0" smtClean="0"/>
          </a:p>
          <a:p>
            <a:r>
              <a:rPr lang="el-GR" dirty="0" smtClean="0"/>
              <a:t>Τα ερυθρά κύτταρα της  Α</a:t>
            </a:r>
            <a:r>
              <a:rPr lang="el-GR" sz="1600" dirty="0" smtClean="0"/>
              <a:t>1</a:t>
            </a:r>
            <a:r>
              <a:rPr lang="el-GR" dirty="0" smtClean="0"/>
              <a:t> συγκολλούνται  στον αντι-Α</a:t>
            </a:r>
            <a:r>
              <a:rPr lang="el-GR" sz="1600" dirty="0" smtClean="0"/>
              <a:t>1</a:t>
            </a:r>
            <a:r>
              <a:rPr lang="el-GR" dirty="0" smtClean="0"/>
              <a:t> ορό ενώ της Α</a:t>
            </a:r>
            <a:r>
              <a:rPr lang="el-GR" sz="1600" dirty="0" smtClean="0"/>
              <a:t>2 </a:t>
            </a:r>
            <a:r>
              <a:rPr lang="el-GR" dirty="0" smtClean="0"/>
              <a:t>δεν συγκολλούνται. </a:t>
            </a:r>
          </a:p>
          <a:p>
            <a:r>
              <a:rPr lang="el-GR" dirty="0" smtClean="0"/>
              <a:t>Ο ορός αντι-Α</a:t>
            </a:r>
            <a:r>
              <a:rPr lang="el-GR" sz="1600" dirty="0" smtClean="0"/>
              <a:t>1 </a:t>
            </a:r>
            <a:r>
              <a:rPr lang="el-GR" dirty="0" smtClean="0"/>
              <a:t> κυκλοφορεί στο εμπόριο και παράγεται από τους σπόρους του φυτού </a:t>
            </a:r>
            <a:r>
              <a:rPr lang="en-US" dirty="0" err="1" smtClean="0"/>
              <a:t>Dolichos</a:t>
            </a:r>
            <a:r>
              <a:rPr lang="en-US" dirty="0" smtClean="0"/>
              <a:t> </a:t>
            </a:r>
            <a:r>
              <a:rPr lang="en-US" dirty="0" err="1" smtClean="0"/>
              <a:t>biflorus</a:t>
            </a:r>
            <a:endParaRPr lang="en-US" dirty="0" smtClean="0"/>
          </a:p>
          <a:p>
            <a:r>
              <a:rPr lang="el-GR" dirty="0" smtClean="0"/>
              <a:t>Τα ερυθρά αιμοσφαίρια της υποομάδας Α</a:t>
            </a:r>
            <a:r>
              <a:rPr lang="el-GR" sz="1700" dirty="0" smtClean="0"/>
              <a:t>2 </a:t>
            </a:r>
            <a:r>
              <a:rPr lang="el-GR" dirty="0" smtClean="0"/>
              <a:t> συγκολλούνται από τον </a:t>
            </a:r>
            <a:r>
              <a:rPr lang="el-GR" dirty="0" err="1" smtClean="0"/>
              <a:t>αντι</a:t>
            </a:r>
            <a:r>
              <a:rPr lang="el-GR" dirty="0" smtClean="0"/>
              <a:t>-Α ορό </a:t>
            </a:r>
            <a:r>
              <a:rPr lang="el-GR" dirty="0" err="1" smtClean="0"/>
              <a:t>αλλα</a:t>
            </a:r>
            <a:r>
              <a:rPr lang="el-GR" dirty="0" smtClean="0"/>
              <a:t> όχι από τον </a:t>
            </a:r>
            <a:r>
              <a:rPr lang="el-GR" dirty="0" err="1" smtClean="0"/>
              <a:t>αντι</a:t>
            </a:r>
            <a:r>
              <a:rPr lang="el-GR" dirty="0" smtClean="0"/>
              <a:t>- Α</a:t>
            </a:r>
            <a:r>
              <a:rPr lang="el-GR" sz="1900" dirty="0" smtClean="0"/>
              <a:t>1</a:t>
            </a:r>
            <a:r>
              <a:rPr lang="el-GR" dirty="0" smtClean="0"/>
              <a:t> ορό.</a:t>
            </a:r>
          </a:p>
          <a:p>
            <a:r>
              <a:rPr lang="el-GR" dirty="0" smtClean="0"/>
              <a:t>Τα άτομα που έχουν ομάδα αίματος Α το 80% ανήκει στην υποομάδα Α</a:t>
            </a:r>
            <a:r>
              <a:rPr lang="el-GR" sz="1900" dirty="0" smtClean="0"/>
              <a:t>1  </a:t>
            </a:r>
            <a:r>
              <a:rPr lang="el-GR" dirty="0" smtClean="0"/>
              <a:t>ενώ το 20% στην υποομάδα Α</a:t>
            </a:r>
            <a:r>
              <a:rPr lang="el-GR" sz="1900" dirty="0" smtClean="0"/>
              <a:t>2</a:t>
            </a:r>
            <a:endParaRPr lang="el-GR" sz="1900" dirty="0"/>
          </a:p>
        </p:txBody>
      </p:sp>
      <p:sp>
        <p:nvSpPr>
          <p:cNvPr id="2" name="1 - Τίτλος"/>
          <p:cNvSpPr>
            <a:spLocks noGrp="1"/>
          </p:cNvSpPr>
          <p:nvPr>
            <p:ph type="title"/>
          </p:nvPr>
        </p:nvSpPr>
        <p:spPr>
          <a:xfrm>
            <a:off x="467544" y="260648"/>
            <a:ext cx="8229600" cy="1296144"/>
          </a:xfrm>
        </p:spPr>
        <p:txBody>
          <a:bodyPr>
            <a:normAutofit fontScale="90000"/>
          </a:bodyPr>
          <a:lstStyle/>
          <a:p>
            <a:r>
              <a:rPr lang="el-GR" b="1" dirty="0" smtClean="0"/>
              <a:t>Υποομάδες ΑΒΟ</a:t>
            </a:r>
            <a:r>
              <a:rPr lang="el-GR" dirty="0" smtClean="0"/>
              <a:t/>
            </a:r>
            <a:br>
              <a:rPr lang="el-GR" dirty="0" smtClean="0"/>
            </a:br>
            <a:r>
              <a:rPr lang="el-GR" sz="2700" b="1" dirty="0" smtClean="0"/>
              <a:t>Εκτός από τις 4 κύριες ομάδες που περιγράφηκαν   έχουν εμφανιστεί και διάφορες υποομάδες.</a:t>
            </a:r>
            <a:r>
              <a:rPr lang="el-GR" b="1" dirty="0" smtClean="0"/>
              <a:t/>
            </a:r>
            <a:br>
              <a:rPr lang="el-GR" b="1"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10000"/>
          </a:bodyPr>
          <a:lstStyle/>
          <a:p>
            <a:pPr>
              <a:buNone/>
            </a:pPr>
            <a:r>
              <a:rPr lang="el-GR" b="1" dirty="0" smtClean="0"/>
              <a:t>Υποομάδες αντιγόνου Β:</a:t>
            </a:r>
          </a:p>
          <a:p>
            <a:r>
              <a:rPr lang="el-GR" dirty="0" smtClean="0"/>
              <a:t>Είναι πολύ σπάνιες και μικρότερης σημασίας</a:t>
            </a:r>
          </a:p>
          <a:p>
            <a:r>
              <a:rPr lang="el-GR" dirty="0" smtClean="0"/>
              <a:t>Δεν είναι καλά καθορισμένες και η ταξινόμηση τους είναι αμφιλεγόμενη</a:t>
            </a:r>
          </a:p>
          <a:p>
            <a:r>
              <a:rPr lang="el-GR" dirty="0" smtClean="0"/>
              <a:t>Τα ερυθρά παρουσιάζουν μειωμένη αντίδραση στους </a:t>
            </a:r>
            <a:r>
              <a:rPr lang="el-GR" dirty="0" err="1" smtClean="0"/>
              <a:t>αντι</a:t>
            </a:r>
            <a:r>
              <a:rPr lang="el-GR" dirty="0" smtClean="0"/>
              <a:t>-ορούς Α και ΑΒ αλλά συγκολλούνται  έντονα με τα αντισώματα </a:t>
            </a:r>
            <a:r>
              <a:rPr lang="el-GR" dirty="0" err="1" smtClean="0"/>
              <a:t>αντι</a:t>
            </a:r>
            <a:r>
              <a:rPr lang="el-GR" dirty="0" smtClean="0"/>
              <a:t>-Β.</a:t>
            </a:r>
          </a:p>
          <a:p>
            <a:pPr>
              <a:buNone/>
            </a:pPr>
            <a:r>
              <a:rPr lang="el-GR" b="1" dirty="0" smtClean="0"/>
              <a:t>Υποομάδες αντιγόνου ΑΒ:</a:t>
            </a:r>
          </a:p>
          <a:p>
            <a:r>
              <a:rPr lang="el-GR" dirty="0" smtClean="0"/>
              <a:t>Παρουσιάζει  υποομάδες ανάλογα με τις συνιστώσες ομάδες που την αποτελούν</a:t>
            </a:r>
          </a:p>
          <a:p>
            <a:r>
              <a:rPr lang="el-GR" dirty="0" smtClean="0"/>
              <a:t>Αφού αποτελείται από τις ομάδες Α και Β  μπορεί να εμφανίζει ποικιλία υποομάδων </a:t>
            </a:r>
            <a:r>
              <a:rPr lang="el-GR" dirty="0" err="1" smtClean="0"/>
              <a:t>π.χ</a:t>
            </a:r>
            <a:r>
              <a:rPr lang="el-GR" dirty="0" smtClean="0"/>
              <a:t> Α</a:t>
            </a:r>
            <a:r>
              <a:rPr lang="el-GR" sz="2100" dirty="0" smtClean="0"/>
              <a:t>1</a:t>
            </a:r>
            <a:r>
              <a:rPr lang="el-GR" dirty="0" smtClean="0"/>
              <a:t>Β, Α</a:t>
            </a:r>
            <a:r>
              <a:rPr lang="el-GR" sz="2300" dirty="0" smtClean="0"/>
              <a:t>2</a:t>
            </a:r>
            <a:r>
              <a:rPr lang="el-GR" dirty="0" smtClean="0"/>
              <a:t>Β </a:t>
            </a:r>
            <a:r>
              <a:rPr lang="el-GR" dirty="0" err="1" smtClean="0"/>
              <a:t>κ.λ.π</a:t>
            </a:r>
            <a:r>
              <a:rPr lang="el-GR" dirty="0" smtClean="0"/>
              <a:t>.</a:t>
            </a:r>
          </a:p>
          <a:p>
            <a:pPr>
              <a:buNone/>
            </a:pPr>
            <a:endParaRPr lang="el-GR" dirty="0" smtClean="0"/>
          </a:p>
          <a:p>
            <a:pPr>
              <a:buNone/>
            </a:pPr>
            <a:endParaRPr lang="el-GR" dirty="0"/>
          </a:p>
        </p:txBody>
      </p:sp>
      <p:sp>
        <p:nvSpPr>
          <p:cNvPr id="2" name="1 - Τίτλος"/>
          <p:cNvSpPr>
            <a:spLocks noGrp="1"/>
          </p:cNvSpPr>
          <p:nvPr>
            <p:ph type="title"/>
          </p:nvPr>
        </p:nvSpPr>
        <p:spPr/>
        <p:txBody>
          <a:bodyPr/>
          <a:lstStyle/>
          <a:p>
            <a:r>
              <a:rPr lang="el-GR" b="1" dirty="0" smtClean="0"/>
              <a:t>Υποομάδες ΑΒΟ</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r>
              <a:rPr lang="el-GR" dirty="0" smtClean="0"/>
              <a:t>Ο οργανισμός δεν παράγει το αντιγόνο Η</a:t>
            </a:r>
          </a:p>
          <a:p>
            <a:r>
              <a:rPr lang="el-GR" dirty="0" smtClean="0"/>
              <a:t>Παρόλο που οργανισμός παράγει συστατικά για την δημιουργία των αντιγόνων Α και Β αυτά δεν μπορούν να συναρμολογηθούν αφού δεν υπάρχει το αντιγόνο Η που αποτελεί τον κορμό των υπολοίπων.</a:t>
            </a:r>
          </a:p>
          <a:p>
            <a:r>
              <a:rPr lang="el-GR" dirty="0" smtClean="0"/>
              <a:t>Ονομάζεται έτσι γιατί </a:t>
            </a:r>
            <a:r>
              <a:rPr lang="el-GR" dirty="0" err="1" smtClean="0"/>
              <a:t>πρωτοανακαλύφθηκε</a:t>
            </a:r>
            <a:r>
              <a:rPr lang="el-GR" dirty="0" smtClean="0"/>
              <a:t> στην </a:t>
            </a:r>
            <a:r>
              <a:rPr lang="el-GR" dirty="0"/>
              <a:t>Ι</a:t>
            </a:r>
            <a:r>
              <a:rPr lang="el-GR" dirty="0" smtClean="0"/>
              <a:t>νδία και εκεί συναντώνται τα περισσότερα περιστατικά</a:t>
            </a:r>
          </a:p>
          <a:p>
            <a:r>
              <a:rPr lang="el-GR" dirty="0" smtClean="0"/>
              <a:t>Ο ορός ανθρώπου με ομάδα </a:t>
            </a:r>
            <a:r>
              <a:rPr lang="en-US" dirty="0" smtClean="0"/>
              <a:t> Bombay</a:t>
            </a:r>
            <a:r>
              <a:rPr lang="el-GR" dirty="0" smtClean="0"/>
              <a:t> περιέχει αντισώματα </a:t>
            </a:r>
            <a:r>
              <a:rPr lang="el-GR" dirty="0" err="1" smtClean="0"/>
              <a:t>αντι</a:t>
            </a:r>
            <a:r>
              <a:rPr lang="el-GR" dirty="0" smtClean="0"/>
              <a:t>-Α και </a:t>
            </a:r>
            <a:r>
              <a:rPr lang="el-GR" dirty="0" err="1" smtClean="0"/>
              <a:t>αντι</a:t>
            </a:r>
            <a:r>
              <a:rPr lang="el-GR" dirty="0" smtClean="0"/>
              <a:t>-Β και </a:t>
            </a:r>
            <a:r>
              <a:rPr lang="el-GR" dirty="0" err="1" smtClean="0"/>
              <a:t>αντι</a:t>
            </a:r>
            <a:r>
              <a:rPr lang="el-GR" dirty="0" smtClean="0"/>
              <a:t>-Η και </a:t>
            </a:r>
            <a:r>
              <a:rPr lang="el-GR" dirty="0" err="1" smtClean="0"/>
              <a:t>προκαλλεί</a:t>
            </a:r>
            <a:r>
              <a:rPr lang="el-GR" dirty="0" smtClean="0"/>
              <a:t> συγκολλήσεις με όλα τα ερυθρά του συστήματος ΑΒΟ</a:t>
            </a:r>
          </a:p>
          <a:p>
            <a:r>
              <a:rPr lang="el-GR" dirty="0" smtClean="0"/>
              <a:t>Ο ασθενής με τέτοια ομάδα μπορεί να μεταγγιστεί μονό με αίμα της ίδιας ομάδας. Είναι σχεδόν ανύπαρκτη στην </a:t>
            </a:r>
            <a:r>
              <a:rPr lang="el-GR" dirty="0"/>
              <a:t>Ε</a:t>
            </a:r>
            <a:r>
              <a:rPr lang="el-GR" dirty="0" smtClean="0"/>
              <a:t>λλάδα </a:t>
            </a:r>
            <a:endParaRPr lang="el-GR" dirty="0"/>
          </a:p>
        </p:txBody>
      </p:sp>
      <p:sp>
        <p:nvSpPr>
          <p:cNvPr id="2" name="1 - Τίτλος"/>
          <p:cNvSpPr>
            <a:spLocks noGrp="1"/>
          </p:cNvSpPr>
          <p:nvPr>
            <p:ph type="title"/>
          </p:nvPr>
        </p:nvSpPr>
        <p:spPr/>
        <p:txBody>
          <a:bodyPr/>
          <a:lstStyle/>
          <a:p>
            <a:r>
              <a:rPr lang="el-GR" dirty="0" smtClean="0"/>
              <a:t>Ομάδα </a:t>
            </a:r>
            <a:r>
              <a:rPr lang="en-US" dirty="0" smtClean="0"/>
              <a:t>Bombay</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Στην Ελλάδα και γενικότερα στην Ευρώπη οι ομάδες που βρίσκονται σε μεγάλη αναλογία είναι οι Α και οι Ο.</a:t>
            </a:r>
          </a:p>
          <a:p>
            <a:r>
              <a:rPr lang="el-GR" dirty="0" smtClean="0"/>
              <a:t>Σε άλλες περιοχές , όπως Ινδία , Πακιστάν καθώς και σε νομαδικές φυλές που ζουν στην Ευρώπη  πλειοψηφούν οι άλλες ομάδες Β, ΑΒ</a:t>
            </a:r>
          </a:p>
          <a:p>
            <a:r>
              <a:rPr lang="el-GR" dirty="0" smtClean="0"/>
              <a:t>Ομάδα Α 40% ( Φαινότυπος Α</a:t>
            </a:r>
            <a:r>
              <a:rPr lang="el-GR" sz="1600" dirty="0" smtClean="0"/>
              <a:t>1  </a:t>
            </a:r>
            <a:r>
              <a:rPr lang="el-GR" dirty="0" smtClean="0"/>
              <a:t>32%,</a:t>
            </a:r>
            <a:r>
              <a:rPr lang="el-GR" sz="1600" dirty="0" smtClean="0"/>
              <a:t>  </a:t>
            </a:r>
            <a:r>
              <a:rPr lang="el-GR" dirty="0" smtClean="0"/>
              <a:t>Α</a:t>
            </a:r>
            <a:r>
              <a:rPr lang="el-GR" sz="1600" dirty="0" smtClean="0"/>
              <a:t>2 </a:t>
            </a:r>
            <a:r>
              <a:rPr lang="el-GR" dirty="0" smtClean="0"/>
              <a:t> 8%)</a:t>
            </a:r>
            <a:endParaRPr lang="el-GR" sz="1600" dirty="0" smtClean="0"/>
          </a:p>
          <a:p>
            <a:r>
              <a:rPr lang="el-GR" dirty="0" smtClean="0"/>
              <a:t>Ομάδα Β 14% (Φαινότυπος Α</a:t>
            </a:r>
            <a:r>
              <a:rPr lang="el-GR" sz="1600" dirty="0" smtClean="0"/>
              <a:t>1</a:t>
            </a:r>
            <a:r>
              <a:rPr lang="el-GR" dirty="0" smtClean="0"/>
              <a:t>Β και Α</a:t>
            </a:r>
            <a:r>
              <a:rPr lang="el-GR" sz="1600" dirty="0" smtClean="0"/>
              <a:t>2</a:t>
            </a:r>
            <a:r>
              <a:rPr lang="el-GR" dirty="0" smtClean="0"/>
              <a:t>Β 5%)</a:t>
            </a:r>
          </a:p>
          <a:p>
            <a:r>
              <a:rPr lang="el-GR" dirty="0" smtClean="0"/>
              <a:t>Ομάδα Ο 41%</a:t>
            </a:r>
          </a:p>
        </p:txBody>
      </p:sp>
      <p:sp>
        <p:nvSpPr>
          <p:cNvPr id="2" name="1 - Τίτλος"/>
          <p:cNvSpPr>
            <a:spLocks noGrp="1"/>
          </p:cNvSpPr>
          <p:nvPr>
            <p:ph type="title"/>
          </p:nvPr>
        </p:nvSpPr>
        <p:spPr/>
        <p:txBody>
          <a:bodyPr>
            <a:normAutofit fontScale="90000"/>
          </a:bodyPr>
          <a:lstStyle/>
          <a:p>
            <a:r>
              <a:rPr lang="el-GR" dirty="0" smtClean="0"/>
              <a:t>Κατανομή των αντιγόνων ΑΒΟ στην Ελλάδα</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25144"/>
          </a:xfrm>
        </p:spPr>
        <p:txBody>
          <a:bodyPr>
            <a:normAutofit fontScale="77500" lnSpcReduction="20000"/>
          </a:bodyPr>
          <a:lstStyle/>
          <a:p>
            <a:r>
              <a:rPr lang="el-GR" dirty="0" smtClean="0"/>
              <a:t>Αν χρησιμοποιηθούν </a:t>
            </a:r>
            <a:r>
              <a:rPr lang="el-GR" dirty="0" err="1" smtClean="0"/>
              <a:t>αντιοροί</a:t>
            </a:r>
            <a:r>
              <a:rPr lang="el-GR" dirty="0" smtClean="0"/>
              <a:t> μετά την ημερομηνία λήξης, τα αποτελέσματα θα είναι αναξιόπιστα και  επικίνδυνα για τη ζωή του ανθρώπου που εξετάζεται</a:t>
            </a:r>
          </a:p>
          <a:p>
            <a:r>
              <a:rPr lang="el-GR" dirty="0" smtClean="0"/>
              <a:t>Πριν χρησιμοποιηθούν οι </a:t>
            </a:r>
            <a:r>
              <a:rPr lang="el-GR" dirty="0" err="1" smtClean="0"/>
              <a:t>αντιοροί</a:t>
            </a:r>
            <a:r>
              <a:rPr lang="el-GR" dirty="0" smtClean="0"/>
              <a:t> πρέπει να ελέγχουμε πόσο δραστικά είναι τα αντισώματα που περιέχουν. Αυτό γίνεται με γνωστής ταυτότητας </a:t>
            </a:r>
            <a:r>
              <a:rPr lang="el-GR" dirty="0" err="1" smtClean="0"/>
              <a:t>ερυθροκύτταρα</a:t>
            </a:r>
            <a:r>
              <a:rPr lang="el-GR" dirty="0" smtClean="0"/>
              <a:t>. Αλλιώς υπάρχει κίνδυνος να γίνουν ασθενείς συγκολλήσεις και να αξιολογηθούν λανθασμένα τα αποτελέσματα</a:t>
            </a:r>
          </a:p>
          <a:p>
            <a:r>
              <a:rPr lang="el-GR" dirty="0" smtClean="0"/>
              <a:t>Κατά την άμεση τεχνική το αίμα πρέπει να έχει ληφθεί το τελευταίο 24ωρο , να μην </a:t>
            </a:r>
            <a:r>
              <a:rPr lang="el-GR" dirty="0" err="1" smtClean="0"/>
              <a:t>έιναι</a:t>
            </a:r>
            <a:r>
              <a:rPr lang="el-GR" dirty="0" smtClean="0"/>
              <a:t> </a:t>
            </a:r>
            <a:r>
              <a:rPr lang="el-GR" dirty="0" err="1" smtClean="0"/>
              <a:t>αιμολυμένο</a:t>
            </a:r>
            <a:r>
              <a:rPr lang="el-GR" dirty="0" smtClean="0"/>
              <a:t> και να μην περιέχει </a:t>
            </a:r>
            <a:r>
              <a:rPr lang="el-GR" dirty="0" err="1" smtClean="0"/>
              <a:t>μικροθρόμβους</a:t>
            </a:r>
            <a:endParaRPr lang="el-GR" dirty="0" smtClean="0"/>
          </a:p>
          <a:p>
            <a:r>
              <a:rPr lang="el-GR" dirty="0" smtClean="0"/>
              <a:t>Ανεπαρκής καθαριότητα στις </a:t>
            </a:r>
            <a:r>
              <a:rPr lang="el-GR" dirty="0" err="1" smtClean="0"/>
              <a:t>αντικειμενοφόρες</a:t>
            </a:r>
            <a:r>
              <a:rPr lang="el-GR" dirty="0" smtClean="0"/>
              <a:t> πλάκες και γενικότερα στα σκεύη που χρησιμοποιούνται</a:t>
            </a:r>
          </a:p>
          <a:p>
            <a:r>
              <a:rPr lang="el-GR" dirty="0" smtClean="0"/>
              <a:t>Ο όγκος των </a:t>
            </a:r>
            <a:r>
              <a:rPr lang="el-GR" dirty="0" err="1" smtClean="0"/>
              <a:t>αντιορών</a:t>
            </a:r>
            <a:r>
              <a:rPr lang="el-GR" dirty="0" smtClean="0"/>
              <a:t> πρέπει να είναι τόσος, όσος και ο όγκος  του δείγματος.</a:t>
            </a:r>
          </a:p>
          <a:p>
            <a:r>
              <a:rPr lang="el-GR" dirty="0" smtClean="0"/>
              <a:t>Λάθη στη σήμανση των </a:t>
            </a:r>
            <a:r>
              <a:rPr lang="el-GR" dirty="0" err="1" smtClean="0"/>
              <a:t>αντιορών</a:t>
            </a:r>
            <a:r>
              <a:rPr lang="el-GR" dirty="0" smtClean="0"/>
              <a:t> ή των δειγμάτων</a:t>
            </a:r>
            <a:endParaRPr lang="el-GR" dirty="0"/>
          </a:p>
        </p:txBody>
      </p:sp>
      <p:sp>
        <p:nvSpPr>
          <p:cNvPr id="2" name="1 - Τίτλος"/>
          <p:cNvSpPr>
            <a:spLocks noGrp="1"/>
          </p:cNvSpPr>
          <p:nvPr>
            <p:ph type="title"/>
          </p:nvPr>
        </p:nvSpPr>
        <p:spPr/>
        <p:txBody>
          <a:bodyPr>
            <a:normAutofit fontScale="90000"/>
          </a:bodyPr>
          <a:lstStyle/>
          <a:p>
            <a:r>
              <a:rPr lang="el-GR" dirty="0" smtClean="0"/>
              <a:t>Αιτίες λάθους κατά τον καθορισμό του συστήματος ΑΒΟ</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97152"/>
          </a:xfrm>
        </p:spPr>
        <p:txBody>
          <a:bodyPr>
            <a:normAutofit fontScale="70000" lnSpcReduction="20000"/>
          </a:bodyPr>
          <a:lstStyle/>
          <a:p>
            <a:r>
              <a:rPr lang="el-GR" dirty="0" smtClean="0"/>
              <a:t>Το μέσο ανάμειξης  των </a:t>
            </a:r>
            <a:r>
              <a:rPr lang="el-GR" dirty="0" err="1" smtClean="0"/>
              <a:t>αντιορών</a:t>
            </a:r>
            <a:r>
              <a:rPr lang="el-GR" dirty="0" smtClean="0"/>
              <a:t> με το δείγμα πρέπει να είναι καθαρό και διαφορετικό για κάθε ανάμειξη.</a:t>
            </a:r>
          </a:p>
          <a:p>
            <a:r>
              <a:rPr lang="el-GR" dirty="0" smtClean="0"/>
              <a:t>Λοιμώξεις από βακτήρια μπορούν να επηρεάσουν τη δύναμη έκφρασης των </a:t>
            </a:r>
            <a:r>
              <a:rPr lang="el-GR" dirty="0" err="1" smtClean="0"/>
              <a:t>ερυθροκυτταρικών</a:t>
            </a:r>
            <a:r>
              <a:rPr lang="el-GR" dirty="0" smtClean="0"/>
              <a:t> αντιγόνων</a:t>
            </a:r>
          </a:p>
          <a:p>
            <a:r>
              <a:rPr lang="el-GR" dirty="0" smtClean="0"/>
              <a:t>Είναι καλό να γνωρίζουμε τα βασικά στοιχεία του εξεταζόμενου όπως η ηλικία, τη διάγνωση, αν πρόκειται για τοκετό, ώστε να αντιμετωπίσουμε δυσκολίες κατά την εκτέλεση να μπορούμε να τις ερμηνεύσουμε.</a:t>
            </a:r>
          </a:p>
          <a:p>
            <a:r>
              <a:rPr lang="el-GR" dirty="0" smtClean="0"/>
              <a:t>Αν καθυστερήσουμε να αξιολογήσουμε τα αποτελέσματα, το αίμα θα στεγνώσει περιφερικά στην πλάκα και μπορεί να ερμηνευτεί λανθασμένα ως συγκόλληση</a:t>
            </a:r>
          </a:p>
          <a:p>
            <a:r>
              <a:rPr lang="el-GR" dirty="0" smtClean="0"/>
              <a:t>Τα εναιωρήματα ερυθρών δεν πρέπει να είναι πυκνότερα </a:t>
            </a:r>
            <a:r>
              <a:rPr lang="el-GR" dirty="0" err="1" smtClean="0"/>
              <a:t>απ’οσο</a:t>
            </a:r>
            <a:r>
              <a:rPr lang="el-GR" dirty="0" smtClean="0"/>
              <a:t> ορίζεται γιατί η περίσσεια ερυθρών θα ελαττώσει την ισχύ των αντιδραστηρίων</a:t>
            </a:r>
          </a:p>
          <a:p>
            <a:r>
              <a:rPr lang="el-GR" dirty="0" smtClean="0"/>
              <a:t>Οι ποσότητες των δειγμάτων και των </a:t>
            </a:r>
            <a:r>
              <a:rPr lang="el-GR" dirty="0" err="1" smtClean="0"/>
              <a:t>αντιορών</a:t>
            </a:r>
            <a:r>
              <a:rPr lang="el-GR" dirty="0" smtClean="0"/>
              <a:t> πρέπει να τοποθετούνται στη βάση των σωληναρίων για να μην κατακρατηθούν στα τοιχώματα τους  </a:t>
            </a:r>
          </a:p>
          <a:p>
            <a:endParaRPr lang="el-GR" dirty="0"/>
          </a:p>
        </p:txBody>
      </p:sp>
      <p:sp>
        <p:nvSpPr>
          <p:cNvPr id="2" name="1 - Τίτλος"/>
          <p:cNvSpPr>
            <a:spLocks noGrp="1"/>
          </p:cNvSpPr>
          <p:nvPr>
            <p:ph type="title"/>
          </p:nvPr>
        </p:nvSpPr>
        <p:spPr/>
        <p:txBody>
          <a:bodyPr>
            <a:normAutofit fontScale="90000"/>
          </a:bodyPr>
          <a:lstStyle/>
          <a:p>
            <a:r>
              <a:rPr lang="el-GR" dirty="0" smtClean="0"/>
              <a:t>Αιτίες λάθους κατά τον καθορισμό του συστήματος ΑΒΟ</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r>
              <a:rPr lang="el-GR" dirty="0" smtClean="0"/>
              <a:t>Μέχρι τη δεκαετία του ’80 το αίμα  θεωρούνται ασφαλές ,γιατί παρά την σύνδεση του τη μετάδοση ορισμένων νοσημάτων, επικρατούσε η αντίληψη ότι η ωφέλεια που παρέχονταν  με την μετάγγιση ήταν σημαντικότερη </a:t>
            </a:r>
          </a:p>
          <a:p>
            <a:r>
              <a:rPr lang="el-GR" dirty="0" smtClean="0"/>
              <a:t>Η εμφάνιση του </a:t>
            </a:r>
            <a:r>
              <a:rPr lang="en-US" dirty="0" smtClean="0"/>
              <a:t>AIDS </a:t>
            </a:r>
            <a:r>
              <a:rPr lang="el-GR" dirty="0" smtClean="0"/>
              <a:t>και η </a:t>
            </a:r>
            <a:r>
              <a:rPr lang="el-GR" dirty="0" err="1" smtClean="0"/>
              <a:t>συνδεσή</a:t>
            </a:r>
            <a:r>
              <a:rPr lang="en-US" dirty="0" smtClean="0"/>
              <a:t> </a:t>
            </a:r>
            <a:r>
              <a:rPr lang="el-GR" dirty="0" smtClean="0"/>
              <a:t>του </a:t>
            </a:r>
            <a:r>
              <a:rPr lang="el-GR" dirty="0" smtClean="0"/>
              <a:t>με την μετάγγιση ανέτρεψε τα δεδομένα και άρχισε να ασκείται πίεση για την λήψη μέτρων</a:t>
            </a:r>
          </a:p>
          <a:p>
            <a:r>
              <a:rPr lang="el-GR" dirty="0" smtClean="0"/>
              <a:t>Η πρώτη εξέταση που εφαρμόστηκε υποχρεωτικά τη δεκαετία του ‘50 ήταν για την σύφιλη</a:t>
            </a:r>
          </a:p>
          <a:p>
            <a:r>
              <a:rPr lang="el-GR" dirty="0" smtClean="0"/>
              <a:t>Ο έλεγχος για το αυστραλιανό αντιγόνο για την ηπατίτιδα Β άρχισε το 1971</a:t>
            </a:r>
          </a:p>
          <a:p>
            <a:r>
              <a:rPr lang="el-GR" dirty="0" smtClean="0"/>
              <a:t>Το 1985 άρχισε ο έλεγχος για τον ιό του </a:t>
            </a:r>
            <a:r>
              <a:rPr lang="en-US" dirty="0" smtClean="0"/>
              <a:t>AIDS</a:t>
            </a:r>
            <a:endParaRPr lang="el-GR" dirty="0"/>
          </a:p>
          <a:p>
            <a:r>
              <a:rPr lang="el-GR" dirty="0" smtClean="0"/>
              <a:t>Το 1999 ξεκίνησαν εξετάσεις μοριακής ανίχνευσης για την ηπατίτιδα </a:t>
            </a:r>
            <a:r>
              <a:rPr lang="en-US" dirty="0" smtClean="0"/>
              <a:t>C</a:t>
            </a:r>
            <a:endParaRPr lang="el-GR" dirty="0" smtClean="0"/>
          </a:p>
          <a:p>
            <a:r>
              <a:rPr lang="el-GR" dirty="0" smtClean="0"/>
              <a:t>Το 2003 ξεκίνησε ο έλεγχος για τον ιό του Δυτικού Νείλου</a:t>
            </a:r>
          </a:p>
          <a:p>
            <a:endParaRPr lang="el-GR" dirty="0"/>
          </a:p>
        </p:txBody>
      </p:sp>
      <p:sp>
        <p:nvSpPr>
          <p:cNvPr id="2" name="1 - Τίτλος"/>
          <p:cNvSpPr>
            <a:spLocks noGrp="1"/>
          </p:cNvSpPr>
          <p:nvPr>
            <p:ph type="title"/>
          </p:nvPr>
        </p:nvSpPr>
        <p:spPr/>
        <p:txBody>
          <a:bodyPr/>
          <a:lstStyle/>
          <a:p>
            <a:r>
              <a:rPr lang="el-GR" dirty="0" smtClean="0"/>
              <a:t>Ιστορική αναδρομή</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5257800"/>
          </a:xfrm>
        </p:spPr>
        <p:txBody>
          <a:bodyPr>
            <a:normAutofit fontScale="62500" lnSpcReduction="20000"/>
          </a:bodyPr>
          <a:lstStyle/>
          <a:p>
            <a:pPr>
              <a:buNone/>
            </a:pPr>
            <a:r>
              <a:rPr lang="el-GR" dirty="0" smtClean="0"/>
              <a:t>Σε κάθε αιμοδότη , εκτός από τον ασκό αίματος λαμβάνεται και δείγμα αίματος για να γίνουν ορισμένες εξετάσεις . Σύμφωνα με την νομοθεσία το αίμα κάθε ασκού πρέπει να ελέγχεται για:</a:t>
            </a:r>
            <a:endParaRPr lang="en-US" dirty="0" smtClean="0"/>
          </a:p>
          <a:p>
            <a:r>
              <a:rPr lang="el-GR" b="1" dirty="0" err="1" smtClean="0"/>
              <a:t>Ηπατιτιδα</a:t>
            </a:r>
            <a:r>
              <a:rPr lang="el-GR" b="1" dirty="0" smtClean="0"/>
              <a:t> Β: </a:t>
            </a:r>
            <a:r>
              <a:rPr lang="el-GR" dirty="0" smtClean="0"/>
              <a:t>ο έλεγχος  του αίματος για τον ιό της ηπατίτιδας Β (</a:t>
            </a:r>
            <a:r>
              <a:rPr lang="en-US" dirty="0" smtClean="0"/>
              <a:t>HBV) </a:t>
            </a:r>
            <a:r>
              <a:rPr lang="el-GR" dirty="0" smtClean="0"/>
              <a:t>γίνεται με μεθόδους και αντιδραστήρια μεγάλης ευαισθησίας και ειδικότητας. Σκοπός είναι η ανίχνευση του αντιγόνου επιφανείας του ιού </a:t>
            </a:r>
            <a:r>
              <a:rPr lang="en-US" dirty="0" smtClean="0"/>
              <a:t>(</a:t>
            </a:r>
            <a:r>
              <a:rPr lang="en-US" dirty="0" err="1" smtClean="0"/>
              <a:t>HbsAg</a:t>
            </a:r>
            <a:r>
              <a:rPr lang="en-US" dirty="0" smtClean="0"/>
              <a:t>)</a:t>
            </a:r>
            <a:r>
              <a:rPr lang="el-GR" dirty="0" smtClean="0"/>
              <a:t> ή αλλιώς του Αυστραλιανού αντιγόνου. Οι μέθοδοι που χρησιμοποιούνται είναι:</a:t>
            </a:r>
            <a:br>
              <a:rPr lang="el-GR" dirty="0" smtClean="0"/>
            </a:br>
            <a:r>
              <a:rPr lang="el-GR" dirty="0" smtClean="0"/>
              <a:t> Η </a:t>
            </a:r>
            <a:r>
              <a:rPr lang="el-GR" dirty="0" err="1" smtClean="0"/>
              <a:t>ανοσοενζυμική</a:t>
            </a:r>
            <a:r>
              <a:rPr lang="el-GR" dirty="0" smtClean="0"/>
              <a:t> μέθοδος </a:t>
            </a:r>
            <a:r>
              <a:rPr lang="en-US" dirty="0" smtClean="0"/>
              <a:t>ELISA(</a:t>
            </a:r>
            <a:r>
              <a:rPr lang="el-GR" dirty="0" smtClean="0"/>
              <a:t>βιοχημική μέθοδος ανίχνευσης της παρουσίας ενός αντισώματος ή ενός αντιγόνου σε ένα δείγμα)</a:t>
            </a:r>
            <a:endParaRPr lang="el-GR" b="1" dirty="0" smtClean="0"/>
          </a:p>
          <a:p>
            <a:r>
              <a:rPr lang="el-GR" b="1" dirty="0" err="1" smtClean="0"/>
              <a:t>Ηπατιτιδα</a:t>
            </a:r>
            <a:r>
              <a:rPr lang="el-GR" b="1" dirty="0" smtClean="0"/>
              <a:t> </a:t>
            </a:r>
            <a:r>
              <a:rPr lang="en-US" b="1" dirty="0" smtClean="0"/>
              <a:t>C </a:t>
            </a:r>
            <a:r>
              <a:rPr lang="el-GR" b="1" dirty="0" smtClean="0"/>
              <a:t>: </a:t>
            </a:r>
            <a:r>
              <a:rPr lang="el-GR" dirty="0" smtClean="0"/>
              <a:t>ο έλεγχος του αίματος γίνεται για τον ιό της ηπατίτιδας </a:t>
            </a:r>
            <a:r>
              <a:rPr lang="en-US" dirty="0" smtClean="0"/>
              <a:t>C , </a:t>
            </a:r>
            <a:r>
              <a:rPr lang="el-GR" dirty="0" smtClean="0"/>
              <a:t>γίνεται με την μέθοδο </a:t>
            </a:r>
            <a:r>
              <a:rPr lang="en-US" dirty="0" smtClean="0"/>
              <a:t>ELISA </a:t>
            </a:r>
            <a:r>
              <a:rPr lang="el-GR" dirty="0" smtClean="0"/>
              <a:t>με την οποία ανιχνεύονται αντισώματα έναντι του ιού </a:t>
            </a:r>
            <a:r>
              <a:rPr lang="en-US" dirty="0" smtClean="0"/>
              <a:t>HCV</a:t>
            </a:r>
            <a:endParaRPr lang="el-GR" b="1" dirty="0" smtClean="0"/>
          </a:p>
          <a:p>
            <a:r>
              <a:rPr lang="en-US" b="1" dirty="0" smtClean="0"/>
              <a:t>HIV </a:t>
            </a:r>
            <a:r>
              <a:rPr lang="el-GR" b="1" dirty="0" smtClean="0"/>
              <a:t>:</a:t>
            </a:r>
            <a:r>
              <a:rPr lang="el-GR" dirty="0" smtClean="0"/>
              <a:t> ο έλεγχος γίνεται με διάφορες τεχνικές, προκειμένου να ανιχνευτούν αντισώματα έναντι του ιού </a:t>
            </a:r>
            <a:r>
              <a:rPr lang="en-US" dirty="0" smtClean="0"/>
              <a:t>HIV</a:t>
            </a:r>
            <a:r>
              <a:rPr lang="el-GR" dirty="0" smtClean="0"/>
              <a:t>. Αρχικά γίνεται έλεγχος με την μέθοδο </a:t>
            </a:r>
            <a:r>
              <a:rPr lang="en-US" dirty="0" smtClean="0"/>
              <a:t>ELISA </a:t>
            </a:r>
            <a:r>
              <a:rPr lang="el-GR" dirty="0" smtClean="0"/>
              <a:t>και στην συνέχεια αν το αποτέλεσμα είναι θετικό επαναλαμβάνεται η εξέταση με νέο δείγμα. Αν βγει ξανά θετικό γίνεται επαλήθευση με μια άλλη μέθοδο που λέγεται </a:t>
            </a:r>
            <a:r>
              <a:rPr lang="el-GR" dirty="0" err="1" smtClean="0"/>
              <a:t>ανοσοαποτύπωμα</a:t>
            </a:r>
            <a:r>
              <a:rPr lang="el-GR" dirty="0" smtClean="0"/>
              <a:t> </a:t>
            </a:r>
            <a:r>
              <a:rPr lang="en-US" dirty="0" smtClean="0"/>
              <a:t>Western Blot. </a:t>
            </a:r>
            <a:endParaRPr lang="el-GR" dirty="0" smtClean="0"/>
          </a:p>
        </p:txBody>
      </p:sp>
      <p:sp>
        <p:nvSpPr>
          <p:cNvPr id="2" name="1 - Τίτλος"/>
          <p:cNvSpPr>
            <a:spLocks noGrp="1"/>
          </p:cNvSpPr>
          <p:nvPr>
            <p:ph type="title"/>
          </p:nvPr>
        </p:nvSpPr>
        <p:spPr/>
        <p:txBody>
          <a:bodyPr>
            <a:normAutofit fontScale="90000"/>
          </a:bodyPr>
          <a:lstStyle/>
          <a:p>
            <a:r>
              <a:rPr lang="el-GR" dirty="0" smtClean="0"/>
              <a:t>Έλεγχος μονάδων αίματος για λοιμώδη και ΣΜΝ</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294</TotalTime>
  <Words>1460</Words>
  <Application>Microsoft Office PowerPoint</Application>
  <PresentationFormat>Προβολή στην οθόνη (4:3)</PresentationFormat>
  <Paragraphs>90</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Συγκέντρωση</vt:lpstr>
      <vt:lpstr>Μαθημα: Αιμοδοσία Γ’ εξαμηνο</vt:lpstr>
      <vt:lpstr>Υποομάδες ΑΒΟ Εκτός από τις 4 κύριες ομάδες που περιγράφηκαν   έχουν εμφανιστεί και διάφορες υποομάδες. </vt:lpstr>
      <vt:lpstr>Υποομάδες ΑΒΟ</vt:lpstr>
      <vt:lpstr>Ομάδα Bombay</vt:lpstr>
      <vt:lpstr>Κατανομή των αντιγόνων ΑΒΟ στην Ελλάδα</vt:lpstr>
      <vt:lpstr>Αιτίες λάθους κατά τον καθορισμό του συστήματος ΑΒΟ</vt:lpstr>
      <vt:lpstr>Αιτίες λάθους κατά τον καθορισμό του συστήματος ΑΒΟ</vt:lpstr>
      <vt:lpstr>Ιστορική αναδρομή</vt:lpstr>
      <vt:lpstr>Έλεγχος μονάδων αίματος για λοιμώδη και ΣΜΝ</vt:lpstr>
      <vt:lpstr>Έλεγχος μονάδων αίματος για λοιμώδη και ΣΜΝ</vt:lpstr>
      <vt:lpstr>Μέτρα ασφάλειας του αίματος</vt:lpstr>
      <vt:lpstr>Μέτρα ασφάλειας του αίματος</vt:lpstr>
      <vt:lpstr>Διαδικασίες για ασφαλές αίμα</vt:lpstr>
      <vt:lpstr>Διαδικασίες για ασφαλές αίμα</vt:lpstr>
      <vt:lpstr>Αιτίες μετάδοσης μολυσματικών νοσημάτων με την μετάγγιση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 Αιμοδοσία Γ’ εξαμηνο</dc:title>
  <dc:creator>User</dc:creator>
  <cp:lastModifiedBy>User</cp:lastModifiedBy>
  <cp:revision>36</cp:revision>
  <dcterms:created xsi:type="dcterms:W3CDTF">1980-03-07T00:38:54Z</dcterms:created>
  <dcterms:modified xsi:type="dcterms:W3CDTF">1980-03-07T18:38:15Z</dcterms:modified>
</cp:coreProperties>
</file>