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315" r:id="rId9"/>
    <p:sldId id="267" r:id="rId10"/>
    <p:sldId id="314" r:id="rId11"/>
    <p:sldId id="272" r:id="rId12"/>
    <p:sldId id="268" r:id="rId13"/>
    <p:sldId id="316" r:id="rId14"/>
    <p:sldId id="269" r:id="rId15"/>
    <p:sldId id="270" r:id="rId16"/>
    <p:sldId id="271" r:id="rId17"/>
    <p:sldId id="278" r:id="rId18"/>
    <p:sldId id="273" r:id="rId19"/>
    <p:sldId id="279" r:id="rId20"/>
    <p:sldId id="274" r:id="rId21"/>
    <p:sldId id="318" r:id="rId22"/>
    <p:sldId id="317" r:id="rId23"/>
    <p:sldId id="275" r:id="rId24"/>
    <p:sldId id="276" r:id="rId25"/>
    <p:sldId id="277" r:id="rId26"/>
    <p:sldId id="313" r:id="rId27"/>
    <p:sldId id="319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26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44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9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36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7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27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87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51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85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8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687E-6DEF-4E36-9163-5A80D13F1997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280A-EB11-4E17-8661-1C0B9C3A69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9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Υγιεινή - Μικροβιολογία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Μάθημα </a:t>
            </a:r>
            <a:r>
              <a:rPr lang="en-US" b="1" dirty="0">
                <a:solidFill>
                  <a:srgbClr val="0070C0"/>
                </a:solidFill>
              </a:rPr>
              <a:t>6</a:t>
            </a:r>
            <a:r>
              <a:rPr lang="el-GR" b="1" baseline="30000" dirty="0" smtClean="0">
                <a:solidFill>
                  <a:srgbClr val="0070C0"/>
                </a:solidFill>
              </a:rPr>
              <a:t>ο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50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ΚΥΤΤΑΡΟ - ΔΙΑΙΡΕΣΗ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>
            <a:normAutofit/>
          </a:bodyPr>
          <a:lstStyle/>
          <a:p>
            <a:r>
              <a:rPr lang="el-GR" dirty="0"/>
              <a:t>Οι μονοκύτταροι μικροοργανισμοί, ανάλογα με την κυτταρική τους οργάνωση, </a:t>
            </a:r>
            <a:r>
              <a:rPr lang="el-GR" dirty="0" smtClean="0"/>
              <a:t>διαιρούνται </a:t>
            </a:r>
            <a:r>
              <a:rPr lang="el-GR" dirty="0"/>
              <a:t>σε κατώτερα πρώτιστα ή </a:t>
            </a:r>
            <a:r>
              <a:rPr lang="el-GR" b="1" dirty="0"/>
              <a:t>προκαρυωτικά κύτταρα </a:t>
            </a:r>
            <a:r>
              <a:rPr lang="el-GR" u="sng" dirty="0"/>
              <a:t>και σε </a:t>
            </a:r>
            <a:r>
              <a:rPr lang="el-GR" dirty="0"/>
              <a:t>ανώτερα </a:t>
            </a:r>
            <a:r>
              <a:rPr lang="el-GR" dirty="0" smtClean="0"/>
              <a:t>πρώτιστα ή</a:t>
            </a:r>
            <a:r>
              <a:rPr lang="el-GR" b="1" dirty="0" smtClean="0"/>
              <a:t> </a:t>
            </a:r>
            <a:r>
              <a:rPr lang="el-GR" b="1" dirty="0"/>
              <a:t>ευκαριωτικά κύτταρα</a:t>
            </a:r>
            <a:r>
              <a:rPr lang="el-GR" dirty="0"/>
              <a:t>.</a:t>
            </a:r>
          </a:p>
          <a:p>
            <a:r>
              <a:rPr lang="el-GR" dirty="0"/>
              <a:t>Η βασική τους διαφορά είναι στη μορφή του πυρήνα τους. Στο </a:t>
            </a:r>
            <a:r>
              <a:rPr lang="el-GR" dirty="0" smtClean="0"/>
              <a:t>ευκαρυωτικό κύτταρο </a:t>
            </a:r>
            <a:r>
              <a:rPr lang="el-GR" dirty="0"/>
              <a:t>ο πυρήνας περιβάλλεται από πυρηνική μεμβράνη, ενώ στο </a:t>
            </a:r>
            <a:r>
              <a:rPr lang="el-GR" dirty="0" smtClean="0"/>
              <a:t>προκαρυωτικό κύτταρο </a:t>
            </a:r>
            <a:r>
              <a:rPr lang="el-GR" dirty="0"/>
              <a:t>ο πυρήνας είναι ένα μόριο δεσοξυριβονουκλεϊνικού οξέος (DNA) </a:t>
            </a:r>
            <a:r>
              <a:rPr lang="el-GR" dirty="0" smtClean="0"/>
              <a:t>χωρίς πυρηνική </a:t>
            </a:r>
            <a:r>
              <a:rPr lang="el-GR" dirty="0"/>
              <a:t>μεμβράνη.</a:t>
            </a:r>
          </a:p>
        </p:txBody>
      </p:sp>
    </p:spTree>
    <p:extLst>
      <p:ext uri="{BB962C8B-B14F-4D97-AF65-F5344CB8AC3E}">
        <p14:creationId xmlns:p14="http://schemas.microsoft.com/office/powerpoint/2010/main" val="99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7030A0"/>
                </a:solidFill>
              </a:rPr>
              <a:t>ΔΟΜΗ ΠΡΟΚΑΡYΩΤΙΚΟΥ ΚΥΤΤΑΡΟΥ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989" y="2563637"/>
            <a:ext cx="8321039" cy="3785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4963" y="2240472"/>
            <a:ext cx="226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Κυτταρικό τοίχωμα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843272" y="2055806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Πυρηνική ουσία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8845296" y="22404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Κυτταροπλασματική</a:t>
            </a:r>
          </a:p>
          <a:p>
            <a:r>
              <a:rPr lang="el-GR" b="1" i="0" u="none" strike="noStrike" baseline="0" dirty="0" smtClean="0">
                <a:latin typeface="Arial-BoldMT"/>
              </a:rPr>
              <a:t>μεμβράνη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9792154" y="4196442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Ριβοσώματα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9143402" y="5690747"/>
            <a:ext cx="191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Χρωμοπλάστης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5728753" y="6293035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Κοκκία γλυκογόνου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2638593" y="6108369"/>
            <a:ext cx="188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Πολυσώματα    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668282" y="5321415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Μεσόσωμα          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838200" y="3780944"/>
            <a:ext cx="102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Έλυτρο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7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7030A0"/>
                </a:solidFill>
              </a:rPr>
              <a:t>ΔΟΜΗ </a:t>
            </a:r>
            <a:r>
              <a:rPr lang="el-GR" b="1" u="sng" dirty="0">
                <a:solidFill>
                  <a:srgbClr val="7030A0"/>
                </a:solidFill>
              </a:rPr>
              <a:t>ΠΡΟΚΑΡYΩΤΙΚΟΥ ΚΥΤΤΑΡΟΥ</a:t>
            </a:r>
            <a:endParaRPr lang="el-GR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προκαρυωτικό κύτταρο αποτελείται από το </a:t>
            </a:r>
            <a:r>
              <a:rPr lang="el-GR" b="1" i="1" dirty="0">
                <a:solidFill>
                  <a:srgbClr val="FFC000"/>
                </a:solidFill>
              </a:rPr>
              <a:t>κυτταρόπλασμα</a:t>
            </a:r>
            <a:r>
              <a:rPr lang="el-GR" dirty="0">
                <a:solidFill>
                  <a:srgbClr val="FFC000"/>
                </a:solidFill>
              </a:rPr>
              <a:t> </a:t>
            </a:r>
            <a:r>
              <a:rPr lang="el-GR" dirty="0"/>
              <a:t>και την </a:t>
            </a:r>
            <a:r>
              <a:rPr lang="el-GR" b="1" i="1" dirty="0" smtClean="0">
                <a:solidFill>
                  <a:srgbClr val="FF0000"/>
                </a:solidFill>
              </a:rPr>
              <a:t>εξωτερική </a:t>
            </a:r>
            <a:r>
              <a:rPr lang="el-GR" b="1" i="1" dirty="0">
                <a:solidFill>
                  <a:srgbClr val="FF0000"/>
                </a:solidFill>
              </a:rPr>
              <a:t>στιβάδα</a:t>
            </a:r>
            <a:r>
              <a:rPr lang="el-GR" b="1" i="1" dirty="0" smtClean="0">
                <a:solidFill>
                  <a:srgbClr val="FF0000"/>
                </a:solidFill>
              </a:rPr>
              <a:t>.</a:t>
            </a:r>
            <a:endParaRPr lang="el-G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7030A0"/>
                </a:solidFill>
              </a:rPr>
              <a:t>ΔΟΜΗ ΠΡΟΚΑΡYΩΤΙΚΟΥ ΚΥΤΤΑΡΟΥ</a:t>
            </a:r>
            <a:r>
              <a:rPr lang="en-US" b="1" u="sng" dirty="0">
                <a:solidFill>
                  <a:srgbClr val="7030A0"/>
                </a:solidFill>
              </a:rPr>
              <a:t> (</a:t>
            </a:r>
            <a:r>
              <a:rPr lang="el-GR" b="1" u="sng" dirty="0">
                <a:solidFill>
                  <a:srgbClr val="7030A0"/>
                </a:solidFill>
              </a:rPr>
              <a:t>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Μέσα στο </a:t>
            </a:r>
            <a:r>
              <a:rPr lang="el-GR" b="1" dirty="0">
                <a:solidFill>
                  <a:srgbClr val="FFC000"/>
                </a:solidFill>
              </a:rPr>
              <a:t>κυτταρόπλασμα</a:t>
            </a:r>
            <a:r>
              <a:rPr lang="el-GR" b="1" dirty="0"/>
              <a:t> </a:t>
            </a:r>
            <a:r>
              <a:rPr lang="el-GR" dirty="0"/>
              <a:t>βρίσκονται:</a:t>
            </a:r>
          </a:p>
          <a:p>
            <a:pPr marL="0" indent="0">
              <a:buNone/>
            </a:pPr>
            <a:r>
              <a:rPr lang="el-GR" b="1" dirty="0"/>
              <a:t>1. Ο </a:t>
            </a:r>
            <a:r>
              <a:rPr lang="el-GR" b="1" dirty="0">
                <a:solidFill>
                  <a:srgbClr val="FFC000"/>
                </a:solidFill>
              </a:rPr>
              <a:t>πυρήνας</a:t>
            </a:r>
            <a:r>
              <a:rPr lang="el-GR" b="1" dirty="0"/>
              <a:t> </a:t>
            </a:r>
            <a:r>
              <a:rPr lang="el-GR" dirty="0"/>
              <a:t>ο οποίος αποτελείται από ένα μόριο DNA δίκλωνο, </a:t>
            </a:r>
            <a:r>
              <a:rPr lang="el-GR"/>
              <a:t>κυκλικό </a:t>
            </a:r>
            <a:r>
              <a:rPr lang="el-GR" smtClean="0"/>
              <a:t>χωρίς πυρηνική </a:t>
            </a:r>
            <a:r>
              <a:rPr lang="el-GR" dirty="0"/>
              <a:t>μεμβράνη και γι’ αυτό ονομάζεται πυρηνοειδές.</a:t>
            </a:r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l-GR" dirty="0"/>
              <a:t>Τα </a:t>
            </a:r>
            <a:r>
              <a:rPr lang="el-GR" b="1" dirty="0">
                <a:solidFill>
                  <a:srgbClr val="FFC000"/>
                </a:solidFill>
              </a:rPr>
              <a:t>έγκλειστα</a:t>
            </a:r>
            <a:r>
              <a:rPr lang="el-GR" b="1" dirty="0"/>
              <a:t> </a:t>
            </a:r>
            <a:r>
              <a:rPr lang="el-GR" dirty="0"/>
              <a:t>που περιέχουν οργανικές ή ανόργανες ουσίες.</a:t>
            </a:r>
          </a:p>
          <a:p>
            <a:pPr marL="0" indent="0">
              <a:buNone/>
            </a:pPr>
            <a:r>
              <a:rPr lang="el-GR" b="1" dirty="0"/>
              <a:t>3. </a:t>
            </a:r>
            <a:r>
              <a:rPr lang="el-GR" dirty="0"/>
              <a:t>Τα </a:t>
            </a:r>
            <a:r>
              <a:rPr lang="el-GR" b="1" dirty="0">
                <a:solidFill>
                  <a:srgbClr val="FFC000"/>
                </a:solidFill>
              </a:rPr>
              <a:t>κενοτόπια</a:t>
            </a:r>
            <a:r>
              <a:rPr lang="el-GR" b="1" dirty="0"/>
              <a:t>, </a:t>
            </a:r>
            <a:r>
              <a:rPr lang="el-GR" dirty="0"/>
              <a:t>χώροι που περιέχουν νερό και διάφορες οργανικές ή ανόργανες</a:t>
            </a:r>
          </a:p>
          <a:p>
            <a:pPr marL="0" indent="0">
              <a:buNone/>
            </a:pPr>
            <a:r>
              <a:rPr lang="el-GR" dirty="0"/>
              <a:t>ουσίες.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6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7030A0"/>
                </a:solidFill>
              </a:rPr>
              <a:t>ΔΟΜΗ ΠΡΟΚΑΡYΩΤΙΚΟΥ </a:t>
            </a:r>
            <a:r>
              <a:rPr lang="el-GR" b="1" u="sng" dirty="0" smtClean="0">
                <a:solidFill>
                  <a:srgbClr val="7030A0"/>
                </a:solidFill>
              </a:rPr>
              <a:t>ΚΥΤΤΑΡΟΥ</a:t>
            </a:r>
            <a:r>
              <a:rPr lang="en-US" b="1" u="sng" dirty="0" smtClean="0">
                <a:solidFill>
                  <a:srgbClr val="7030A0"/>
                </a:solidFill>
              </a:rPr>
              <a:t> (</a:t>
            </a:r>
            <a:r>
              <a:rPr lang="el-GR" b="1" u="sng" dirty="0" smtClean="0">
                <a:solidFill>
                  <a:srgbClr val="7030A0"/>
                </a:solidFill>
              </a:rPr>
              <a:t>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4. </a:t>
            </a:r>
            <a:r>
              <a:rPr lang="el-GR" dirty="0"/>
              <a:t>Τα </a:t>
            </a:r>
            <a:r>
              <a:rPr lang="el-GR" b="1" dirty="0">
                <a:solidFill>
                  <a:srgbClr val="FFC000"/>
                </a:solidFill>
              </a:rPr>
              <a:t>ριβοσώματα</a:t>
            </a:r>
            <a:r>
              <a:rPr lang="el-GR" b="1" dirty="0"/>
              <a:t>, </a:t>
            </a:r>
            <a:r>
              <a:rPr lang="el-GR" dirty="0"/>
              <a:t>μικρά σφαιρικά σωμάτια διάσπαρτα μέσα στο </a:t>
            </a:r>
            <a:r>
              <a:rPr lang="el-GR" dirty="0" smtClean="0"/>
              <a:t>κυτταρόπλασμα και </a:t>
            </a:r>
            <a:r>
              <a:rPr lang="el-GR" dirty="0"/>
              <a:t>στην εσωτερική επιφάνεια </a:t>
            </a:r>
            <a:r>
              <a:rPr lang="el-GR" dirty="0" smtClean="0"/>
              <a:t>της κυτταροπλασματικής </a:t>
            </a:r>
            <a:r>
              <a:rPr lang="el-GR" dirty="0"/>
              <a:t>μεμβράνης. </a:t>
            </a:r>
            <a:r>
              <a:rPr lang="el-GR" dirty="0" smtClean="0">
                <a:solidFill>
                  <a:srgbClr val="FF0000"/>
                </a:solidFill>
              </a:rPr>
              <a:t>Συνθέτουν τις </a:t>
            </a:r>
            <a:r>
              <a:rPr lang="el-GR" dirty="0">
                <a:solidFill>
                  <a:srgbClr val="FF0000"/>
                </a:solidFill>
              </a:rPr>
              <a:t>πρωτεΐνες.</a:t>
            </a:r>
          </a:p>
          <a:p>
            <a:pPr marL="0" indent="0">
              <a:buNone/>
            </a:pPr>
            <a:r>
              <a:rPr lang="el-GR" b="1" dirty="0"/>
              <a:t>5. </a:t>
            </a:r>
            <a:r>
              <a:rPr lang="el-GR" dirty="0"/>
              <a:t>Τα </a:t>
            </a:r>
            <a:r>
              <a:rPr lang="el-GR" b="1" dirty="0">
                <a:solidFill>
                  <a:srgbClr val="FFC000"/>
                </a:solidFill>
              </a:rPr>
              <a:t>μεσοσώματα</a:t>
            </a:r>
            <a:r>
              <a:rPr lang="el-GR" b="1" dirty="0"/>
              <a:t> </a:t>
            </a:r>
            <a:r>
              <a:rPr lang="el-GR" dirty="0"/>
              <a:t>που είναι σακκοειδείς εμβαθύνσεις της </a:t>
            </a:r>
            <a:r>
              <a:rPr lang="el-GR" dirty="0" smtClean="0"/>
              <a:t>κυτταροπλασματικής μεμβράνης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0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7030A0"/>
                </a:solidFill>
              </a:rPr>
              <a:t>ΔΟΜΗ ΠΡΟΚΑΡYΩΤΙΚΟΥ ΚΥΤΤΑΡΟΥ</a:t>
            </a:r>
            <a:r>
              <a:rPr lang="en-US" b="1" u="sng" dirty="0">
                <a:solidFill>
                  <a:srgbClr val="7030A0"/>
                </a:solidFill>
              </a:rPr>
              <a:t> (</a:t>
            </a:r>
            <a:r>
              <a:rPr lang="el-GR" b="1" u="sng" dirty="0">
                <a:solidFill>
                  <a:srgbClr val="7030A0"/>
                </a:solidFill>
              </a:rPr>
              <a:t>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>
                <a:solidFill>
                  <a:srgbClr val="FF0000"/>
                </a:solidFill>
              </a:rPr>
              <a:t>εξωτερική στιβάδα </a:t>
            </a:r>
            <a:r>
              <a:rPr lang="el-GR" dirty="0"/>
              <a:t>αποτελείται από μέσα προς τα έξω από:</a:t>
            </a:r>
          </a:p>
          <a:p>
            <a:pPr marL="0" indent="0">
              <a:buNone/>
            </a:pPr>
            <a:r>
              <a:rPr lang="el-GR" dirty="0"/>
              <a:t>⁕ Την </a:t>
            </a:r>
            <a:r>
              <a:rPr lang="el-GR" b="1" dirty="0">
                <a:solidFill>
                  <a:srgbClr val="FF0000"/>
                </a:solidFill>
              </a:rPr>
              <a:t>κυτταροπλασματική μεμβράνη </a:t>
            </a:r>
            <a:r>
              <a:rPr lang="el-GR" dirty="0"/>
              <a:t>που αποτελείται κυρίως από </a:t>
            </a:r>
            <a:r>
              <a:rPr lang="el-GR" dirty="0" smtClean="0"/>
              <a:t>λιποειδή και </a:t>
            </a:r>
            <a:r>
              <a:rPr lang="el-GR" dirty="0"/>
              <a:t>πρωτεΐνες και είναι ημιδιαπερατή.</a:t>
            </a:r>
          </a:p>
          <a:p>
            <a:pPr marL="0" indent="0">
              <a:buNone/>
            </a:pPr>
            <a:r>
              <a:rPr lang="el-GR" dirty="0"/>
              <a:t>⁕ Το </a:t>
            </a:r>
            <a:r>
              <a:rPr lang="el-GR" b="1" dirty="0">
                <a:solidFill>
                  <a:srgbClr val="FF0000"/>
                </a:solidFill>
              </a:rPr>
              <a:t>κυτταρικό τοίχωμα </a:t>
            </a:r>
            <a:r>
              <a:rPr lang="el-GR" dirty="0"/>
              <a:t>που προσδίδει στα κύτταρα τη σταθερή τους μορφή </a:t>
            </a:r>
            <a:r>
              <a:rPr lang="el-GR" dirty="0" smtClean="0"/>
              <a:t>και συνδέεται </a:t>
            </a:r>
            <a:r>
              <a:rPr lang="el-GR" dirty="0"/>
              <a:t>στενά με την κυτταρική μεμβράνη.</a:t>
            </a:r>
          </a:p>
        </p:txBody>
      </p:sp>
    </p:spTree>
    <p:extLst>
      <p:ext uri="{BB962C8B-B14F-4D97-AF65-F5344CB8AC3E}">
        <p14:creationId xmlns:p14="http://schemas.microsoft.com/office/powerpoint/2010/main" val="26316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7200" b="1" i="1" u="sng" dirty="0" smtClean="0">
                <a:solidFill>
                  <a:srgbClr val="FF0000"/>
                </a:solidFill>
              </a:rPr>
              <a:t>Σπόροι</a:t>
            </a:r>
            <a:endParaRPr lang="el-GR" sz="72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47535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Μέσα στο κυτταρόπλασμα </a:t>
            </a:r>
            <a:r>
              <a:rPr lang="el-GR" dirty="0"/>
              <a:t>κάποιων βακτηρίων βρίσκονται οι </a:t>
            </a:r>
            <a:r>
              <a:rPr lang="el-GR" b="1" dirty="0">
                <a:solidFill>
                  <a:srgbClr val="FF0000"/>
                </a:solidFill>
              </a:rPr>
              <a:t>σπόροι</a:t>
            </a:r>
            <a:r>
              <a:rPr lang="el-GR" b="1" dirty="0"/>
              <a:t>, </a:t>
            </a:r>
            <a:r>
              <a:rPr lang="el-GR" dirty="0"/>
              <a:t>οι οποίοι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είναι ανθεκτικές μορφές των βακτηρίων</a:t>
            </a:r>
            <a:r>
              <a:rPr lang="el-GR" dirty="0"/>
              <a:t>. Εξαιτίας της μεγάλης τους αντοχής στη</a:t>
            </a:r>
          </a:p>
          <a:p>
            <a:pPr marL="0" indent="0">
              <a:buNone/>
            </a:pPr>
            <a:r>
              <a:rPr lang="el-GR" dirty="0"/>
              <a:t>θερμότητα, στην ξηρασία, στις ακτινοβολίες και στις διάφορες τοξικές ουσίες </a:t>
            </a:r>
            <a:r>
              <a:rPr lang="el-GR" dirty="0">
                <a:solidFill>
                  <a:srgbClr val="FF0000"/>
                </a:solidFill>
              </a:rPr>
              <a:t>πα-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ραμένουν στο περιβάλλον (φυτά, έδαφος, κόπρανα κ.ά.) για πολλά χρόνια</a:t>
            </a:r>
            <a:r>
              <a:rPr lang="el-GR" dirty="0"/>
              <a:t>. Όταν</a:t>
            </a:r>
          </a:p>
          <a:p>
            <a:pPr marL="0" indent="0">
              <a:buNone/>
            </a:pPr>
            <a:r>
              <a:rPr lang="el-GR" dirty="0"/>
              <a:t>βρεθούν σε κατάλληλες συνθήκες οι σπόροι βλαστάνουν και </a:t>
            </a:r>
            <a:r>
              <a:rPr lang="el-GR" dirty="0">
                <a:solidFill>
                  <a:srgbClr val="FF0000"/>
                </a:solidFill>
              </a:rPr>
              <a:t>προκαλούν σοβαρές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ασθένειες στους ανθρώπους και στα </a:t>
            </a:r>
            <a:r>
              <a:rPr lang="el-GR" dirty="0" smtClean="0">
                <a:solidFill>
                  <a:srgbClr val="FF0000"/>
                </a:solidFill>
              </a:rPr>
              <a:t>ζώα </a:t>
            </a:r>
            <a:r>
              <a:rPr lang="el-GR" sz="4700" dirty="0" smtClean="0">
                <a:solidFill>
                  <a:srgbClr val="FF0000"/>
                </a:solidFill>
              </a:rPr>
              <a:t>(</a:t>
            </a:r>
            <a:r>
              <a:rPr lang="el-GR" sz="4700" b="1" dirty="0" smtClean="0">
                <a:solidFill>
                  <a:srgbClr val="FF0000"/>
                </a:solidFill>
              </a:rPr>
              <a:t>τέτανος, </a:t>
            </a:r>
            <a:r>
              <a:rPr lang="el-GR" sz="4700" b="1" dirty="0">
                <a:solidFill>
                  <a:srgbClr val="FF0000"/>
                </a:solidFill>
              </a:rPr>
              <a:t>αλλαντίαση, αεριογόνος </a:t>
            </a:r>
            <a:r>
              <a:rPr lang="el-GR" sz="4700" b="1" dirty="0" smtClean="0">
                <a:solidFill>
                  <a:srgbClr val="FF0000"/>
                </a:solidFill>
              </a:rPr>
              <a:t>γάγγραινα </a:t>
            </a:r>
            <a:r>
              <a:rPr lang="el-GR" sz="4700" b="1" dirty="0">
                <a:solidFill>
                  <a:srgbClr val="FF0000"/>
                </a:solidFill>
              </a:rPr>
              <a:t>κ.ά</a:t>
            </a:r>
            <a:r>
              <a:rPr lang="el-GR" sz="4700" b="1" dirty="0" smtClean="0">
                <a:solidFill>
                  <a:srgbClr val="FF0000"/>
                </a:solidFill>
              </a:rPr>
              <a:t>.).</a:t>
            </a:r>
          </a:p>
          <a:p>
            <a:pPr marL="0" indent="0">
              <a:buNone/>
            </a:pPr>
            <a:r>
              <a:rPr lang="el-GR" dirty="0"/>
              <a:t>Η βλάστησή τους ενεργοποιείται με διάφορους παράγοντες, όπως η </a:t>
            </a:r>
            <a:r>
              <a:rPr lang="el-GR" dirty="0" smtClean="0"/>
              <a:t>θέρμανση στους </a:t>
            </a:r>
            <a:r>
              <a:rPr lang="el-GR" dirty="0"/>
              <a:t>60°-80°C και το χαμηλό pH</a:t>
            </a:r>
            <a:r>
              <a:rPr lang="el-GR" dirty="0" smtClean="0"/>
              <a:t>. </a:t>
            </a:r>
            <a:r>
              <a:rPr lang="el-GR" b="1" i="1" dirty="0" smtClean="0">
                <a:solidFill>
                  <a:srgbClr val="FF0000"/>
                </a:solidFill>
              </a:rPr>
              <a:t>Η </a:t>
            </a:r>
            <a:r>
              <a:rPr lang="el-GR" b="1" i="1" dirty="0">
                <a:solidFill>
                  <a:srgbClr val="FF0000"/>
                </a:solidFill>
              </a:rPr>
              <a:t>αντοχή τους στις υψηλές θερμοκρασίες δεν παρατηρείται σε καμιά άλλη </a:t>
            </a:r>
            <a:r>
              <a:rPr lang="el-GR" b="1" i="1" dirty="0" smtClean="0">
                <a:solidFill>
                  <a:srgbClr val="FF0000"/>
                </a:solidFill>
              </a:rPr>
              <a:t>μορφή ζωής.</a:t>
            </a:r>
            <a:endParaRPr lang="el-GR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Βρέθηκαν σπόροι βακτηρίων σε μούμιες πολλών αιώνων.</a:t>
            </a:r>
          </a:p>
        </p:txBody>
      </p:sp>
    </p:spTree>
    <p:extLst>
      <p:ext uri="{BB962C8B-B14F-4D97-AF65-F5344CB8AC3E}">
        <p14:creationId xmlns:p14="http://schemas.microsoft.com/office/powerpoint/2010/main" val="20568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10947"/>
            <a:ext cx="10515600" cy="1325563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rgbClr val="00B0F0"/>
                </a:solidFill>
              </a:rPr>
              <a:t>Ευκαριωτικό κύτταρο</a:t>
            </a:r>
            <a:endParaRPr lang="el-GR" u="sng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655" y="2380429"/>
            <a:ext cx="4442969" cy="3235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6563" y="179089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Σύστημα </a:t>
            </a:r>
            <a:r>
              <a:rPr lang="en-US" b="1" i="0" u="none" strike="noStrike" baseline="0" dirty="0" smtClean="0">
                <a:latin typeface="Arial-BoldMT"/>
              </a:rPr>
              <a:t>Golgi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568182" y="1756771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Πυρήνας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8607247" y="2821349"/>
            <a:ext cx="282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Ενδοπλασματικό δίκτυο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169478" y="5241908"/>
            <a:ext cx="150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Πυρηνίσκος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6200139" y="603289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Πυρηνική μεμβράνη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641216" y="5870090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Λυσόσωμα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1472183" y="5225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Κυτταροπλασματική</a:t>
            </a:r>
          </a:p>
          <a:p>
            <a:r>
              <a:rPr lang="el-GR" b="1" i="0" u="none" strike="noStrike" baseline="0" dirty="0" smtClean="0">
                <a:latin typeface="Arial-BoldMT"/>
              </a:rPr>
              <a:t>μεμβράνη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745002" y="3628765"/>
            <a:ext cx="155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Μιτοχόνδριο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1300481" y="2269991"/>
            <a:ext cx="284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u="none" strike="noStrike" baseline="0" dirty="0" smtClean="0">
                <a:latin typeface="Arial-BoldMT"/>
              </a:rPr>
              <a:t>Πινοκυττική εκκόλπωση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78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F0"/>
                </a:solidFill>
              </a:rPr>
              <a:t>ΕΥΚΑΡΥΩΤΙΚΟ ΚΥΤΤΑΡΟ – το κύριο χαρακτηριστικό του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335"/>
            <a:ext cx="10515600" cy="4159627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Το κύριο χαρακτηριστικό του ευκαρυωτικού κυττάρου </a:t>
            </a:r>
            <a:r>
              <a:rPr lang="el-GR" b="1" i="1" u="sng" dirty="0" smtClean="0">
                <a:solidFill>
                  <a:srgbClr val="FF0000"/>
                </a:solidFill>
              </a:rPr>
              <a:t>είναι η εξειδίκευση που παρατηρείται στις λειτουργίες του. </a:t>
            </a:r>
          </a:p>
          <a:p>
            <a:pPr marL="0" indent="0">
              <a:buNone/>
            </a:pPr>
            <a:r>
              <a:rPr lang="el-GR" dirty="0" smtClean="0"/>
              <a:t>Οι λειτουργίες αυτές επιτελούνται από πολύπλοκους μεμβρανώδεις σχηματισμούς που αποτελούνται από πρωτεΐνες και λίπη.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2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Δομή του ευκαριωτικού κυττάρου</a:t>
            </a:r>
            <a:endParaRPr lang="el-GR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Το ευκαρυωτικό κύτταρο αποτελείται από:</a:t>
            </a:r>
          </a:p>
          <a:p>
            <a:pPr marL="0" indent="0">
              <a:buNone/>
            </a:pPr>
            <a:endParaRPr lang="el-GR" b="1" dirty="0" smtClean="0"/>
          </a:p>
          <a:p>
            <a:pPr marL="514350" indent="-514350">
              <a:buAutoNum type="arabicPeriod"/>
            </a:pPr>
            <a:r>
              <a:rPr lang="el-GR" dirty="0" smtClean="0"/>
              <a:t>Την </a:t>
            </a:r>
            <a:r>
              <a:rPr lang="el-GR" b="1" dirty="0" smtClean="0"/>
              <a:t>κυτταροπλασματική μεμβράνη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 smtClean="0"/>
              <a:t>2.   </a:t>
            </a:r>
            <a:r>
              <a:rPr lang="el-GR" dirty="0" smtClean="0"/>
              <a:t>Το </a:t>
            </a:r>
            <a:r>
              <a:rPr lang="el-GR" b="1" dirty="0" smtClean="0"/>
              <a:t>κυτταρόπλασμα</a:t>
            </a:r>
          </a:p>
          <a:p>
            <a:pPr marL="0" indent="0">
              <a:buNone/>
            </a:pPr>
            <a:r>
              <a:rPr lang="el-GR" b="1" dirty="0" smtClean="0"/>
              <a:t>3.   </a:t>
            </a:r>
            <a:r>
              <a:rPr lang="el-GR" dirty="0" smtClean="0"/>
              <a:t>Τον </a:t>
            </a:r>
            <a:r>
              <a:rPr lang="el-GR" b="1" dirty="0" smtClean="0"/>
              <a:t>πυρήνα.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99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i="1" dirty="0" smtClean="0">
                <a:solidFill>
                  <a:srgbClr val="FF0000"/>
                </a:solidFill>
              </a:rPr>
              <a:t>Ιστορία και διαίρεση της μικροβιολογίας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i="1" dirty="0" smtClean="0">
                <a:solidFill>
                  <a:srgbClr val="FF0000"/>
                </a:solidFill>
              </a:rPr>
              <a:t>Δομη – Ιδιότητες ευκαριωτικών  - Προκαρυωτικών </a:t>
            </a:r>
            <a:r>
              <a:rPr lang="el-GR" b="1" i="1" dirty="0" smtClean="0">
                <a:solidFill>
                  <a:srgbClr val="FF0000"/>
                </a:solidFill>
              </a:rPr>
              <a:t>κυττάρων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i="1" dirty="0">
                <a:solidFill>
                  <a:srgbClr val="FF0000"/>
                </a:solidFill>
              </a:rPr>
              <a:t>Γενικές ιδιότητες ομάδων παθογόνων μικροβίων</a:t>
            </a:r>
          </a:p>
          <a:p>
            <a:pPr marL="0" indent="0">
              <a:lnSpc>
                <a:spcPct val="150000"/>
              </a:lnSpc>
              <a:buNone/>
            </a:pPr>
            <a:endParaRPr lang="el-GR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Δομή του ευκαριωτικού κυττάρου (συνέχεια)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016"/>
            <a:ext cx="10515600" cy="490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Το ευκαρυωτικό κύτταρο αποτελείται από:</a:t>
            </a:r>
          </a:p>
          <a:p>
            <a:pPr marL="0" indent="0">
              <a:buNone/>
            </a:pPr>
            <a:r>
              <a:rPr lang="el-GR" b="1" dirty="0"/>
              <a:t>1. </a:t>
            </a:r>
            <a:r>
              <a:rPr lang="el-GR" dirty="0"/>
              <a:t>Μία εξωτερική ημιπερατή μεμβράνη, την </a:t>
            </a:r>
            <a:r>
              <a:rPr lang="el-GR" b="1" i="1" u="sng" dirty="0">
                <a:solidFill>
                  <a:srgbClr val="FF0000"/>
                </a:solidFill>
              </a:rPr>
              <a:t>κυτταροπλασματική </a:t>
            </a:r>
            <a:r>
              <a:rPr lang="el-GR" b="1" i="1" u="sng" dirty="0" smtClean="0">
                <a:solidFill>
                  <a:srgbClr val="FF0000"/>
                </a:solidFill>
              </a:rPr>
              <a:t>μεμβράνη.</a:t>
            </a:r>
            <a:endParaRPr lang="el-GR" b="1" i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εξωτερική μεμβράνη χωρίζει το κύτταρο από το περιβάλλον και επιτρέπει </a:t>
            </a:r>
            <a:r>
              <a:rPr lang="el-GR" dirty="0" smtClean="0"/>
              <a:t>επιλεκτικά </a:t>
            </a:r>
            <a:r>
              <a:rPr lang="el-GR" dirty="0"/>
              <a:t>την είσοδο και έξοδο ουσιών από το κύτταρο.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Αποτελείται </a:t>
            </a:r>
            <a:r>
              <a:rPr lang="el-GR" dirty="0"/>
              <a:t>κυρίως από πρωτεΐνες και λιπίδια και περιέχει στερόλες. 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i="1" dirty="0" smtClean="0">
                <a:solidFill>
                  <a:srgbClr val="00B0F0"/>
                </a:solidFill>
              </a:rPr>
              <a:t>Όταν πρέπει </a:t>
            </a:r>
            <a:r>
              <a:rPr lang="el-GR" i="1" dirty="0">
                <a:solidFill>
                  <a:srgbClr val="00B0F0"/>
                </a:solidFill>
              </a:rPr>
              <a:t>να εισάγει στο κύτταρο μεγάλα μόρια ή σωματίδια, που δεν μπορούν να </a:t>
            </a:r>
            <a:r>
              <a:rPr lang="el-GR" i="1" dirty="0" smtClean="0">
                <a:solidFill>
                  <a:srgbClr val="00B0F0"/>
                </a:solidFill>
              </a:rPr>
              <a:t>περάσουν </a:t>
            </a:r>
            <a:r>
              <a:rPr lang="el-GR" i="1" dirty="0">
                <a:solidFill>
                  <a:srgbClr val="00B0F0"/>
                </a:solidFill>
              </a:rPr>
              <a:t>μέσα από τη μεμβράνη, δημιουργεί ένα εκκόλπωμα και τα κλείνει μέσα</a:t>
            </a:r>
            <a:r>
              <a:rPr lang="el-GR" i="1" dirty="0" smtClean="0">
                <a:solidFill>
                  <a:srgbClr val="00B0F0"/>
                </a:solidFill>
              </a:rPr>
              <a:t>.  Αυτό </a:t>
            </a:r>
            <a:r>
              <a:rPr lang="el-GR" i="1" dirty="0">
                <a:solidFill>
                  <a:srgbClr val="00B0F0"/>
                </a:solidFill>
              </a:rPr>
              <a:t>λέγεται </a:t>
            </a:r>
            <a:r>
              <a:rPr lang="el-GR" b="1" i="1" dirty="0">
                <a:solidFill>
                  <a:srgbClr val="00B0F0"/>
                </a:solidFill>
              </a:rPr>
              <a:t>φαγοκυττάρωση</a:t>
            </a:r>
            <a:r>
              <a:rPr lang="el-GR" b="1" i="1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 </a:t>
            </a:r>
            <a:r>
              <a:rPr lang="el-GR" dirty="0"/>
              <a:t>Όταν τα μόρια είναι διαλυμένα σε νερό </a:t>
            </a:r>
            <a:r>
              <a:rPr lang="el-GR" dirty="0" smtClean="0"/>
              <a:t>λέγεται </a:t>
            </a:r>
            <a:r>
              <a:rPr lang="el-GR" b="1" dirty="0" smtClean="0"/>
              <a:t>πινοκύττωση</a:t>
            </a:r>
            <a:r>
              <a:rPr lang="el-GR" b="1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6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Φαγοκυττάρωση - Πινοκύττωση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1572768"/>
            <a:ext cx="7434072" cy="4700016"/>
          </a:xfrm>
        </p:spPr>
      </p:pic>
    </p:spTree>
    <p:extLst>
      <p:ext uri="{BB962C8B-B14F-4D97-AF65-F5344CB8AC3E}">
        <p14:creationId xmlns:p14="http://schemas.microsoft.com/office/powerpoint/2010/main" val="355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</a:t>
            </a:r>
            <a:r>
              <a:rPr lang="el-GR" dirty="0" smtClean="0"/>
              <a:t>αγοκυττάρωση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1883664"/>
            <a:ext cx="8915399" cy="4562856"/>
          </a:xfrm>
        </p:spPr>
      </p:pic>
    </p:spTree>
    <p:extLst>
      <p:ext uri="{BB962C8B-B14F-4D97-AF65-F5344CB8AC3E}">
        <p14:creationId xmlns:p14="http://schemas.microsoft.com/office/powerpoint/2010/main" val="8975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Δομή του ευκαριωτικού κυττάρου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2. </a:t>
            </a:r>
            <a:r>
              <a:rPr lang="el-GR" dirty="0"/>
              <a:t>Το </a:t>
            </a:r>
            <a:r>
              <a:rPr lang="el-GR" b="1" i="1" u="sng" dirty="0">
                <a:solidFill>
                  <a:srgbClr val="FF0000"/>
                </a:solidFill>
              </a:rPr>
              <a:t>κυτταρόπλασμα</a:t>
            </a:r>
            <a:r>
              <a:rPr lang="el-GR" b="1" dirty="0"/>
              <a:t> </a:t>
            </a:r>
            <a:r>
              <a:rPr lang="el-GR" dirty="0"/>
              <a:t>καλύπτει το χώρο ανάμεσα στην κυτταροπλασματική </a:t>
            </a:r>
            <a:r>
              <a:rPr lang="el-GR" dirty="0" smtClean="0"/>
              <a:t>μεμβράνη </a:t>
            </a:r>
            <a:r>
              <a:rPr lang="el-GR" dirty="0"/>
              <a:t>και τον πυρήνα και </a:t>
            </a:r>
            <a:r>
              <a:rPr lang="el-GR" b="1" dirty="0"/>
              <a:t>περιέχει:</a:t>
            </a:r>
          </a:p>
          <a:p>
            <a:pPr marL="0" indent="0">
              <a:buNone/>
            </a:pPr>
            <a:r>
              <a:rPr lang="el-GR" b="1" dirty="0"/>
              <a:t>α. </a:t>
            </a:r>
            <a:r>
              <a:rPr lang="el-GR" dirty="0"/>
              <a:t>Το </a:t>
            </a:r>
            <a:r>
              <a:rPr lang="el-GR" b="1" dirty="0"/>
              <a:t>ενδοπλασματικό δίκτυο. </a:t>
            </a:r>
            <a:r>
              <a:rPr lang="el-GR" dirty="0"/>
              <a:t>Είναι </a:t>
            </a:r>
            <a:r>
              <a:rPr lang="el-GR" i="1" dirty="0">
                <a:solidFill>
                  <a:srgbClr val="00B0F0"/>
                </a:solidFill>
              </a:rPr>
              <a:t>ένα μεγάλο δίκτυο από μεμβράνες </a:t>
            </a:r>
            <a:r>
              <a:rPr lang="el-GR" i="1" dirty="0" smtClean="0">
                <a:solidFill>
                  <a:srgbClr val="00B0F0"/>
                </a:solidFill>
              </a:rPr>
              <a:t>που συνδέει </a:t>
            </a:r>
            <a:r>
              <a:rPr lang="el-GR" i="1" dirty="0">
                <a:solidFill>
                  <a:srgbClr val="00B0F0"/>
                </a:solidFill>
              </a:rPr>
              <a:t>μεταξύ τους τα διάφορα οργανίδια του ευκαρυωτικού κυττάρου.</a:t>
            </a:r>
            <a:r>
              <a:rPr lang="el-GR" dirty="0"/>
              <a:t> </a:t>
            </a:r>
            <a:r>
              <a:rPr lang="el-GR" dirty="0" smtClean="0"/>
              <a:t>Το δίκτυο </a:t>
            </a:r>
            <a:r>
              <a:rPr lang="el-GR" dirty="0"/>
              <a:t>αυτό επικοινωνεί, σχηματίζοντας κανάλια, με την εξωτερική </a:t>
            </a:r>
            <a:r>
              <a:rPr lang="el-GR" dirty="0" smtClean="0"/>
              <a:t>επιφάνεια </a:t>
            </a:r>
            <a:r>
              <a:rPr lang="el-GR" dirty="0"/>
              <a:t>του κυττάρου. Οι μεμβράνες αυτές καλύπτονται από τα ριβοσώματα </a:t>
            </a:r>
            <a:r>
              <a:rPr lang="el-GR" dirty="0" smtClean="0"/>
              <a:t>που φαίνονται </a:t>
            </a:r>
            <a:r>
              <a:rPr lang="el-GR" dirty="0"/>
              <a:t>σαν μικρά, πυκνά κοκκία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8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Δομή του ευκαριωτικού κυττάρου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β. </a:t>
            </a:r>
            <a:r>
              <a:rPr lang="el-GR" dirty="0"/>
              <a:t>Τα </a:t>
            </a:r>
            <a:r>
              <a:rPr lang="el-GR" b="1" dirty="0"/>
              <a:t>ριβοσώματα </a:t>
            </a:r>
            <a:r>
              <a:rPr lang="el-GR" dirty="0"/>
              <a:t>όπου γίνεται η </a:t>
            </a:r>
            <a:r>
              <a:rPr lang="el-GR" i="1" dirty="0">
                <a:solidFill>
                  <a:srgbClr val="00B0F0"/>
                </a:solidFill>
              </a:rPr>
              <a:t>σύνθεση των πρωτεϊνών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b="1" dirty="0"/>
              <a:t>γ. </a:t>
            </a:r>
            <a:r>
              <a:rPr lang="el-GR" dirty="0"/>
              <a:t>Τα </a:t>
            </a:r>
            <a:r>
              <a:rPr lang="el-GR" b="1" dirty="0"/>
              <a:t>μιτοχόνδρια </a:t>
            </a:r>
            <a:r>
              <a:rPr lang="el-GR" dirty="0"/>
              <a:t>τα οποία έχουν σχήμα ραβδοειδές και περιβάλλονται </a:t>
            </a:r>
            <a:r>
              <a:rPr lang="el-GR" dirty="0" smtClean="0"/>
              <a:t>από διπλή </a:t>
            </a:r>
            <a:r>
              <a:rPr lang="el-GR" dirty="0"/>
              <a:t>μεμβράνη. </a:t>
            </a:r>
            <a:r>
              <a:rPr lang="el-GR" i="1" dirty="0">
                <a:solidFill>
                  <a:srgbClr val="00B0F0"/>
                </a:solidFill>
              </a:rPr>
              <a:t>Είναι κέντρα παραγωγής ενέργειας</a:t>
            </a:r>
            <a:r>
              <a:rPr lang="el-GR" dirty="0"/>
              <a:t>. Με τα ένζυμα που </a:t>
            </a:r>
            <a:r>
              <a:rPr lang="el-GR" dirty="0" smtClean="0"/>
              <a:t>διαθέτουν</a:t>
            </a:r>
            <a:r>
              <a:rPr lang="el-GR" dirty="0"/>
              <a:t>, διασπούν τη γλυκόζη και ελευθερώνουν ενέργεια. Έχουν δικό </a:t>
            </a:r>
            <a:r>
              <a:rPr lang="el-GR" dirty="0" smtClean="0"/>
              <a:t>τους DNA </a:t>
            </a:r>
            <a:r>
              <a:rPr lang="el-GR" dirty="0"/>
              <a:t>που περιέχει γενετική πληροφορία για την αναπαραγωγή τους.</a:t>
            </a:r>
          </a:p>
          <a:p>
            <a:pPr marL="0" indent="0">
              <a:buNone/>
            </a:pPr>
            <a:r>
              <a:rPr lang="el-GR" b="1" dirty="0"/>
              <a:t>δ. </a:t>
            </a:r>
            <a:r>
              <a:rPr lang="el-GR" dirty="0"/>
              <a:t>Τα </a:t>
            </a:r>
            <a:r>
              <a:rPr lang="el-GR" b="1" dirty="0"/>
              <a:t>πλαστίδια </a:t>
            </a:r>
            <a:r>
              <a:rPr lang="el-GR" dirty="0"/>
              <a:t>στα φυτικά μόνο κύτταρα. Τα πλαστίδια που φέρουν </a:t>
            </a:r>
            <a:r>
              <a:rPr lang="el-GR" dirty="0" smtClean="0"/>
              <a:t>χλωροφύλλη </a:t>
            </a:r>
            <a:r>
              <a:rPr lang="el-GR" dirty="0"/>
              <a:t>λέγονται χλωροπλάστες, αυτά που συνθέτουν άμυλο αμυλοπλάστες</a:t>
            </a:r>
            <a:r>
              <a:rPr lang="el-GR" dirty="0" smtClean="0"/>
              <a:t>, αυτά </a:t>
            </a:r>
            <a:r>
              <a:rPr lang="el-GR" dirty="0"/>
              <a:t>που φέρουν χρωστικές χρωμοπλάστες κ.ά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b="1" dirty="0"/>
              <a:t>ε. </a:t>
            </a:r>
            <a:r>
              <a:rPr lang="el-GR" dirty="0"/>
              <a:t>Το </a:t>
            </a:r>
            <a:r>
              <a:rPr lang="el-GR" b="1" dirty="0"/>
              <a:t>σύστημα Golgi. </a:t>
            </a:r>
            <a:r>
              <a:rPr lang="el-GR" dirty="0"/>
              <a:t>Είναι ένα σύμπλεγμα μεμβρανών που </a:t>
            </a:r>
            <a:r>
              <a:rPr lang="el-GR" i="1" dirty="0">
                <a:solidFill>
                  <a:srgbClr val="00B0F0"/>
                </a:solidFill>
              </a:rPr>
              <a:t>λειτουργεί σαν </a:t>
            </a:r>
            <a:r>
              <a:rPr lang="el-GR" i="1" dirty="0" smtClean="0">
                <a:solidFill>
                  <a:srgbClr val="00B0F0"/>
                </a:solidFill>
              </a:rPr>
              <a:t>εκκριτικό </a:t>
            </a:r>
            <a:r>
              <a:rPr lang="el-GR" i="1" dirty="0">
                <a:solidFill>
                  <a:srgbClr val="00B0F0"/>
                </a:solidFill>
              </a:rPr>
              <a:t>όργανο.</a:t>
            </a:r>
          </a:p>
          <a:p>
            <a:pPr marL="0" indent="0">
              <a:buNone/>
            </a:pPr>
            <a:r>
              <a:rPr lang="el-GR" b="1" dirty="0"/>
              <a:t>στ. </a:t>
            </a:r>
            <a:r>
              <a:rPr lang="el-GR" dirty="0"/>
              <a:t>Τα </a:t>
            </a:r>
            <a:r>
              <a:rPr lang="el-GR" b="1" dirty="0"/>
              <a:t>λυσοσώματα. </a:t>
            </a:r>
            <a:r>
              <a:rPr lang="el-GR" dirty="0"/>
              <a:t>Είναι κύστεις που χρησιμεύουν στην </a:t>
            </a:r>
            <a:r>
              <a:rPr lang="el-GR" i="1" dirty="0">
                <a:solidFill>
                  <a:srgbClr val="00B0F0"/>
                </a:solidFill>
              </a:rPr>
              <a:t>πέψη και την </a:t>
            </a:r>
            <a:r>
              <a:rPr lang="el-GR" i="1" dirty="0" smtClean="0">
                <a:solidFill>
                  <a:srgbClr val="00B0F0"/>
                </a:solidFill>
              </a:rPr>
              <a:t>αποθήκευση </a:t>
            </a:r>
            <a:r>
              <a:rPr lang="el-GR" i="1" dirty="0">
                <a:solidFill>
                  <a:srgbClr val="00B0F0"/>
                </a:solidFill>
              </a:rPr>
              <a:t>ουσιών.</a:t>
            </a:r>
          </a:p>
          <a:p>
            <a:pPr marL="0" indent="0">
              <a:buNone/>
            </a:pPr>
            <a:r>
              <a:rPr lang="el-GR" b="1" dirty="0"/>
              <a:t>ζ. </a:t>
            </a:r>
            <a:r>
              <a:rPr lang="el-GR" dirty="0"/>
              <a:t>Τα </a:t>
            </a:r>
            <a:r>
              <a:rPr lang="el-GR" b="1" dirty="0"/>
              <a:t>κενοτόπια ή χυμοτόπια. </a:t>
            </a:r>
            <a:r>
              <a:rPr lang="el-GR" dirty="0"/>
              <a:t>Είναι </a:t>
            </a:r>
            <a:r>
              <a:rPr lang="el-GR" i="1" dirty="0">
                <a:solidFill>
                  <a:srgbClr val="00B0F0"/>
                </a:solidFill>
              </a:rPr>
              <a:t>χώροι που περιέχουν νερό και διάφορες</a:t>
            </a:r>
          </a:p>
          <a:p>
            <a:pPr marL="0" indent="0">
              <a:buNone/>
            </a:pPr>
            <a:r>
              <a:rPr lang="el-GR" i="1" dirty="0">
                <a:solidFill>
                  <a:srgbClr val="00B0F0"/>
                </a:solidFill>
              </a:rPr>
              <a:t>οργανικές και ανόργανες ουσίες.</a:t>
            </a:r>
          </a:p>
        </p:txBody>
      </p:sp>
    </p:spTree>
    <p:extLst>
      <p:ext uri="{BB962C8B-B14F-4D97-AF65-F5344CB8AC3E}">
        <p14:creationId xmlns:p14="http://schemas.microsoft.com/office/powerpoint/2010/main" val="9912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Δομή του ευκαριωτικού κυττάρου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3. </a:t>
            </a:r>
            <a:r>
              <a:rPr lang="el-GR" b="1" i="1" u="sng" dirty="0">
                <a:solidFill>
                  <a:srgbClr val="FF0000"/>
                </a:solidFill>
              </a:rPr>
              <a:t>Τον πυρήνα</a:t>
            </a:r>
            <a:r>
              <a:rPr lang="el-GR" b="1" dirty="0"/>
              <a:t>. </a:t>
            </a:r>
            <a:r>
              <a:rPr lang="el-GR" i="1" dirty="0">
                <a:solidFill>
                  <a:srgbClr val="00B0F0"/>
                </a:solidFill>
              </a:rPr>
              <a:t>Περιέχει τα χρωματοσώματα</a:t>
            </a:r>
            <a:r>
              <a:rPr lang="el-GR" dirty="0"/>
              <a:t>, που αποτελούνται από </a:t>
            </a:r>
            <a:r>
              <a:rPr lang="el-GR" dirty="0" smtClean="0"/>
              <a:t>αναδιπλωμένες </a:t>
            </a:r>
            <a:r>
              <a:rPr lang="el-GR" dirty="0"/>
              <a:t>έλικες DNA και πρωτεΐνες, και έναν ή περισσότερους πυρηνίσκους </a:t>
            </a:r>
            <a:r>
              <a:rPr lang="el-GR" dirty="0" smtClean="0"/>
              <a:t>που συμβάλλουν </a:t>
            </a:r>
            <a:r>
              <a:rPr lang="el-GR" dirty="0"/>
              <a:t>στη σύνθεση των ριβοσωμάτων. Περιέχει ακόμη το </a:t>
            </a:r>
            <a:r>
              <a:rPr lang="el-GR" dirty="0" smtClean="0"/>
              <a:t>κεντρόσωμα που </a:t>
            </a:r>
            <a:r>
              <a:rPr lang="el-GR" dirty="0"/>
              <a:t>συμβάλλει στη διαίρεση των χρωματοσωμάτων. Περιβάλλεται από την </a:t>
            </a:r>
            <a:r>
              <a:rPr lang="el-GR" dirty="0" smtClean="0"/>
              <a:t>πυρηνική </a:t>
            </a:r>
            <a:r>
              <a:rPr lang="el-GR" dirty="0"/>
              <a:t>μεμβράνη.</a:t>
            </a:r>
          </a:p>
        </p:txBody>
      </p:sp>
    </p:spTree>
    <p:extLst>
      <p:ext uri="{BB962C8B-B14F-4D97-AF65-F5344CB8AC3E}">
        <p14:creationId xmlns:p14="http://schemas.microsoft.com/office/powerpoint/2010/main" val="30140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>
                <a:solidFill>
                  <a:srgbClr val="FF0000"/>
                </a:solidFill>
              </a:rPr>
              <a:t>Παθογόνα μικρόβια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Παθογόνα μικρόβια </a:t>
            </a:r>
            <a:r>
              <a:rPr lang="el-GR" dirty="0"/>
              <a:t>ονομάζονται εκείνα τα μικρόβια που προκαλούν λοιμώξεις σε ευαίσθητους οργανισμούς.</a:t>
            </a:r>
          </a:p>
          <a:p>
            <a:r>
              <a:rPr lang="el-GR" b="1" dirty="0"/>
              <a:t>Μη παθογόνα μικρόβια </a:t>
            </a:r>
            <a:r>
              <a:rPr lang="el-GR" dirty="0"/>
              <a:t>ονομάζονται τα μικρόβια εκείνα που δεν προκαλούν νόσο στον μεγαλοοργανισμό, όσο μεγάλος κι αν είναι ο αριθμός των μικροβίων που θα εισέλθουν σ’ αυτόν.</a:t>
            </a:r>
          </a:p>
          <a:p>
            <a:r>
              <a:rPr lang="el-GR" b="1" dirty="0"/>
              <a:t>Δυνητικά παθογόνα μικρόβια </a:t>
            </a:r>
            <a:r>
              <a:rPr lang="el-GR" dirty="0"/>
              <a:t>είναι τα μικρόβια που δρουν άλλοτε σαν παθογόνα κι άλλοτε σαν μη παθογόνα.</a:t>
            </a:r>
          </a:p>
          <a:p>
            <a:r>
              <a:rPr lang="el-GR" b="1" dirty="0"/>
              <a:t>Σαπρόφυτα ή ευκαιριακά μικρόβια </a:t>
            </a:r>
            <a:r>
              <a:rPr lang="el-GR" dirty="0"/>
              <a:t>είναι εκείνα τα μικρόβια που βρίσκονται στο δέρμα και στις διάφορες επιφάνειες και κοιλότητες του οργανισμού και αποτελούν τη φυσιολογική χλωρίδα του ανθρώπου.</a:t>
            </a:r>
          </a:p>
          <a:p>
            <a:r>
              <a:rPr lang="el-GR" b="1" dirty="0"/>
              <a:t>Παράσιτα </a:t>
            </a:r>
            <a:r>
              <a:rPr lang="el-GR" dirty="0"/>
              <a:t>ονομάζονται τα μικρόβια που χρησιμοποιούν για την ανάπτυξή τους ζωντανά κύτταρα.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45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Παθογόνα μικρόβια </a:t>
            </a:r>
            <a:r>
              <a:rPr lang="el-GR" dirty="0">
                <a:solidFill>
                  <a:srgbClr val="FF0000"/>
                </a:solidFill>
              </a:rPr>
              <a:t>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Οργανοτροπισμός. </a:t>
            </a:r>
            <a:r>
              <a:rPr lang="el-GR" dirty="0"/>
              <a:t>Είναι η προτίμηση που δείχνουν μερικά παθογόνα μικρόβια προς ορισμένους ιστούς (π.χ. μηνιγγιτιδόκοκκος προς μήνιγγες).</a:t>
            </a:r>
          </a:p>
          <a:p>
            <a:r>
              <a:rPr lang="el-GR" b="1" dirty="0"/>
              <a:t>Λοιμώδεις νόσοι </a:t>
            </a:r>
            <a:r>
              <a:rPr lang="el-GR" dirty="0"/>
              <a:t>λέγονται οι ασθένειες που οφείλονται σε παθογόνα μικρόβια και είναι μεταδοτικές.</a:t>
            </a:r>
          </a:p>
          <a:p>
            <a:r>
              <a:rPr lang="el-GR" dirty="0"/>
              <a:t>Τα παθογόνα μικρόβια προκαλούν λοιμώξεις. </a:t>
            </a:r>
            <a:r>
              <a:rPr lang="el-GR" b="1" dirty="0"/>
              <a:t>Πολλά μικρόβια παράγουν τοξίνες, οι οποίες είναι υπεύθυνες για τις ασθένειες που προκαλούν.</a:t>
            </a:r>
          </a:p>
          <a:p>
            <a:r>
              <a:rPr lang="el-GR" dirty="0"/>
              <a:t>Η </a:t>
            </a:r>
            <a:r>
              <a:rPr lang="el-GR" b="1" dirty="0"/>
              <a:t>μηνιγγίτιδα </a:t>
            </a:r>
            <a:r>
              <a:rPr lang="el-GR" dirty="0"/>
              <a:t>είναι μία αρρώστια που την προκαλούν διάφορα μικρόβια όπως ο </a:t>
            </a:r>
            <a:r>
              <a:rPr lang="el-GR" b="1" dirty="0"/>
              <a:t>μηνιγγιτιδόκοκκος</a:t>
            </a:r>
            <a:r>
              <a:rPr lang="el-GR" dirty="0"/>
              <a:t>, ο </a:t>
            </a:r>
            <a:r>
              <a:rPr lang="el-GR" b="1" dirty="0"/>
              <a:t>αιμόφιλος της γρίπης</a:t>
            </a:r>
            <a:r>
              <a:rPr lang="el-GR" dirty="0"/>
              <a:t>, οι </a:t>
            </a:r>
            <a:r>
              <a:rPr lang="el-GR" b="1" dirty="0"/>
              <a:t>ιοί </a:t>
            </a:r>
            <a:r>
              <a:rPr lang="el-GR" dirty="0"/>
              <a:t>κ.ά.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00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rgbClr val="7030A0"/>
                </a:solidFill>
              </a:rPr>
              <a:t>Ιστορία και διαίρεση της μικροβιολογίας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άνθρωπος ζει σε ισορροπία με τους διάφορους μικροοργανισμούς του </a:t>
            </a:r>
            <a:r>
              <a:rPr lang="el-GR" dirty="0" smtClean="0"/>
              <a:t>περιβάλλοντος.</a:t>
            </a:r>
          </a:p>
          <a:p>
            <a:r>
              <a:rPr lang="el-GR" dirty="0"/>
              <a:t>Ο </a:t>
            </a:r>
            <a:r>
              <a:rPr lang="el-GR" b="1" dirty="0"/>
              <a:t>Αριστοτέλης </a:t>
            </a:r>
            <a:r>
              <a:rPr lang="el-GR" dirty="0"/>
              <a:t>και ο </a:t>
            </a:r>
            <a:r>
              <a:rPr lang="el-GR" b="1" dirty="0"/>
              <a:t>Ιπποκράτης </a:t>
            </a:r>
            <a:r>
              <a:rPr lang="el-GR" dirty="0"/>
              <a:t>μιλούσαν για μιάσματα που μπαίνουν </a:t>
            </a:r>
            <a:r>
              <a:rPr lang="el-GR" dirty="0" smtClean="0"/>
              <a:t>στο σώμα </a:t>
            </a:r>
            <a:r>
              <a:rPr lang="el-GR" dirty="0"/>
              <a:t>του ανθρώπου και δημιουργούν ασθένεια.</a:t>
            </a:r>
          </a:p>
          <a:p>
            <a:r>
              <a:rPr lang="el-GR" b="1" u="sng" dirty="0">
                <a:solidFill>
                  <a:srgbClr val="7030A0"/>
                </a:solidFill>
              </a:rPr>
              <a:t>Η ανάπτυξη της μικροβιολογίας με τη γνώση και περιγραφή των πρώτων </a:t>
            </a:r>
            <a:r>
              <a:rPr lang="el-GR" b="1" u="sng" dirty="0" smtClean="0">
                <a:solidFill>
                  <a:srgbClr val="7030A0"/>
                </a:solidFill>
              </a:rPr>
              <a:t>μικροοργανισμών </a:t>
            </a:r>
            <a:r>
              <a:rPr lang="el-GR" b="1" u="sng" dirty="0">
                <a:solidFill>
                  <a:srgbClr val="7030A0"/>
                </a:solidFill>
              </a:rPr>
              <a:t>άρχισε στα μέσα του 17ου αιώνα</a:t>
            </a:r>
            <a:r>
              <a:rPr lang="el-GR" dirty="0"/>
              <a:t>, όταν κατασκευάσθηκαν </a:t>
            </a:r>
            <a:r>
              <a:rPr lang="el-GR" b="1" dirty="0">
                <a:solidFill>
                  <a:srgbClr val="7030A0"/>
                </a:solidFill>
              </a:rPr>
              <a:t>τα </a:t>
            </a:r>
            <a:r>
              <a:rPr lang="el-GR" b="1" dirty="0" smtClean="0">
                <a:solidFill>
                  <a:srgbClr val="7030A0"/>
                </a:solidFill>
              </a:rPr>
              <a:t>πρώτα μικροσκόπια</a:t>
            </a:r>
            <a:r>
              <a:rPr lang="el-GR" dirty="0"/>
              <a:t>, με τα οποία μπορούσαν να φαίνονται τα διάφορα μικρόβια. </a:t>
            </a:r>
            <a:r>
              <a:rPr lang="el-GR" dirty="0" smtClean="0"/>
              <a:t>Αρκετά μικρόβια </a:t>
            </a:r>
            <a:r>
              <a:rPr lang="el-GR" dirty="0"/>
              <a:t>μελετήθηκαν από τον Ολλανδό </a:t>
            </a:r>
            <a:r>
              <a:rPr lang="el-GR" b="1" dirty="0"/>
              <a:t>Αντώνιο Λέβενχουκ </a:t>
            </a:r>
            <a:r>
              <a:rPr lang="el-GR" dirty="0"/>
              <a:t>(Anton van Leewenhoeck</a:t>
            </a:r>
            <a:r>
              <a:rPr lang="el-GR" dirty="0" smtClean="0"/>
              <a:t>), με </a:t>
            </a:r>
            <a:r>
              <a:rPr lang="el-GR" dirty="0"/>
              <a:t>τη βοήθεια ενός μικροσκοπίου που κατασκεύασε ο ίδιος.</a:t>
            </a:r>
          </a:p>
        </p:txBody>
      </p:sp>
    </p:spTree>
    <p:extLst>
      <p:ext uri="{BB962C8B-B14F-4D97-AF65-F5344CB8AC3E}">
        <p14:creationId xmlns:p14="http://schemas.microsoft.com/office/powerpoint/2010/main" val="6570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Ιστορία και διαίρεση της μικροβιολογίας (</a:t>
            </a:r>
            <a:r>
              <a:rPr lang="el-GR" b="1" i="1" u="sng" dirty="0" smtClean="0">
                <a:solidFill>
                  <a:srgbClr val="7030A0"/>
                </a:solidFill>
              </a:rPr>
              <a:t>συνέχεια</a:t>
            </a:r>
            <a:r>
              <a:rPr lang="el-GR" b="1" u="sng" dirty="0" smtClean="0">
                <a:solidFill>
                  <a:srgbClr val="7030A0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Σταθμό στην ιστορία της Μικροβιολογίας και της Υγιεινής αποτελεί ο </a:t>
            </a:r>
            <a:r>
              <a:rPr lang="el-GR" i="1" dirty="0" smtClean="0">
                <a:solidFill>
                  <a:srgbClr val="7030A0"/>
                </a:solidFill>
              </a:rPr>
              <a:t>Άγγλος γιατρός </a:t>
            </a:r>
            <a:r>
              <a:rPr lang="el-GR" i="1" dirty="0">
                <a:solidFill>
                  <a:srgbClr val="7030A0"/>
                </a:solidFill>
              </a:rPr>
              <a:t>και μικροβιολόγος</a:t>
            </a:r>
            <a:r>
              <a:rPr lang="el-GR" b="1" i="1" dirty="0">
                <a:solidFill>
                  <a:srgbClr val="7030A0"/>
                </a:solidFill>
              </a:rPr>
              <a:t>, Αλέξανδρος Φλέμινγκ</a:t>
            </a:r>
            <a:r>
              <a:rPr lang="el-GR" b="1" dirty="0"/>
              <a:t>. </a:t>
            </a:r>
            <a:r>
              <a:rPr lang="el-GR" dirty="0"/>
              <a:t>Ο Φλέμινγκ ασχολήθηκε με </a:t>
            </a:r>
            <a:r>
              <a:rPr lang="el-GR" dirty="0" smtClean="0"/>
              <a:t>μικροβιολογικές </a:t>
            </a:r>
            <a:r>
              <a:rPr lang="el-GR" dirty="0"/>
              <a:t>έρευνες. Αποτέλεσμα των ερευνών του ήταν αφενός η </a:t>
            </a:r>
            <a:r>
              <a:rPr lang="el-GR" dirty="0" smtClean="0"/>
              <a:t>ανακάλυψη της </a:t>
            </a:r>
            <a:r>
              <a:rPr lang="el-GR" dirty="0"/>
              <a:t>λυσοζύμης το 1922 και αφετέρου </a:t>
            </a:r>
            <a:r>
              <a:rPr lang="el-GR" b="1" dirty="0">
                <a:solidFill>
                  <a:srgbClr val="7030A0"/>
                </a:solidFill>
              </a:rPr>
              <a:t>η παρασκευή της πενικιλλίνης, ενός </a:t>
            </a:r>
            <a:r>
              <a:rPr lang="el-GR" b="1" dirty="0" smtClean="0">
                <a:solidFill>
                  <a:srgbClr val="7030A0"/>
                </a:solidFill>
              </a:rPr>
              <a:t>αντιβιοτικού </a:t>
            </a:r>
            <a:r>
              <a:rPr lang="el-GR" dirty="0"/>
              <a:t>που θεράπευσε μεγάλο αριθμό ασθενών. Η πενικιλλίνη </a:t>
            </a:r>
            <a:r>
              <a:rPr lang="el-GR" b="1" dirty="0" smtClean="0">
                <a:solidFill>
                  <a:srgbClr val="7030A0"/>
                </a:solidFill>
              </a:rPr>
              <a:t>παρασκευάσθηκε από </a:t>
            </a:r>
            <a:r>
              <a:rPr lang="el-GR" b="1" dirty="0">
                <a:solidFill>
                  <a:srgbClr val="7030A0"/>
                </a:solidFill>
              </a:rPr>
              <a:t>την επεξεργασία μούχλας που δημιουργήθηκε από τη δραστηριότητα </a:t>
            </a:r>
            <a:r>
              <a:rPr lang="el-GR" b="1" dirty="0" smtClean="0">
                <a:solidFill>
                  <a:srgbClr val="7030A0"/>
                </a:solidFill>
              </a:rPr>
              <a:t>ειδικού μύκητα</a:t>
            </a:r>
            <a:r>
              <a:rPr lang="el-GR" b="1" dirty="0">
                <a:solidFill>
                  <a:srgbClr val="7030A0"/>
                </a:solidFill>
              </a:rPr>
              <a:t>. </a:t>
            </a:r>
            <a:r>
              <a:rPr lang="el-GR" dirty="0">
                <a:solidFill>
                  <a:srgbClr val="7030A0"/>
                </a:solidFill>
              </a:rPr>
              <a:t>Για την ανακάλυψή του και τη σωτηρία χιλιάδων ασθενών από το θάνατο</a:t>
            </a:r>
            <a:r>
              <a:rPr lang="el-GR" dirty="0" smtClean="0"/>
              <a:t>, ο </a:t>
            </a:r>
            <a:r>
              <a:rPr lang="el-GR" dirty="0"/>
              <a:t>Φλέμινγκ τιμήθηκε το 1945 με το βραβείο </a:t>
            </a:r>
            <a:r>
              <a:rPr lang="el-GR" i="1" dirty="0"/>
              <a:t>Νόμπελ της Χημείας.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0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7030A0"/>
                </a:solidFill>
              </a:rPr>
              <a:t>Ιστορία και διαίρεση της μικροβιολογίας (</a:t>
            </a:r>
            <a:r>
              <a:rPr lang="el-GR" b="1" i="1" u="sng" dirty="0" smtClean="0">
                <a:solidFill>
                  <a:srgbClr val="7030A0"/>
                </a:solidFill>
              </a:rPr>
              <a:t>συνέχεια</a:t>
            </a:r>
            <a:r>
              <a:rPr lang="el-GR" b="1" u="sng" dirty="0" smtClean="0">
                <a:solidFill>
                  <a:srgbClr val="7030A0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7030A0"/>
                </a:solidFill>
              </a:rPr>
              <a:t>Το 1886, τη χρονιά που </a:t>
            </a:r>
            <a:r>
              <a:rPr lang="el-GR" dirty="0" smtClean="0">
                <a:solidFill>
                  <a:srgbClr val="7030A0"/>
                </a:solidFill>
              </a:rPr>
              <a:t>ανακαλύφθηκε η θεραπεία της λύσσας από τον Παστέρ, </a:t>
            </a:r>
            <a:r>
              <a:rPr lang="el-GR" b="1" dirty="0" smtClean="0">
                <a:solidFill>
                  <a:srgbClr val="7030A0"/>
                </a:solidFill>
              </a:rPr>
              <a:t>ιδρύθηκε στο Παρίσι το Ινστιτούτο Παστέρ</a:t>
            </a:r>
            <a:r>
              <a:rPr lang="el-GR" dirty="0" smtClean="0"/>
              <a:t>. Στα διάφορα τμήματα του Ινστιτούτου </a:t>
            </a:r>
            <a:r>
              <a:rPr lang="el-GR" b="1" i="1" dirty="0" smtClean="0">
                <a:solidFill>
                  <a:srgbClr val="7030A0"/>
                </a:solidFill>
              </a:rPr>
              <a:t>γίνεται η παρασκευή εμβολίων, η μελέτη και εφαρμογή νέων θεραπευτικών μεθόδων, </a:t>
            </a:r>
            <a:r>
              <a:rPr lang="el-GR" dirty="0" smtClean="0"/>
              <a:t>καθώς και η εργαστηριακή μελέτη των διαφόρων ζυμώσεων και της αγροτικής χημείας με μεθόδους της βιολογικής χημείας.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72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277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ιαίρεση της μικροβιολογίας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μεγάλη ποικιλία των μικροοργανισμών έκανε απαραίτητη την </a:t>
            </a:r>
            <a:r>
              <a:rPr lang="el-GR" dirty="0" smtClean="0"/>
              <a:t>εξειδικευμένη μελέτη </a:t>
            </a:r>
            <a:r>
              <a:rPr lang="el-GR" dirty="0"/>
              <a:t>των διαφόρων ειδών. Έτσι, η μελέτη και έρευνα της Ιατρικής </a:t>
            </a:r>
            <a:r>
              <a:rPr lang="el-GR" dirty="0" smtClean="0"/>
              <a:t>Μικροβιολογίας </a:t>
            </a:r>
            <a:r>
              <a:rPr lang="el-GR" dirty="0"/>
              <a:t>μπορεί να επικεντρώνεται στα 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διάφορα </a:t>
            </a:r>
            <a:r>
              <a:rPr lang="el-GR" u="sng" dirty="0"/>
              <a:t>παράσιτα</a:t>
            </a:r>
            <a:r>
              <a:rPr lang="el-GR" dirty="0"/>
              <a:t> </a:t>
            </a:r>
            <a:r>
              <a:rPr lang="el-GR" b="1" dirty="0"/>
              <a:t>(Ιατρική </a:t>
            </a:r>
            <a:r>
              <a:rPr lang="el-GR" sz="3600" b="1" i="1" dirty="0" smtClean="0">
                <a:solidFill>
                  <a:srgbClr val="FF0000"/>
                </a:solidFill>
              </a:rPr>
              <a:t>Παρασιτολογία</a:t>
            </a:r>
            <a:r>
              <a:rPr lang="el-GR" b="1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στους </a:t>
            </a:r>
            <a:r>
              <a:rPr lang="el-GR" u="sng" dirty="0"/>
              <a:t>ιούς</a:t>
            </a:r>
            <a:r>
              <a:rPr lang="el-GR" dirty="0"/>
              <a:t> </a:t>
            </a:r>
            <a:r>
              <a:rPr lang="el-GR" b="1" dirty="0"/>
              <a:t>(Ιατρική </a:t>
            </a:r>
            <a:r>
              <a:rPr lang="el-GR" sz="3600" b="1" i="1" dirty="0">
                <a:solidFill>
                  <a:srgbClr val="FF0000"/>
                </a:solidFill>
              </a:rPr>
              <a:t>Ιολογία</a:t>
            </a:r>
            <a:r>
              <a:rPr lang="el-GR" b="1" dirty="0"/>
              <a:t>), </a:t>
            </a:r>
            <a:endParaRPr lang="el-G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στους </a:t>
            </a:r>
            <a:r>
              <a:rPr lang="el-GR" dirty="0"/>
              <a:t>διαφόρους </a:t>
            </a:r>
            <a:r>
              <a:rPr lang="el-GR" u="sng" dirty="0"/>
              <a:t>μύκητες</a:t>
            </a:r>
            <a:r>
              <a:rPr lang="el-GR" dirty="0"/>
              <a:t> </a:t>
            </a:r>
            <a:r>
              <a:rPr lang="el-GR" b="1" dirty="0"/>
              <a:t>(Ιατρική </a:t>
            </a:r>
            <a:r>
              <a:rPr lang="el-GR" sz="3600" b="1" i="1" dirty="0">
                <a:solidFill>
                  <a:srgbClr val="FF0000"/>
                </a:solidFill>
              </a:rPr>
              <a:t>Μυκητολογία</a:t>
            </a:r>
            <a:r>
              <a:rPr lang="el-GR" b="1" dirty="0" smtClean="0"/>
              <a:t>) </a:t>
            </a:r>
            <a:r>
              <a:rPr lang="el-GR" dirty="0" smtClean="0"/>
              <a:t>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στα </a:t>
            </a:r>
            <a:r>
              <a:rPr lang="el-GR" dirty="0"/>
              <a:t>διάφορα </a:t>
            </a:r>
            <a:r>
              <a:rPr lang="el-GR" u="sng" dirty="0"/>
              <a:t>βακτήρια</a:t>
            </a:r>
            <a:r>
              <a:rPr lang="el-GR" dirty="0"/>
              <a:t> </a:t>
            </a:r>
            <a:r>
              <a:rPr lang="el-GR" b="1" dirty="0"/>
              <a:t>(Ιατρική </a:t>
            </a:r>
            <a:r>
              <a:rPr lang="el-GR" sz="3600" b="1" i="1" dirty="0">
                <a:solidFill>
                  <a:srgbClr val="FF0000"/>
                </a:solidFill>
              </a:rPr>
              <a:t>Βακτηριολογία</a:t>
            </a:r>
            <a:r>
              <a:rPr lang="el-GR" b="1" dirty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49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Οι μονοκύτταροι μικροοργανισμοί</a:t>
            </a:r>
            <a:r>
              <a:rPr lang="el-GR" dirty="0"/>
              <a:t>, ανάλογα με την κυτταρική τους οργάνωση, </a:t>
            </a:r>
            <a:r>
              <a:rPr lang="el-GR" b="1" dirty="0" smtClean="0">
                <a:solidFill>
                  <a:srgbClr val="FF0000"/>
                </a:solidFill>
              </a:rPr>
              <a:t>διαιρούνται </a:t>
            </a:r>
            <a:r>
              <a:rPr lang="el-GR" b="1" dirty="0">
                <a:solidFill>
                  <a:srgbClr val="FF0000"/>
                </a:solidFill>
              </a:rPr>
              <a:t>σε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 </a:t>
            </a:r>
            <a:r>
              <a:rPr lang="el-GR" dirty="0" smtClean="0"/>
              <a:t>κατώτερα </a:t>
            </a:r>
            <a:r>
              <a:rPr lang="el-GR" dirty="0"/>
              <a:t>πρώτιστα ή </a:t>
            </a:r>
            <a:r>
              <a:rPr lang="el-GR" b="1" dirty="0">
                <a:solidFill>
                  <a:srgbClr val="7030A0"/>
                </a:solidFill>
              </a:rPr>
              <a:t>προκαρυωτικά </a:t>
            </a:r>
            <a:r>
              <a:rPr lang="el-GR" dirty="0">
                <a:solidFill>
                  <a:srgbClr val="7030A0"/>
                </a:solidFill>
              </a:rPr>
              <a:t>κύτταρα </a:t>
            </a:r>
            <a:r>
              <a:rPr lang="el-GR" dirty="0" smtClean="0"/>
              <a:t>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σε </a:t>
            </a:r>
            <a:r>
              <a:rPr lang="el-GR" dirty="0"/>
              <a:t>ανώτερα </a:t>
            </a:r>
            <a:r>
              <a:rPr lang="el-GR" dirty="0" smtClean="0"/>
              <a:t>πρώτιστα </a:t>
            </a:r>
            <a:r>
              <a:rPr lang="el-GR" b="1" dirty="0" smtClean="0"/>
              <a:t>ή </a:t>
            </a:r>
            <a:r>
              <a:rPr lang="el-GR" b="1" dirty="0">
                <a:solidFill>
                  <a:srgbClr val="00B0F0"/>
                </a:solidFill>
              </a:rPr>
              <a:t>ευκαριωτικά κύτταρα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19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Προκαρυωτικά</a:t>
            </a:r>
            <a:r>
              <a:rPr lang="el-GR" b="1" dirty="0"/>
              <a:t> – </a:t>
            </a:r>
            <a:r>
              <a:rPr lang="el-GR" b="1" dirty="0">
                <a:solidFill>
                  <a:srgbClr val="00B0F0"/>
                </a:solidFill>
              </a:rPr>
              <a:t>Ευκαριωτικά κύτταρα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/>
              <a:t>Η βασική τους διαφορά </a:t>
            </a:r>
            <a:r>
              <a:rPr lang="el-GR" dirty="0"/>
              <a:t>είναι στη μορφή του πυρήνα τους. </a:t>
            </a:r>
            <a:endParaRPr lang="el-GR" dirty="0" smtClean="0"/>
          </a:p>
          <a:p>
            <a:r>
              <a:rPr lang="el-GR" dirty="0" smtClean="0"/>
              <a:t>Στο </a:t>
            </a:r>
            <a:r>
              <a:rPr lang="el-GR" b="1" dirty="0">
                <a:solidFill>
                  <a:srgbClr val="00B0F0"/>
                </a:solidFill>
              </a:rPr>
              <a:t>ευκαρυωτικό κύτταρο ο πυρήνας περιβάλλεται από πυρηνική μεμβράνη</a:t>
            </a:r>
            <a:r>
              <a:rPr lang="el-GR" b="1" dirty="0"/>
              <a:t>, </a:t>
            </a:r>
            <a:r>
              <a:rPr lang="el-GR" dirty="0"/>
              <a:t>ενώ στο </a:t>
            </a:r>
            <a:endParaRPr lang="el-GR" dirty="0" smtClean="0"/>
          </a:p>
          <a:p>
            <a:r>
              <a:rPr lang="el-GR" b="1" dirty="0" smtClean="0">
                <a:solidFill>
                  <a:srgbClr val="7030A0"/>
                </a:solidFill>
              </a:rPr>
              <a:t>προκαρυωτικό </a:t>
            </a:r>
            <a:r>
              <a:rPr lang="el-GR" b="1" dirty="0">
                <a:solidFill>
                  <a:srgbClr val="7030A0"/>
                </a:solidFill>
              </a:rPr>
              <a:t>κύτταρο </a:t>
            </a:r>
            <a:r>
              <a:rPr lang="el-GR" dirty="0"/>
              <a:t>ο πυρήνας είναι ένα μόριο δεσοξυριβονουκλεϊνικού οξέος (DNA) </a:t>
            </a:r>
            <a:r>
              <a:rPr lang="el-GR" b="1" dirty="0">
                <a:solidFill>
                  <a:srgbClr val="7030A0"/>
                </a:solidFill>
              </a:rPr>
              <a:t>χωρίς πυρηνική μεμβράνη.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2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487"/>
            <a:ext cx="10515600" cy="1115569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Οι μικροοργανισμοί που ανήκουν στα ανώτερα και κατώτερα πρώτιστα είναι: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1</a:t>
            </a:r>
            <a:r>
              <a:rPr lang="el-GR" b="1" dirty="0"/>
              <a:t>. Κατώτερα πρώτιστα ή </a:t>
            </a:r>
            <a:r>
              <a:rPr lang="el-GR" b="1" dirty="0">
                <a:solidFill>
                  <a:srgbClr val="7030A0"/>
                </a:solidFill>
              </a:rPr>
              <a:t>προκαρυωτικά κύτταρα</a:t>
            </a:r>
          </a:p>
          <a:p>
            <a:pPr marL="0" indent="0">
              <a:buNone/>
            </a:pPr>
            <a:r>
              <a:rPr lang="el-GR" dirty="0"/>
              <a:t>♦ Κυανοβακτήρια</a:t>
            </a:r>
          </a:p>
          <a:p>
            <a:pPr marL="0" indent="0">
              <a:buNone/>
            </a:pPr>
            <a:r>
              <a:rPr lang="el-GR" dirty="0"/>
              <a:t>♦ </a:t>
            </a:r>
            <a:r>
              <a:rPr lang="el-GR" b="1" dirty="0"/>
              <a:t>Βακτήρια</a:t>
            </a:r>
          </a:p>
          <a:p>
            <a:pPr marL="0" indent="0">
              <a:buNone/>
            </a:pPr>
            <a:r>
              <a:rPr lang="el-GR" dirty="0"/>
              <a:t>♦ </a:t>
            </a:r>
            <a:r>
              <a:rPr lang="el-GR" b="1" dirty="0"/>
              <a:t>Ρικέτσιες</a:t>
            </a:r>
          </a:p>
          <a:p>
            <a:pPr marL="0" indent="0">
              <a:buNone/>
            </a:pPr>
            <a:r>
              <a:rPr lang="el-GR" dirty="0"/>
              <a:t>♦ </a:t>
            </a:r>
            <a:r>
              <a:rPr lang="el-GR" b="1" dirty="0"/>
              <a:t>Χλαμύδια</a:t>
            </a:r>
          </a:p>
          <a:p>
            <a:pPr marL="0" indent="0">
              <a:buNone/>
            </a:pPr>
            <a:r>
              <a:rPr lang="el-GR" dirty="0"/>
              <a:t>♦ Μυκοπλάσματα</a:t>
            </a:r>
          </a:p>
          <a:p>
            <a:pPr marL="0" indent="0">
              <a:buNone/>
            </a:pPr>
            <a:r>
              <a:rPr lang="el-GR" dirty="0"/>
              <a:t>♦ </a:t>
            </a:r>
            <a:r>
              <a:rPr lang="el-GR" dirty="0" smtClean="0"/>
              <a:t>Ακτινομύκητες</a:t>
            </a:r>
          </a:p>
          <a:p>
            <a:r>
              <a:rPr lang="el-GR" b="1" dirty="0"/>
              <a:t>2. Ανώτερα πρώτιστα ή </a:t>
            </a:r>
            <a:r>
              <a:rPr lang="el-GR" b="1" dirty="0">
                <a:solidFill>
                  <a:srgbClr val="00B0F0"/>
                </a:solidFill>
              </a:rPr>
              <a:t>ευκαρυωτικά κύτταρα</a:t>
            </a:r>
          </a:p>
          <a:p>
            <a:pPr marL="0" indent="0">
              <a:buNone/>
            </a:pPr>
            <a:r>
              <a:rPr lang="el-GR" dirty="0"/>
              <a:t>♦ Πρωτόζωα</a:t>
            </a:r>
          </a:p>
          <a:p>
            <a:pPr marL="0" indent="0">
              <a:buNone/>
            </a:pPr>
            <a:r>
              <a:rPr lang="el-GR" dirty="0"/>
              <a:t>♦ </a:t>
            </a:r>
            <a:r>
              <a:rPr lang="el-GR" b="1" dirty="0"/>
              <a:t>Μύκητες</a:t>
            </a:r>
          </a:p>
        </p:txBody>
      </p:sp>
    </p:spTree>
    <p:extLst>
      <p:ext uri="{BB962C8B-B14F-4D97-AF65-F5344CB8AC3E}">
        <p14:creationId xmlns:p14="http://schemas.microsoft.com/office/powerpoint/2010/main" val="3904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1468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Arial-BoldMT</vt:lpstr>
      <vt:lpstr>Calibri</vt:lpstr>
      <vt:lpstr>Calibri Light</vt:lpstr>
      <vt:lpstr>Wingdings</vt:lpstr>
      <vt:lpstr>Office Theme</vt:lpstr>
      <vt:lpstr>Υγιεινή - Μικροβιολογία</vt:lpstr>
      <vt:lpstr>Περιεχόμενα</vt:lpstr>
      <vt:lpstr>Ιστορία και διαίρεση της μικροβιολογίας </vt:lpstr>
      <vt:lpstr>Ιστορία και διαίρεση της μικροβιολογίας (συνέχεια)</vt:lpstr>
      <vt:lpstr>Ιστορία και διαίρεση της μικροβιολογίας (συνέχεια)</vt:lpstr>
      <vt:lpstr>Διαίρεση της μικροβιολογίας </vt:lpstr>
      <vt:lpstr> </vt:lpstr>
      <vt:lpstr>Προκαρυωτικά – Ευκαριωτικά κύτταρα</vt:lpstr>
      <vt:lpstr>Οι μικροοργανισμοί που ανήκουν στα ανώτερα και κατώτερα πρώτιστα είναι: </vt:lpstr>
      <vt:lpstr>ΚΥΤΤΑΡΟ - ΔΙΑΙΡΕΣΗ</vt:lpstr>
      <vt:lpstr>ΔΟΜΗ ΠΡΟΚΑΡYΩΤΙΚΟΥ ΚΥΤΤΑΡΟΥ</vt:lpstr>
      <vt:lpstr>ΔΟΜΗ ΠΡΟΚΑΡYΩΤΙΚΟΥ ΚΥΤΤΑΡΟΥ</vt:lpstr>
      <vt:lpstr>ΔΟΜΗ ΠΡΟΚΑΡYΩΤΙΚΟΥ ΚΥΤΤΑΡΟΥ (συνέχεια)</vt:lpstr>
      <vt:lpstr>ΔΟΜΗ ΠΡΟΚΑΡYΩΤΙΚΟΥ ΚΥΤΤΑΡΟΥ (συνέχεια)</vt:lpstr>
      <vt:lpstr>ΔΟΜΗ ΠΡΟΚΑΡYΩΤΙΚΟΥ ΚΥΤΤΑΡΟΥ (συνέχεια)</vt:lpstr>
      <vt:lpstr>Σπόροι</vt:lpstr>
      <vt:lpstr>Ευκαριωτικό κύτταρο</vt:lpstr>
      <vt:lpstr>ΕΥΚΑΡΥΩΤΙΚΟ ΚΥΤΤΑΡΟ – το κύριο χαρακτηριστικό του</vt:lpstr>
      <vt:lpstr>Δομή του ευκαριωτικού κυττάρου</vt:lpstr>
      <vt:lpstr>Δομή του ευκαριωτικού κυττάρου (συνέχεια)</vt:lpstr>
      <vt:lpstr>Φαγοκυττάρωση - Πινοκύττωση</vt:lpstr>
      <vt:lpstr>Φαγοκυττάρωση</vt:lpstr>
      <vt:lpstr>Δομή του ευκαριωτικού κυττάρου (συνέχεια)</vt:lpstr>
      <vt:lpstr>Δομή του ευκαριωτικού κυττάρου (συνέχεια)</vt:lpstr>
      <vt:lpstr>Δομή του ευκαριωτικού κυττάρου (συνέχεια)</vt:lpstr>
      <vt:lpstr>Παθογόνα μικρόβια</vt:lpstr>
      <vt:lpstr>Παθογόνα μικρόβια (συνέχεια)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- Μικροβιολογία</dc:title>
  <dc:creator>Microsoft account</dc:creator>
  <cp:lastModifiedBy>Microsoft account</cp:lastModifiedBy>
  <cp:revision>47</cp:revision>
  <dcterms:created xsi:type="dcterms:W3CDTF">2022-11-14T12:09:17Z</dcterms:created>
  <dcterms:modified xsi:type="dcterms:W3CDTF">2022-11-23T07:39:43Z</dcterms:modified>
</cp:coreProperties>
</file>