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78" r:id="rId5"/>
    <p:sldId id="289" r:id="rId6"/>
    <p:sldId id="279" r:id="rId7"/>
    <p:sldId id="280" r:id="rId8"/>
    <p:sldId id="281" r:id="rId9"/>
    <p:sldId id="282" r:id="rId10"/>
    <p:sldId id="283" r:id="rId11"/>
    <p:sldId id="286" r:id="rId12"/>
    <p:sldId id="287" r:id="rId13"/>
    <p:sldId id="29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ΠΡΟΕΤΟΙΜΑΣΙΑ ΓΙΑ ΤΗΝ ΠΡΟΟΔΟ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428860" y="1000108"/>
            <a:ext cx="4337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ΑΜΕΣΗ ΜΕΤΑΔΟΣΗ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142908" y="1857364"/>
            <a:ext cx="3071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l-GR" sz="1600" b="1" dirty="0" smtClean="0">
                <a:solidFill>
                  <a:prstClr val="black"/>
                </a:solidFill>
              </a:rPr>
              <a:t>άμεση επαφή με ανθρώπους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2786050" y="1857364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l-GR" sz="1600" b="1" dirty="0" smtClean="0">
                <a:solidFill>
                  <a:prstClr val="black"/>
                </a:solidFill>
              </a:rPr>
              <a:t>άμεση μετάδοση με σταγονίδια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5072066" y="1857364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l-GR" sz="1600" b="1" dirty="0" smtClean="0">
                <a:solidFill>
                  <a:prstClr val="black"/>
                </a:solidFill>
              </a:rPr>
              <a:t>άμεση επαφή με τα ζώα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7143768" y="1857364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l-GR" sz="1600" b="1" dirty="0" smtClean="0">
                <a:solidFill>
                  <a:prstClr val="black"/>
                </a:solidFill>
              </a:rPr>
              <a:t>άμεση επαφή με το ελεύθερο περιβάλλον</a:t>
            </a: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0800000" flipV="1">
            <a:off x="2571736" y="1500174"/>
            <a:ext cx="135732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>
            <a:off x="4000496" y="171448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5000628" y="1500174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6215074" y="1571612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Ορθογώνιο"/>
          <p:cNvSpPr/>
          <p:nvPr/>
        </p:nvSpPr>
        <p:spPr>
          <a:xfrm>
            <a:off x="2571736" y="3357562"/>
            <a:ext cx="4091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ΕΜΜΕΣΗ ΜΕΤΑΔΟΣΗ</a:t>
            </a:r>
          </a:p>
        </p:txBody>
      </p:sp>
      <p:sp>
        <p:nvSpPr>
          <p:cNvPr id="18" name="17 - Ορθογώνιο"/>
          <p:cNvSpPr/>
          <p:nvPr/>
        </p:nvSpPr>
        <p:spPr>
          <a:xfrm>
            <a:off x="6000760" y="4786322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l-GR" sz="1600" b="1" dirty="0" smtClean="0">
                <a:solidFill>
                  <a:prstClr val="black"/>
                </a:solidFill>
              </a:rPr>
              <a:t>με ξενιστές έντομα</a:t>
            </a:r>
          </a:p>
        </p:txBody>
      </p:sp>
      <p:sp>
        <p:nvSpPr>
          <p:cNvPr id="19" name="18 - Ορθογώνιο"/>
          <p:cNvSpPr/>
          <p:nvPr/>
        </p:nvSpPr>
        <p:spPr>
          <a:xfrm>
            <a:off x="0" y="4643446"/>
            <a:ext cx="2786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l-GR" sz="1600" b="1" dirty="0" smtClean="0">
                <a:solidFill>
                  <a:prstClr val="black"/>
                </a:solidFill>
              </a:rPr>
              <a:t>Με το νερό, </a:t>
            </a:r>
            <a:r>
              <a:rPr lang="el-GR" sz="1600" b="1" dirty="0" err="1" smtClean="0">
                <a:solidFill>
                  <a:prstClr val="black"/>
                </a:solidFill>
              </a:rPr>
              <a:t>γάλα,τρόφιμα</a:t>
            </a:r>
            <a:r>
              <a:rPr lang="el-GR" sz="1600" b="1" dirty="0" smtClean="0">
                <a:solidFill>
                  <a:prstClr val="black"/>
                </a:solidFill>
              </a:rPr>
              <a:t>, είδη προσωπικής χρήσης κ.α.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3071802" y="457200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l-GR" sz="1600" b="1" dirty="0" smtClean="0">
                <a:solidFill>
                  <a:prstClr val="black"/>
                </a:solidFill>
              </a:rPr>
              <a:t>με τον αέρα, σκόνη πυρήνες σταγονιδίων</a:t>
            </a:r>
            <a:endParaRPr lang="el-GR" sz="1600" dirty="0">
              <a:solidFill>
                <a:prstClr val="black"/>
              </a:solidFill>
            </a:endParaRPr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rot="10800000" flipV="1">
            <a:off x="2071670" y="3929066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rot="5400000">
            <a:off x="4144166" y="435690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>
            <a:off x="5500694" y="3929066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6" name="AutoShape 2" descr="7 λόγοι που το φιλί είναι ευεργετικό για την υγεία! - healthmag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9" name="Picture 2" descr="C:\Users\hp\Desktop\αρχείο λήψης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285992"/>
            <a:ext cx="1268391" cy="712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hp\Desktop\αρχείο λήψης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500702"/>
            <a:ext cx="1044414" cy="656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hp\Desktop\αρχείο λήψης (1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428868"/>
            <a:ext cx="1454548" cy="814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Κώστας\Desktop\αρχείο λήψης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429264"/>
            <a:ext cx="1418753" cy="884223"/>
          </a:xfrm>
          <a:prstGeom prst="rect">
            <a:avLst/>
          </a:prstGeom>
          <a:noFill/>
        </p:spPr>
      </p:pic>
      <p:pic>
        <p:nvPicPr>
          <p:cNvPr id="31748" name="Picture 4" descr="C:\Users\Κώστας\Desktop\αρχείο λήψης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357430"/>
            <a:ext cx="2089227" cy="1144593"/>
          </a:xfrm>
          <a:prstGeom prst="rect">
            <a:avLst/>
          </a:prstGeom>
          <a:noFill/>
        </p:spPr>
      </p:pic>
      <p:pic>
        <p:nvPicPr>
          <p:cNvPr id="31749" name="Picture 5" descr="C:\Users\Κώστας\Desktop\αρχείο λήψης (10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2714620"/>
            <a:ext cx="1822987" cy="1093792"/>
          </a:xfrm>
          <a:prstGeom prst="rect">
            <a:avLst/>
          </a:prstGeom>
          <a:noFill/>
        </p:spPr>
      </p:pic>
      <p:pic>
        <p:nvPicPr>
          <p:cNvPr id="36" name="Picture 7" descr="C:\Users\hp\Desktop\αρχείο λήψης (1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572140"/>
            <a:ext cx="1338646" cy="749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C:\Users\Κώστας\Desktop\images (7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5214950"/>
            <a:ext cx="28575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ΕΝΔΟΝΟΣΟΚΟΜΙΑΚΕΣ ΛΟΙΜΩΞΕΙΣ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2646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b="1" u="sng" dirty="0" smtClean="0"/>
              <a:t>Ορισμός</a:t>
            </a:r>
            <a:endParaRPr lang="el-GR" sz="2600" b="1" u="sng" dirty="0" smtClean="0"/>
          </a:p>
          <a:p>
            <a:pPr algn="just">
              <a:buNone/>
            </a:pPr>
            <a:r>
              <a:rPr lang="el-GR" b="1" dirty="0" smtClean="0"/>
              <a:t>      Κάθε λοίμωξη που αναπτύχθηκε </a:t>
            </a:r>
            <a:r>
              <a:rPr lang="el-GR" b="1" u="sng" dirty="0" smtClean="0">
                <a:solidFill>
                  <a:srgbClr val="FF0000"/>
                </a:solidFill>
              </a:rPr>
              <a:t>48 ώρες μετά </a:t>
            </a:r>
            <a:r>
              <a:rPr lang="el-GR" b="1" dirty="0" smtClean="0"/>
              <a:t>την εισαγωγή και παραμονή του ασθενούς στο νοσοκομείο και η οποία δεν ήταν παρούσα ή δεν ήταν στάδιο επώασης κατά την εισαγωγή του ασθενούς στο νοσοκομείο.</a:t>
            </a:r>
          </a:p>
          <a:p>
            <a:pPr algn="just">
              <a:buNone/>
            </a:pPr>
            <a:endParaRPr lang="el-GR" sz="2600" b="1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Αποτελούν </a:t>
            </a:r>
            <a:r>
              <a:rPr lang="el-GR" b="1" dirty="0" smtClean="0"/>
              <a:t>σημαντικό πρόβλημα </a:t>
            </a:r>
            <a:r>
              <a:rPr lang="el-GR" dirty="0" smtClean="0"/>
              <a:t>δημόσιας υγείας καθώς αυξάνουν:</a:t>
            </a:r>
          </a:p>
          <a:p>
            <a:r>
              <a:rPr lang="el-GR" dirty="0" smtClean="0"/>
              <a:t>τη </a:t>
            </a:r>
            <a:r>
              <a:rPr lang="el-GR" u="sng" dirty="0" smtClean="0"/>
              <a:t>νοσηρότητα</a:t>
            </a:r>
            <a:r>
              <a:rPr lang="el-GR" dirty="0" smtClean="0"/>
              <a:t>, </a:t>
            </a:r>
          </a:p>
          <a:p>
            <a:r>
              <a:rPr lang="el-GR" dirty="0" smtClean="0"/>
              <a:t>τη </a:t>
            </a:r>
            <a:r>
              <a:rPr lang="el-GR" u="sng" dirty="0" smtClean="0"/>
              <a:t>θνητότητα</a:t>
            </a:r>
            <a:r>
              <a:rPr lang="el-GR" dirty="0" smtClean="0"/>
              <a:t> και </a:t>
            </a:r>
          </a:p>
          <a:p>
            <a:r>
              <a:rPr lang="el-GR" dirty="0" smtClean="0"/>
              <a:t>το </a:t>
            </a:r>
            <a:r>
              <a:rPr lang="el-GR" u="sng" dirty="0" smtClean="0"/>
              <a:t>κόστος </a:t>
            </a:r>
            <a:r>
              <a:rPr lang="el-GR" dirty="0" smtClean="0"/>
              <a:t>νοσηλείας</a:t>
            </a:r>
            <a:r>
              <a:rPr lang="el-GR" sz="2800" dirty="0" smtClean="0"/>
              <a:t>. </a:t>
            </a:r>
          </a:p>
          <a:p>
            <a:pPr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 smtClean="0"/>
          </a:p>
          <a:p>
            <a:pPr marL="0" indent="0" algn="just">
              <a:buNone/>
            </a:pPr>
            <a:r>
              <a:rPr lang="el-GR" b="1" dirty="0" smtClean="0"/>
              <a:t>Τρόποι μετάδοσης</a:t>
            </a:r>
          </a:p>
          <a:p>
            <a:r>
              <a:rPr lang="el-GR" dirty="0"/>
              <a:t>Με κοινό μέσο (</a:t>
            </a:r>
            <a:r>
              <a:rPr lang="el-GR" dirty="0" err="1"/>
              <a:t>common</a:t>
            </a:r>
            <a:r>
              <a:rPr lang="el-GR" dirty="0"/>
              <a:t> </a:t>
            </a:r>
            <a:r>
              <a:rPr lang="el-GR" dirty="0" err="1"/>
              <a:t>vehicle</a:t>
            </a:r>
            <a:r>
              <a:rPr lang="el-GR" dirty="0"/>
              <a:t>)</a:t>
            </a:r>
          </a:p>
          <a:p>
            <a:r>
              <a:rPr lang="el-GR" dirty="0"/>
              <a:t>Διαμέσου επαφής (</a:t>
            </a:r>
            <a:r>
              <a:rPr lang="en-US" dirty="0"/>
              <a:t>contact)</a:t>
            </a:r>
            <a:endParaRPr lang="el-GR" dirty="0"/>
          </a:p>
          <a:p>
            <a:r>
              <a:rPr lang="el-GR" dirty="0"/>
              <a:t>Με μικρά σταγονίδια (</a:t>
            </a:r>
            <a:r>
              <a:rPr lang="el-GR" dirty="0" err="1"/>
              <a:t>airborne</a:t>
            </a:r>
            <a:r>
              <a:rPr lang="el-GR" dirty="0"/>
              <a:t>)</a:t>
            </a:r>
          </a:p>
          <a:p>
            <a:r>
              <a:rPr lang="el-GR" dirty="0"/>
              <a:t>Άμεση μετάδοση με σταγονίδια (</a:t>
            </a:r>
            <a:r>
              <a:rPr lang="el-GR" dirty="0" err="1"/>
              <a:t>droplet</a:t>
            </a:r>
            <a:r>
              <a:rPr lang="el-GR" dirty="0"/>
              <a:t>)</a:t>
            </a:r>
          </a:p>
          <a:p>
            <a:pPr algn="just">
              <a:buFont typeface="Wingdings" pitchFamily="2" charset="2"/>
              <a:buChar char="ü"/>
            </a:pPr>
            <a:endParaRPr lang="el-GR" dirty="0" smtClean="0"/>
          </a:p>
          <a:p>
            <a:pPr marL="0" indent="0" algn="just">
              <a:buNone/>
            </a:pPr>
            <a:r>
              <a:rPr lang="el-GR" sz="2600" dirty="0" smtClean="0"/>
              <a:t> </a:t>
            </a:r>
          </a:p>
          <a:p>
            <a:pPr>
              <a:buNone/>
            </a:pPr>
            <a:endParaRPr lang="el-G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Πότε εφαρμόζεται; </a:t>
            </a:r>
            <a:br>
              <a:rPr lang="el-G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Τα 5 βήματα</a:t>
            </a:r>
            <a:b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για την υγιεινή των χεριών</a:t>
            </a:r>
            <a:endParaRPr lang="el-GR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700808"/>
            <a:ext cx="8570913" cy="5444331"/>
            <a:chOff x="395" y="2393"/>
            <a:chExt cx="13103" cy="7953"/>
          </a:xfrm>
        </p:grpSpPr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7" y="2452"/>
              <a:ext cx="12360" cy="7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1047" y="2422"/>
              <a:ext cx="12420" cy="7430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3994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" y="6080"/>
              <a:ext cx="2155" cy="4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εικ. 4.1 Λεμφικό σύστημα του ανθρώπο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788785"/>
            <a:ext cx="3643306" cy="606921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ΔΟΜΗ ΤΟΥ ΛΕΜΦΙΚΟΥ ΣΥΣΤΗΜΑΤΟΣ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285860"/>
            <a:ext cx="8229600" cy="25717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l-GR" dirty="0" smtClean="0"/>
              <a:t>Το λεμφικό σύστημα αποτελείται από: </a:t>
            </a:r>
          </a:p>
          <a:p>
            <a:pPr algn="just"/>
            <a:r>
              <a:rPr lang="el-GR" b="1" dirty="0" smtClean="0"/>
              <a:t>τα λεμφαγγεία, </a:t>
            </a:r>
          </a:p>
          <a:p>
            <a:pPr algn="just"/>
            <a:r>
              <a:rPr lang="el-GR" b="1" dirty="0" smtClean="0"/>
              <a:t>τη λέμφο</a:t>
            </a:r>
          </a:p>
          <a:p>
            <a:pPr algn="just"/>
            <a:r>
              <a:rPr lang="el-GR" b="1" dirty="0" smtClean="0"/>
              <a:t>τους λεμφαδένες και </a:t>
            </a:r>
          </a:p>
          <a:p>
            <a:pPr algn="just"/>
            <a:r>
              <a:rPr lang="el-GR" b="1" dirty="0" smtClean="0"/>
              <a:t>τα λεμφικά όργανα</a:t>
            </a:r>
          </a:p>
          <a:p>
            <a:endParaRPr lang="el-GR" dirty="0"/>
          </a:p>
        </p:txBody>
      </p:sp>
      <p:pic>
        <p:nvPicPr>
          <p:cNvPr id="41986" name="Picture 2" descr="Υγεία από Σιβηρία: ΛΕΜΦΙΚΟΥ ΣΙΣΤΗΜΑΤΟ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5124428" cy="2951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ΠΡΟΟΔΟΣ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l-GR" dirty="0" smtClean="0"/>
          </a:p>
          <a:p>
            <a:pPr algn="just"/>
            <a:r>
              <a:rPr lang="el-GR" dirty="0" smtClean="0"/>
              <a:t>06/12/24              πρόοδος (17.10-17.55) </a:t>
            </a:r>
          </a:p>
          <a:p>
            <a:pPr algn="just"/>
            <a:r>
              <a:rPr lang="el-GR" dirty="0" smtClean="0"/>
              <a:t> Στα θεωρητικά μαθήματα οι εξετάσεις είναι αποκλειστικά γραπτές. </a:t>
            </a:r>
          </a:p>
          <a:p>
            <a:pPr algn="just"/>
            <a:r>
              <a:rPr lang="el-GR" dirty="0" smtClean="0"/>
              <a:t>Οι απαντήσεις είναι δυνατόν να δίδονται από τους καταρτιζόμενους στο φύλλο ή στα φύλλα των θεμάτων ή σε ανεξάρτητα φύλλα, τα οποία παραδίδονται στους εξεταζόμενους ταυτόχρονα με τα θέματα, στα οποία </a:t>
            </a:r>
            <a:r>
              <a:rPr lang="el-GR" b="1" dirty="0" smtClean="0"/>
              <a:t>αναγράφουν το ονοματεπώνυμο, τον ΑΜΚ τους, την ειδικότητα, το εξάμηνο, το τμήμα, το μάθημα και την ημερομηνία εξέτασης</a:t>
            </a:r>
            <a:r>
              <a:rPr lang="el-GR" dirty="0" smtClean="0"/>
              <a:t>. </a:t>
            </a:r>
          </a:p>
          <a:p>
            <a:pPr algn="just"/>
            <a:r>
              <a:rPr lang="el-GR" dirty="0" smtClean="0"/>
              <a:t>Η διάρκεια της εξέτασης κάθε μαθήματος είναι μια (1) ώρα διδακτική. </a:t>
            </a:r>
          </a:p>
          <a:p>
            <a:pPr algn="just"/>
            <a:r>
              <a:rPr lang="el-GR" dirty="0" smtClean="0"/>
              <a:t>Η εξέταση περιλαμβάνει τέσσερα (4) κατ’ ελάχιστον θέματα ανάπτυξης ή/ και είκοσι πέντε (25) κατ’ ελάχιστον ερωτήσεις αυτόματης διόρθωσης, όπως πολλαπλής επιλογής, σωστού/ λάθους, αντιστοίχησης, ερωτήσεις συμπλήρωσης κενών, εκτός αν άλλως ορίζεται από τον Οδηγό Κατάρτισης της ειδικότητας. </a:t>
            </a:r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1928794" y="207167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Πιθανές ερωτήσεις προόδου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l-GR" dirty="0" smtClean="0"/>
              <a:t>Γράψτε τον ορισμό της υγιεινής. (2</a:t>
            </a:r>
            <a:r>
              <a:rPr lang="el-GR" baseline="30000" dirty="0" smtClean="0"/>
              <a:t>ο</a:t>
            </a:r>
            <a:r>
              <a:rPr lang="el-GR" dirty="0" smtClean="0"/>
              <a:t> μάθημα)</a:t>
            </a:r>
          </a:p>
          <a:p>
            <a:pPr algn="just"/>
            <a:r>
              <a:rPr lang="el-GR" dirty="0" smtClean="0"/>
              <a:t>Γράψτε τον ορισμό της υγείας σύμφωνα με τον Π.Ο.Υ. (2</a:t>
            </a:r>
            <a:r>
              <a:rPr lang="el-GR" baseline="30000" dirty="0" smtClean="0"/>
              <a:t>ο</a:t>
            </a:r>
            <a:r>
              <a:rPr lang="el-GR" dirty="0" smtClean="0"/>
              <a:t> μάθημα)</a:t>
            </a:r>
          </a:p>
          <a:p>
            <a:pPr algn="just"/>
            <a:r>
              <a:rPr lang="el-GR" dirty="0" smtClean="0"/>
              <a:t>Τι είναι τα λοιμώδη νοσήματα και πως γίνεται η μετάδοση του λοιμογόνου παράγοντα; </a:t>
            </a:r>
            <a:r>
              <a:rPr lang="el-GR" dirty="0" smtClean="0"/>
              <a:t>(4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smtClean="0"/>
              <a:t>μάθημα) </a:t>
            </a:r>
          </a:p>
          <a:p>
            <a:pPr algn="just"/>
            <a:r>
              <a:rPr lang="el-GR" dirty="0" smtClean="0"/>
              <a:t>Τι ορίζουμε ως Νοσοκομειακή Λοίμωξη; </a:t>
            </a:r>
            <a:r>
              <a:rPr lang="el-GR" dirty="0" smtClean="0"/>
              <a:t>(3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smtClean="0"/>
              <a:t>μάθημα)</a:t>
            </a:r>
          </a:p>
          <a:p>
            <a:pPr algn="just"/>
            <a:r>
              <a:rPr lang="el-GR" dirty="0" smtClean="0"/>
              <a:t>Αναφέρετε πότε εφαρμόζουμε την υγιεινή των χεριών (5 βήματα). </a:t>
            </a:r>
            <a:r>
              <a:rPr lang="el-GR" dirty="0" smtClean="0"/>
              <a:t>(3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smtClean="0"/>
              <a:t>μάθημα</a:t>
            </a:r>
            <a:r>
              <a:rPr lang="el-GR" dirty="0" smtClean="0"/>
              <a:t>)</a:t>
            </a:r>
          </a:p>
          <a:p>
            <a:pPr algn="just"/>
            <a:r>
              <a:rPr lang="el-GR" dirty="0" smtClean="0"/>
              <a:t>Αναφέρετε από τι αποτελείτε το λεμφικό σύστημα(5</a:t>
            </a:r>
            <a:r>
              <a:rPr lang="el-GR" baseline="30000" dirty="0" smtClean="0"/>
              <a:t>ο</a:t>
            </a:r>
            <a:r>
              <a:rPr lang="el-GR" dirty="0" smtClean="0"/>
              <a:t> μάθημα)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21434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ΒΑΣΙΚΕΣ ΕΝΝΟΙΕΣ</a:t>
            </a:r>
            <a:br>
              <a:rPr lang="el-GR" dirty="0" smtClean="0"/>
            </a:br>
            <a:r>
              <a:rPr lang="el-GR" dirty="0" smtClean="0"/>
              <a:t>ΥΓΙΕΙΝΗ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3357562"/>
            <a:ext cx="8229600" cy="359729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 smtClean="0"/>
              <a:t>Είναι κλάδος της ιατρικής επιστήμης, ο οποίος ασχολείται με την </a:t>
            </a:r>
            <a:r>
              <a:rPr lang="el-GR" dirty="0" smtClean="0">
                <a:solidFill>
                  <a:srgbClr val="FF0000"/>
                </a:solidFill>
              </a:rPr>
              <a:t>πρόληψη</a:t>
            </a:r>
            <a:r>
              <a:rPr lang="el-GR" dirty="0" smtClean="0"/>
              <a:t> των ασθενειών, την </a:t>
            </a:r>
            <a:r>
              <a:rPr lang="el-GR" dirty="0" smtClean="0">
                <a:solidFill>
                  <a:srgbClr val="FF0000"/>
                </a:solidFill>
              </a:rPr>
              <a:t>διαφύλαξη</a:t>
            </a:r>
            <a:r>
              <a:rPr lang="el-GR" dirty="0" smtClean="0"/>
              <a:t> και την </a:t>
            </a:r>
            <a:r>
              <a:rPr lang="el-GR" dirty="0" smtClean="0">
                <a:solidFill>
                  <a:srgbClr val="FF0000"/>
                </a:solidFill>
              </a:rPr>
              <a:t>προαγωγή της υγείας </a:t>
            </a:r>
            <a:r>
              <a:rPr lang="el-GR" dirty="0" smtClean="0"/>
              <a:t>τόσο ατομικά όσο και στο κοινωνικό σύνολο. </a:t>
            </a:r>
          </a:p>
          <a:p>
            <a:pPr algn="just"/>
            <a:endParaRPr lang="el-GR" dirty="0" smtClean="0"/>
          </a:p>
          <a:p>
            <a:pPr algn="just">
              <a:buFont typeface="Wingdings" pitchFamily="2" charset="2"/>
              <a:buChar char="ü"/>
            </a:pPr>
            <a:r>
              <a:rPr lang="el-GR" b="1" dirty="0" smtClean="0"/>
              <a:t>Υγιεινή = πρόληψη </a:t>
            </a:r>
            <a:r>
              <a:rPr lang="el-GR" dirty="0" smtClean="0"/>
              <a:t>(ταυτόσημοι όροι)</a:t>
            </a:r>
          </a:p>
          <a:p>
            <a:pPr algn="just"/>
            <a:endParaRPr lang="el-GR" dirty="0" smtClean="0"/>
          </a:p>
          <a:p>
            <a:pPr algn="just">
              <a:buNone/>
            </a:pPr>
            <a:r>
              <a:rPr lang="el-GR" dirty="0" smtClean="0"/>
              <a:t>							</a:t>
            </a:r>
            <a:r>
              <a:rPr lang="el-GR" sz="1600" dirty="0" smtClean="0"/>
              <a:t>(</a:t>
            </a:r>
            <a:r>
              <a:rPr lang="el-GR" sz="1600" dirty="0" err="1" smtClean="0"/>
              <a:t>Κατσουγιαννόπουλος</a:t>
            </a:r>
            <a:r>
              <a:rPr lang="el-GR" sz="1600" dirty="0" smtClean="0"/>
              <a:t>, 2001)</a:t>
            </a:r>
            <a:endParaRPr lang="el-GR" dirty="0"/>
          </a:p>
        </p:txBody>
      </p:sp>
      <p:pic>
        <p:nvPicPr>
          <p:cNvPr id="9221" name="Picture 5" descr="C:\Users\Κώστας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30188" y="285728"/>
            <a:ext cx="2903663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ΒΑΣΙΚΕΣ ΕΝΝΟΙΕΣ</a:t>
            </a:r>
            <a:br>
              <a:rPr lang="el-GR" dirty="0" smtClean="0"/>
            </a:br>
            <a:r>
              <a:rPr lang="el-GR" dirty="0" smtClean="0"/>
              <a:t> ΥΓΕΙΑ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dirty="0" smtClean="0"/>
              <a:t>Η υγεία είναι ο παράγοντας που μετράει την φυσική, ψυχολογική ή ακόμα και την πνευματική κατάσταση ενός ζώντος οργανισμού.</a:t>
            </a:r>
          </a:p>
          <a:p>
            <a:pPr algn="just">
              <a:buNone/>
            </a:pPr>
            <a:r>
              <a:rPr lang="el-GR" b="1" dirty="0" smtClean="0"/>
              <a:t>ΟΡΙΣΜΟΣ</a:t>
            </a:r>
          </a:p>
          <a:p>
            <a:pPr algn="just">
              <a:buNone/>
            </a:pPr>
            <a:r>
              <a:rPr lang="el-GR" dirty="0" smtClean="0"/>
              <a:t>	Σύμφωνα με τον ορισμό που διατυπώθηκε στο καταστατικό του Παγκόσμιου Οργανισμού Υγείας  (Π.Ο.Υ., 1946) η υγεία είναι: «η κατάσταση της πλήρους σωματικής, ψυχικής και κοινωνικής ευεξίας και όχι μόνο η απουσία ασθένειας ή αναπηρίας». </a:t>
            </a:r>
          </a:p>
          <a:p>
            <a:pPr lvl="1" algn="just"/>
            <a:endParaRPr lang="el-GR" dirty="0" smtClean="0"/>
          </a:p>
          <a:p>
            <a:pPr lvl="1" algn="just"/>
            <a:r>
              <a:rPr lang="el-GR" dirty="0" err="1" smtClean="0"/>
              <a:t>Oι</a:t>
            </a:r>
            <a:r>
              <a:rPr lang="el-GR" dirty="0" smtClean="0"/>
              <a:t> παράγοντες που επηρεάζουν την υγεία είναι το φυσικό και κοινωνικό περιβάλλον, η κληρονομικότητα και ο τρόπος ζωής.</a:t>
            </a:r>
          </a:p>
          <a:p>
            <a:pPr lvl="1" algn="just"/>
            <a:r>
              <a:rPr lang="el-GR" dirty="0" smtClean="0"/>
              <a:t>Έτσι λοιπόν, η έννοια της υγείας, δεν αποδίδεται μόνο από την ιατρική, αλλά και από άλλους παράγοντες όπως είναι το περιβάλλον, η οικονομία, η εργασία κ.α.</a:t>
            </a:r>
          </a:p>
        </p:txBody>
      </p:sp>
      <p:sp>
        <p:nvSpPr>
          <p:cNvPr id="8194" name="AutoShape 2" descr="Υγεία - Βικιπαίδε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5" name="Picture 3" descr="C:\Users\Κώστας\Desktop\images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351987" cy="130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Μετάδοση και αντιμετώπιση των παθογόνων  μικροοργανισμών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 smtClean="0"/>
              <a:t>Η είσοδος ενός παθογόνου μικροοργανισμού στον οργανισμό του ανθρώπου ονομάζεται </a:t>
            </a:r>
            <a:r>
              <a:rPr lang="el-GR" b="1" dirty="0" smtClean="0"/>
              <a:t>μόλυνση</a:t>
            </a:r>
            <a:r>
              <a:rPr lang="el-GR" dirty="0" smtClean="0"/>
              <a:t>, </a:t>
            </a:r>
          </a:p>
          <a:p>
            <a:pPr algn="just"/>
            <a:r>
              <a:rPr lang="el-GR" dirty="0" smtClean="0"/>
              <a:t>ενώ η εγκατάσταση και ο πολλαπλασιασμός του ονομάζεται </a:t>
            </a:r>
            <a:r>
              <a:rPr lang="el-GR" b="1" dirty="0" smtClean="0"/>
              <a:t>λοίμωξη</a:t>
            </a:r>
            <a:r>
              <a:rPr lang="el-GR" dirty="0" smtClean="0"/>
              <a:t>. </a:t>
            </a:r>
          </a:p>
          <a:p>
            <a:pPr algn="just"/>
            <a:r>
              <a:rPr lang="el-GR" dirty="0" smtClean="0"/>
              <a:t>Οι ασθένειες που προκαλούνται από παθογόνους μικροοργανισμούς ονομάζονται </a:t>
            </a:r>
            <a:r>
              <a:rPr lang="el-GR" b="1" dirty="0" smtClean="0"/>
              <a:t>λοιμώδη νοσήματα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482" name="Picture 2" descr="Εικόνα 1.10: Η Νάπολη προσβάλλεται από πανώλη (πίνακας 17ου αιώνα). Τα λοιμώδη νοσήματα αποδεκάτιζαν κάποτε την ανθρωπότητα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4221088"/>
            <a:ext cx="1908943" cy="2799037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475656" y="53539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i="1" dirty="0" smtClean="0"/>
              <a:t>Η Νάπολη προσβάλλεται από πανώλη (πίνακας 17ου αιώνα). Τα λοιμώδη νοσήματα αποδεκάτιζαν κάποτε την ανθρωπότητα.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ΤΡΟΠΟΙ ΜΕΤΑΔΟΣΗΣ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Οι τρόποι μετάδοσης διακρίνονται σε: </a:t>
            </a:r>
          </a:p>
          <a:p>
            <a:r>
              <a:rPr lang="el-GR" dirty="0" smtClean="0"/>
              <a:t>άμεσους και </a:t>
            </a:r>
          </a:p>
          <a:p>
            <a:r>
              <a:rPr lang="el-GR" dirty="0" smtClean="0"/>
              <a:t>έμμεσους.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Άμεση μετάδοση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Είναι η μεταφορά ενός μικροοργανισμού άμεσα, χωρίς να παρεμβάλλεται τίποτα.</a:t>
            </a:r>
          </a:p>
          <a:p>
            <a:pPr algn="just">
              <a:buNone/>
            </a:pPr>
            <a:r>
              <a:rPr lang="el-GR" dirty="0" smtClean="0"/>
              <a:t>Αυτό γίνεται:</a:t>
            </a:r>
          </a:p>
          <a:p>
            <a:pPr algn="just"/>
            <a:r>
              <a:rPr lang="el-GR" dirty="0" smtClean="0"/>
              <a:t>με άμεση επαφή, όπως συνουσία, φιλί κ.λπ.,</a:t>
            </a:r>
          </a:p>
          <a:p>
            <a:pPr algn="just"/>
            <a:r>
              <a:rPr lang="el-GR" dirty="0" smtClean="0"/>
              <a:t>με σταγονίδια, όπως φτέρνισμα, βήχας,</a:t>
            </a:r>
          </a:p>
          <a:p>
            <a:pPr algn="just"/>
            <a:r>
              <a:rPr lang="el-GR" dirty="0" smtClean="0"/>
              <a:t>με άμεση επαφή του ατόμου με μικροοργανισμούς του ελεύθερου περιβάλλοντος (π.χ. τέτανος),</a:t>
            </a:r>
          </a:p>
          <a:p>
            <a:pPr algn="just"/>
            <a:r>
              <a:rPr lang="el-GR" dirty="0" smtClean="0"/>
              <a:t>με δάγκωμα, όπως η λύσσα.</a:t>
            </a:r>
          </a:p>
          <a:p>
            <a:endParaRPr lang="el-GR" dirty="0"/>
          </a:p>
        </p:txBody>
      </p:sp>
      <p:pic>
        <p:nvPicPr>
          <p:cNvPr id="4" name="Picture 5" descr="C:\Users\hp\Desktop\αρχείο λήψης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2571744"/>
            <a:ext cx="1454548" cy="814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Έμμεση μετάδοση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l-GR" dirty="0" smtClean="0"/>
              <a:t>Είναι η μεταφορά ενός μικροοργανισμού έμμεσα με την παρεμβολή ενός ξενιστή (π.χ. έντομο) ή ενός αντικειμένου, με τη τροφή και το νερό, ή με τον αέρα.</a:t>
            </a:r>
          </a:p>
          <a:p>
            <a:pPr algn="just">
              <a:buNone/>
            </a:pPr>
            <a:r>
              <a:rPr lang="el-GR" dirty="0" smtClean="0"/>
              <a:t>Αυτό </a:t>
            </a:r>
            <a:r>
              <a:rPr lang="el-GR" b="1" dirty="0" smtClean="0"/>
              <a:t>γίνεται:</a:t>
            </a:r>
          </a:p>
          <a:p>
            <a:pPr algn="just"/>
            <a:r>
              <a:rPr lang="el-GR" dirty="0" smtClean="0"/>
              <a:t>Με το νερό μολυσμένο νερό, τα τρόφιμα, είδη προσωπικής χρήσης, όπως ρούχα, ποτήρια, μαχαιροπήρουνα κ.λπ.</a:t>
            </a:r>
          </a:p>
          <a:p>
            <a:pPr algn="just"/>
            <a:r>
              <a:rPr lang="el-GR" dirty="0" smtClean="0"/>
              <a:t>Με ξενιστές που συνήθως είναι έντομα (π.χ. κουνούπια).</a:t>
            </a:r>
          </a:p>
          <a:p>
            <a:pPr algn="just"/>
            <a:r>
              <a:rPr lang="el-GR" dirty="0" smtClean="0"/>
              <a:t>Με τον αέρα: επιτυγχάνεται με σκόνη και πυρήνες σταγονιδίων. Οι πυρήνες σταγονιδίων είναι κατάλοιπα των σταγονιδίων, που αιωρούνται στον αέρα.</a:t>
            </a:r>
          </a:p>
          <a:p>
            <a:pPr lvl="1" algn="just"/>
            <a:r>
              <a:rPr lang="el-GR" dirty="0" smtClean="0"/>
              <a:t>Έτσι, μεταδίδονται νοσήματα όπως φυματίωση. Η σκόνη έχει μολυνθεί από σταγονίδια ή εκκρίματα ασθενών και αιωρούμενη εισπνέεται.</a:t>
            </a:r>
            <a:endParaRPr lang="el-GR" dirty="0"/>
          </a:p>
        </p:txBody>
      </p:sp>
      <p:pic>
        <p:nvPicPr>
          <p:cNvPr id="4" name="Picture 7" descr="C:\Users\hp\Desktop\αρχείο λήψης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214554"/>
            <a:ext cx="1338646" cy="749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αρχείο λήψης (2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72462" y="1000108"/>
            <a:ext cx="824759" cy="617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hp\Desktop\αρχείο λήψης (2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14290"/>
            <a:ext cx="1309688" cy="871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Κώστας\Desktop\αρχείο λήψης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2002056" cy="124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628</Words>
  <PresentationFormat>Προβολή στην οθόνη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ΠΡΟΟΔΟΣ</vt:lpstr>
      <vt:lpstr>Πιθανές ερωτήσεις προόδου</vt:lpstr>
      <vt:lpstr>ΒΑΣΙΚΕΣ ΕΝΝΟΙΕΣ ΥΓΙΕΙΝΗ</vt:lpstr>
      <vt:lpstr>ΒΑΣΙΚΕΣ ΕΝΝΟΙΕΣ  ΥΓΕΙΑ</vt:lpstr>
      <vt:lpstr>Μετάδοση και αντιμετώπιση των παθογόνων  μικροοργανισμών </vt:lpstr>
      <vt:lpstr>ΤΡΟΠΟΙ ΜΕΤΑΔΟΣΗΣ</vt:lpstr>
      <vt:lpstr>Άμεση μετάδοση </vt:lpstr>
      <vt:lpstr>Έμμεση μετάδοση</vt:lpstr>
      <vt:lpstr>Διαφάνεια 10</vt:lpstr>
      <vt:lpstr>ΕΝΔΟΝΟΣΟΚΟΜΙΑΚΕΣ ΛΟΙΜΩΞΕΙΣ </vt:lpstr>
      <vt:lpstr> Πότε εφαρμόζεται;  Τα 5 βήματα  για την υγιεινή των χεριών</vt:lpstr>
      <vt:lpstr>ΔΟΜΗ ΤΟΥ ΛΕΜΦΙΚΟΥ ΣΥΣΤΗΜΑΤΟΣ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Κώστας</dc:creator>
  <cp:lastModifiedBy>Κώστας</cp:lastModifiedBy>
  <cp:revision>70</cp:revision>
  <dcterms:created xsi:type="dcterms:W3CDTF">2022-11-14T06:02:50Z</dcterms:created>
  <dcterms:modified xsi:type="dcterms:W3CDTF">2024-11-28T23:28:01Z</dcterms:modified>
</cp:coreProperties>
</file>