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0" r:id="rId4"/>
    <p:sldId id="261" r:id="rId5"/>
    <p:sldId id="262" r:id="rId6"/>
    <p:sldId id="263" r:id="rId7"/>
    <p:sldId id="264" r:id="rId8"/>
    <p:sldId id="265" r:id="rId9"/>
    <p:sldId id="267" r:id="rId10"/>
    <p:sldId id="268" r:id="rId11"/>
    <p:sldId id="269" r:id="rId12"/>
    <p:sldId id="270" r:id="rId13"/>
    <p:sldId id="25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8" name="7 - Θέση αριθμού διαφάνειας"/>
          <p:cNvSpPr>
            <a:spLocks noGrp="1"/>
          </p:cNvSpPr>
          <p:nvPr>
            <p:ph type="sldNum" sz="quarter" idx="11"/>
          </p:nvPr>
        </p:nvSpPr>
        <p:spPr/>
        <p:txBody>
          <a:bodyPr/>
          <a:lstStyle/>
          <a:p>
            <a:fld id="{41D9BBF5-5217-4F65-9AEF-01B71D961626}"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D4F546D-CCEC-4865-AF85-3AF4CFEB4DDD}" type="datetimeFigureOut">
              <a:rPr lang="el-GR" smtClean="0"/>
              <a:pPr/>
              <a:t>15/12/2020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41D9BBF5-5217-4F65-9AEF-01B71D96162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D4F546D-CCEC-4865-AF85-3AF4CFEB4DDD}" type="datetimeFigureOut">
              <a:rPr lang="el-GR" smtClean="0"/>
              <a:pPr/>
              <a:t>15/12/2020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D9BBF5-5217-4F65-9AEF-01B71D96162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D4F546D-CCEC-4865-AF85-3AF4CFEB4DDD}" type="datetimeFigureOut">
              <a:rPr lang="el-GR" smtClean="0"/>
              <a:pPr/>
              <a:t>15/12/2020</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1D9BBF5-5217-4F65-9AEF-01B71D96162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1000108"/>
            <a:ext cx="6480048" cy="2301240"/>
          </a:xfrm>
        </p:spPr>
        <p:txBody>
          <a:bodyPr>
            <a:normAutofit/>
          </a:bodyPr>
          <a:lstStyle/>
          <a:p>
            <a:pPr algn="ctr"/>
            <a:r>
              <a:rPr lang="el-GR" sz="4000" dirty="0" smtClean="0">
                <a:effectLst/>
              </a:rPr>
              <a:t>ΠΡΑΚΤΙΚΗ ΕΦΑΡΜΟΓΗ ΣΤΗΝ ΕΙΔΙΚΟΤΗΤΑ</a:t>
            </a:r>
            <a:endParaRPr lang="el-GR" sz="4000" dirty="0">
              <a:effectLst/>
            </a:endParaRPr>
          </a:p>
        </p:txBody>
      </p:sp>
      <p:sp>
        <p:nvSpPr>
          <p:cNvPr id="3" name="2 - Υπότιτλος"/>
          <p:cNvSpPr>
            <a:spLocks noGrp="1"/>
          </p:cNvSpPr>
          <p:nvPr>
            <p:ph type="subTitle" idx="1"/>
          </p:nvPr>
        </p:nvSpPr>
        <p:spPr>
          <a:xfrm>
            <a:off x="1142976" y="4429132"/>
            <a:ext cx="6480048" cy="1752600"/>
          </a:xfrm>
        </p:spPr>
        <p:txBody>
          <a:bodyPr>
            <a:noAutofit/>
          </a:bodyPr>
          <a:lstStyle/>
          <a:p>
            <a:r>
              <a:rPr lang="el-GR" dirty="0" smtClean="0">
                <a:solidFill>
                  <a:schemeClr val="accent3">
                    <a:lumMod val="75000"/>
                  </a:schemeClr>
                </a:solidFill>
                <a:latin typeface="Calibri" pitchFamily="34" charset="0"/>
              </a:rPr>
              <a:t>Ειδικότητα</a:t>
            </a:r>
            <a:r>
              <a:rPr lang="en-US" dirty="0" smtClean="0">
                <a:solidFill>
                  <a:schemeClr val="accent3">
                    <a:lumMod val="75000"/>
                  </a:schemeClr>
                </a:solidFill>
                <a:latin typeface="Calibri" pitchFamily="34" charset="0"/>
              </a:rPr>
              <a:t>:</a:t>
            </a:r>
            <a:r>
              <a:rPr lang="el-GR" dirty="0" smtClean="0">
                <a:solidFill>
                  <a:schemeClr val="accent3">
                    <a:lumMod val="75000"/>
                  </a:schemeClr>
                </a:solidFill>
                <a:latin typeface="Calibri" pitchFamily="34" charset="0"/>
              </a:rPr>
              <a:t>Τεχνικός Αισθητικός Ποδολογίας-</a:t>
            </a:r>
          </a:p>
          <a:p>
            <a:r>
              <a:rPr lang="el-GR" dirty="0" smtClean="0">
                <a:solidFill>
                  <a:schemeClr val="accent3">
                    <a:lumMod val="75000"/>
                  </a:schemeClr>
                </a:solidFill>
                <a:latin typeface="Calibri" pitchFamily="34" charset="0"/>
              </a:rPr>
              <a:t>Καλλωπισμού νυχιών και Ονυχοπλαστικής</a:t>
            </a:r>
          </a:p>
          <a:p>
            <a:r>
              <a:rPr lang="el-GR" dirty="0" smtClean="0">
                <a:solidFill>
                  <a:schemeClr val="accent3">
                    <a:lumMod val="75000"/>
                  </a:schemeClr>
                </a:solidFill>
                <a:latin typeface="Calibri" pitchFamily="34" charset="0"/>
              </a:rPr>
              <a:t>Εξάμηνο Α’</a:t>
            </a:r>
          </a:p>
          <a:p>
            <a:r>
              <a:rPr lang="el-GR" dirty="0" smtClean="0">
                <a:solidFill>
                  <a:schemeClr val="accent3">
                    <a:lumMod val="75000"/>
                  </a:schemeClr>
                </a:solidFill>
                <a:latin typeface="Calibri" pitchFamily="34" charset="0"/>
              </a:rPr>
              <a:t>Μάθημα</a:t>
            </a:r>
            <a:r>
              <a:rPr lang="en-US" dirty="0" smtClean="0">
                <a:solidFill>
                  <a:schemeClr val="accent3">
                    <a:lumMod val="75000"/>
                  </a:schemeClr>
                </a:solidFill>
                <a:latin typeface="Calibri" pitchFamily="34" charset="0"/>
              </a:rPr>
              <a:t>:</a:t>
            </a:r>
            <a:r>
              <a:rPr lang="el-GR" dirty="0" smtClean="0">
                <a:solidFill>
                  <a:schemeClr val="accent3">
                    <a:lumMod val="75000"/>
                  </a:schemeClr>
                </a:solidFill>
                <a:latin typeface="Calibri" pitchFamily="34" charset="0"/>
              </a:rPr>
              <a:t>Πρακτική Εφαρμογή στην ειδικότητα</a:t>
            </a:r>
          </a:p>
          <a:p>
            <a:r>
              <a:rPr lang="el-GR" dirty="0" smtClean="0">
                <a:solidFill>
                  <a:schemeClr val="accent3">
                    <a:lumMod val="75000"/>
                  </a:schemeClr>
                </a:solidFill>
                <a:latin typeface="Calibri" pitchFamily="34" charset="0"/>
              </a:rPr>
              <a:t>Ματοπούλου Ελένη</a:t>
            </a:r>
          </a:p>
          <a:p>
            <a:r>
              <a:rPr lang="el-GR" dirty="0" smtClean="0">
                <a:solidFill>
                  <a:schemeClr val="accent3">
                    <a:lumMod val="75000"/>
                  </a:schemeClr>
                </a:solidFill>
                <a:latin typeface="Calibri" pitchFamily="34" charset="0"/>
              </a:rPr>
              <a:t>Θεσσαλονίκη 2020</a:t>
            </a:r>
          </a:p>
          <a:p>
            <a:endParaRPr lang="el-GR" dirty="0" smtClean="0">
              <a:latin typeface="Calibri" pitchFamily="34" charset="0"/>
            </a:endParaRPr>
          </a:p>
          <a:p>
            <a:endParaRPr lang="el-GR"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1357298"/>
            <a:ext cx="7429552" cy="5016758"/>
          </a:xfrm>
          <a:prstGeom prst="rect">
            <a:avLst/>
          </a:prstGeom>
        </p:spPr>
        <p:txBody>
          <a:bodyPr wrap="square">
            <a:spAutoFit/>
          </a:bodyPr>
          <a:lstStyle/>
          <a:p>
            <a:r>
              <a:rPr lang="el-GR" sz="2000" u="sng" dirty="0" smtClean="0">
                <a:solidFill>
                  <a:schemeClr val="accent1"/>
                </a:solidFill>
              </a:rPr>
              <a:t>Η χρήση διαφόρων κοσμητικών προϊόντων</a:t>
            </a:r>
            <a:r>
              <a:rPr lang="el-GR" sz="2000" dirty="0" smtClean="0">
                <a:solidFill>
                  <a:schemeClr val="accent1"/>
                </a:solidFill>
              </a:rPr>
              <a:t>.</a:t>
            </a:r>
          </a:p>
          <a:p>
            <a:r>
              <a:rPr lang="el-GR" sz="2000" dirty="0" smtClean="0">
                <a:solidFill>
                  <a:schemeClr val="accent1"/>
                </a:solidFill>
              </a:rPr>
              <a:t> Πολλά είναι αυτά τα άτομα που χρησιμοποιούν λανθασμένα τα προϊόντα που αγοράζουν για την περιποίηση του δέρματος. Σαν αποτέλεσμα έχει να δημιουργείται δέρμα ξηρό, αφυδατωμένο, ασφυξιακό.</a:t>
            </a:r>
          </a:p>
          <a:p>
            <a:endParaRPr lang="el-GR" sz="2000" dirty="0" smtClean="0">
              <a:solidFill>
                <a:schemeClr val="accent1"/>
              </a:solidFill>
            </a:endParaRPr>
          </a:p>
          <a:p>
            <a:r>
              <a:rPr lang="el-GR" sz="2000" dirty="0" smtClean="0">
                <a:solidFill>
                  <a:schemeClr val="accent1"/>
                </a:solidFill>
              </a:rPr>
              <a:t> </a:t>
            </a:r>
            <a:r>
              <a:rPr lang="el-GR" sz="2000" u="sng" dirty="0" smtClean="0">
                <a:solidFill>
                  <a:schemeClr val="accent1"/>
                </a:solidFill>
              </a:rPr>
              <a:t>Το κλίμα. </a:t>
            </a:r>
          </a:p>
          <a:p>
            <a:r>
              <a:rPr lang="el-GR" sz="2000" dirty="0" smtClean="0">
                <a:solidFill>
                  <a:schemeClr val="accent1"/>
                </a:solidFill>
              </a:rPr>
              <a:t>Οι κλιματολογικές συνθήκες επηρεάζουν την ποιότητα του δέρματος . Το ξηρό κλίμα επιδρά άσχημα στο ξηρό δέρμα με αποτέλεσμα να γίνεται ξηρότερο. Επίσης το καλοκαίρι η πολύ ζέστη δημιουργεί εφίδρωση μεγάλη και υπάρχει κίνδυνος επιδερμικής αφυδάτωσης αν το άτομο δεν πίνει το ανάλογο νερό. Η έκθεση στον ήλιο για πολύ ώρα ή σε ώρες μεσημεριανές χωρίς αντηλιακή προστασία μπορεί να δημιουργήσει δυσχρωμίες.</a:t>
            </a:r>
          </a:p>
          <a:p>
            <a:endParaRPr lang="el-GR" sz="2000" dirty="0">
              <a:solidFill>
                <a:schemeClr val="accent1"/>
              </a:solidFill>
            </a:endParaRPr>
          </a:p>
          <a:p>
            <a:r>
              <a:rPr lang="el-GR" sz="2000" dirty="0" smtClean="0">
                <a:solidFill>
                  <a:schemeClr val="accent1"/>
                </a:solidFill>
              </a:rPr>
              <a:t>(ερώτηση πιστοποίησης-ομάδα α’ γενικές ερωτήσεις)</a:t>
            </a:r>
            <a:endParaRPr lang="el-GR" sz="2000" dirty="0">
              <a:solidFill>
                <a:schemeClr val="accen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357290" y="1643050"/>
            <a:ext cx="6643734" cy="3416320"/>
          </a:xfrm>
          <a:prstGeom prst="rect">
            <a:avLst/>
          </a:prstGeom>
        </p:spPr>
        <p:txBody>
          <a:bodyPr wrap="square">
            <a:spAutoFit/>
          </a:bodyPr>
          <a:lstStyle/>
          <a:p>
            <a:pPr algn="ctr"/>
            <a:r>
              <a:rPr lang="el-GR" sz="2400" u="sng" dirty="0" smtClean="0">
                <a:solidFill>
                  <a:schemeClr val="accent1"/>
                </a:solidFill>
              </a:rPr>
              <a:t>ΑΣΚΗΣΗ </a:t>
            </a:r>
          </a:p>
          <a:p>
            <a:pPr algn="ctr"/>
            <a:endParaRPr lang="el-GR" sz="2400" dirty="0" smtClean="0">
              <a:solidFill>
                <a:schemeClr val="accent1"/>
              </a:solidFill>
            </a:endParaRPr>
          </a:p>
          <a:p>
            <a:pPr algn="ctr"/>
            <a:r>
              <a:rPr lang="el-GR" sz="2400" dirty="0" smtClean="0">
                <a:solidFill>
                  <a:schemeClr val="accent1"/>
                </a:solidFill>
              </a:rPr>
              <a:t>ΝΑ ΑΠΑΝΤΗΘΕΙ ΜΕ ΒΑΣΗ ΤΗ ΔΙΚΗ ΣΑΣ ΚΡΙΣΗ Η ΕΞΗΣ ΕΡΩΤΗΣΗ</a:t>
            </a:r>
            <a:r>
              <a:rPr lang="en-US" sz="2400" dirty="0" smtClean="0">
                <a:solidFill>
                  <a:schemeClr val="accent1"/>
                </a:solidFill>
              </a:rPr>
              <a:t>:</a:t>
            </a:r>
            <a:endParaRPr lang="el-GR" sz="2400" dirty="0" smtClean="0">
              <a:solidFill>
                <a:schemeClr val="accent1"/>
              </a:solidFill>
            </a:endParaRPr>
          </a:p>
          <a:p>
            <a:pPr algn="ctr"/>
            <a:endParaRPr lang="el-GR" sz="2400" dirty="0" smtClean="0">
              <a:solidFill>
                <a:schemeClr val="accent1"/>
              </a:solidFill>
            </a:endParaRPr>
          </a:p>
          <a:p>
            <a:pPr algn="ctr"/>
            <a:r>
              <a:rPr lang="el-GR" sz="2400" dirty="0" smtClean="0">
                <a:solidFill>
                  <a:schemeClr val="accent1"/>
                </a:solidFill>
              </a:rPr>
              <a:t>Ποια από τα εργαλεία του ανδρικού μανικιούρ θα βάζατε στον κλίβανο για αποστείρωση και ποια θα κάνατε απολύμανση και με ποιο τρόπο.</a:t>
            </a:r>
          </a:p>
          <a:p>
            <a:pPr algn="ctr"/>
            <a:r>
              <a:rPr lang="el-GR" sz="2400" dirty="0" smtClean="0">
                <a:solidFill>
                  <a:schemeClr val="accent1"/>
                </a:solidFill>
              </a:rPr>
              <a:t>Γράψτε τη σωστή διαδικασία.</a:t>
            </a:r>
            <a:endParaRPr lang="en-US" sz="2400" dirty="0" smtClean="0">
              <a:solidFill>
                <a:schemeClr val="accen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1285860"/>
            <a:ext cx="7500990" cy="4093428"/>
          </a:xfrm>
          <a:prstGeom prst="rect">
            <a:avLst/>
          </a:prstGeom>
        </p:spPr>
        <p:txBody>
          <a:bodyPr wrap="square">
            <a:spAutoFit/>
          </a:bodyPr>
          <a:lstStyle/>
          <a:p>
            <a:pPr algn="ctr"/>
            <a:endParaRPr lang="en-US" sz="2000" dirty="0" smtClean="0">
              <a:solidFill>
                <a:schemeClr val="accent1"/>
              </a:solidFill>
              <a:latin typeface="Calibri" pitchFamily="34" charset="0"/>
            </a:endParaRPr>
          </a:p>
          <a:p>
            <a:pPr algn="ctr"/>
            <a:r>
              <a:rPr lang="el-GR" sz="2000" u="sng" dirty="0" smtClean="0">
                <a:solidFill>
                  <a:schemeClr val="accent1"/>
                </a:solidFill>
                <a:latin typeface="Calibri" pitchFamily="34" charset="0"/>
              </a:rPr>
              <a:t>Απάντηση άσκησης 08/12/2020</a:t>
            </a:r>
          </a:p>
          <a:p>
            <a:pPr algn="ctr"/>
            <a:endParaRPr lang="el-GR" sz="2000" u="sng" dirty="0" smtClean="0">
              <a:solidFill>
                <a:schemeClr val="accent1"/>
              </a:solidFill>
              <a:latin typeface="Calibri" pitchFamily="34" charset="0"/>
            </a:endParaRPr>
          </a:p>
          <a:p>
            <a:pPr algn="ctr"/>
            <a:r>
              <a:rPr lang="el-GR" sz="2000" dirty="0">
                <a:solidFill>
                  <a:schemeClr val="accent1"/>
                </a:solidFill>
                <a:latin typeface="Calibri" pitchFamily="34" charset="0"/>
              </a:rPr>
              <a:t>Ποια είναι τα πλεονεκτήματα και τα μειονεκτήματα της χρήσης τροχού στο </a:t>
            </a:r>
            <a:r>
              <a:rPr lang="el-GR" sz="2000" dirty="0" smtClean="0">
                <a:solidFill>
                  <a:schemeClr val="accent1"/>
                </a:solidFill>
                <a:latin typeface="Calibri" pitchFamily="34" charset="0"/>
              </a:rPr>
              <a:t>μανικιούρ;</a:t>
            </a:r>
          </a:p>
          <a:p>
            <a:pPr algn="ctr"/>
            <a:endParaRPr lang="el-GR" sz="2000" dirty="0">
              <a:solidFill>
                <a:schemeClr val="accent1"/>
              </a:solidFill>
              <a:latin typeface="Calibri" pitchFamily="34" charset="0"/>
            </a:endParaRPr>
          </a:p>
          <a:p>
            <a:r>
              <a:rPr lang="el-GR" sz="2000" u="sng" dirty="0" smtClean="0">
                <a:solidFill>
                  <a:schemeClr val="accent1"/>
                </a:solidFill>
                <a:latin typeface="Calibri" pitchFamily="34" charset="0"/>
              </a:rPr>
              <a:t>Απάντηση </a:t>
            </a:r>
            <a:r>
              <a:rPr lang="en-US" sz="2000" u="sng" dirty="0" smtClean="0">
                <a:solidFill>
                  <a:schemeClr val="accent1"/>
                </a:solidFill>
                <a:latin typeface="Calibri" pitchFamily="34" charset="0"/>
              </a:rPr>
              <a:t>:</a:t>
            </a:r>
          </a:p>
          <a:p>
            <a:r>
              <a:rPr lang="el-GR" sz="2000" dirty="0" smtClean="0">
                <a:solidFill>
                  <a:schemeClr val="accent1"/>
                </a:solidFill>
                <a:latin typeface="Calibri" pitchFamily="34" charset="0"/>
              </a:rPr>
              <a:t> Ο </a:t>
            </a:r>
            <a:r>
              <a:rPr lang="el-GR" sz="2000" dirty="0">
                <a:solidFill>
                  <a:schemeClr val="accent1"/>
                </a:solidFill>
                <a:latin typeface="Calibri" pitchFamily="34" charset="0"/>
              </a:rPr>
              <a:t>τροχός χρησιμοποιείται στο μανικιούρ, στο πεντικιούρ, στην τοποθέτηση τεχνητών και στη συντήρηση ή αφαίρεση τεχνητών. Μας βοηθάει να κάνουμε πιο λεπτομερή εργασία και να κάνουμε γρήγορα. Όμως πρέπει να προσέχουμε όταν ακουμπάει στο φυσικό νύχι ή στο δέρμα. Μπορεί να κάνει σημάδια ή υπερθέρμανση</a:t>
            </a:r>
            <a:r>
              <a:rPr lang="el-GR" sz="2000" dirty="0" smtClean="0">
                <a:solidFill>
                  <a:schemeClr val="accent1"/>
                </a:solidFill>
                <a:latin typeface="Calibri" pitchFamily="34" charset="0"/>
              </a:rPr>
              <a:t>.</a:t>
            </a:r>
            <a:endParaRPr lang="en-US" sz="2000" dirty="0" smtClean="0">
              <a:solidFill>
                <a:schemeClr val="accent1"/>
              </a:solidFill>
              <a:latin typeface="Calibri" pitchFamily="34" charset="0"/>
            </a:endParaRPr>
          </a:p>
          <a:p>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ερώτηση πιστοποίησης - ομάδα β’ ειδικές ερωτήσεις) </a:t>
            </a:r>
            <a:endParaRPr lang="el-GR" sz="2000" dirty="0">
              <a:solidFill>
                <a:schemeClr val="accent1"/>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857232"/>
            <a:ext cx="8143932" cy="707886"/>
          </a:xfrm>
          <a:prstGeom prst="rect">
            <a:avLst/>
          </a:prstGeom>
          <a:noFill/>
        </p:spPr>
        <p:txBody>
          <a:bodyPr wrap="square" rtlCol="0">
            <a:spAutoFit/>
          </a:bodyPr>
          <a:lstStyle/>
          <a:p>
            <a:pPr algn="ctr"/>
            <a:r>
              <a:rPr lang="el-GR" sz="4000" b="1" dirty="0" smtClean="0">
                <a:solidFill>
                  <a:schemeClr val="accent1"/>
                </a:solidFill>
                <a:latin typeface="Calibri" pitchFamily="34" charset="0"/>
              </a:rPr>
              <a:t>Ευχαριστώ για την προσοχή σας</a:t>
            </a:r>
            <a:endParaRPr lang="el-GR" sz="4000" b="1" dirty="0">
              <a:solidFill>
                <a:schemeClr val="accent1"/>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57224" y="2071678"/>
            <a:ext cx="7011810" cy="3732093"/>
          </a:xfrm>
          <a:prstGeom prst="rect">
            <a:avLst/>
          </a:prstGeom>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928794" y="214290"/>
            <a:ext cx="4572000" cy="6186309"/>
          </a:xfrm>
          <a:prstGeom prst="rect">
            <a:avLst/>
          </a:prstGeom>
        </p:spPr>
        <p:txBody>
          <a:bodyPr>
            <a:spAutoFit/>
          </a:bodyPr>
          <a:lstStyle/>
          <a:p>
            <a:pPr algn="ctr"/>
            <a:r>
              <a:rPr lang="el-GR" u="sng" dirty="0" smtClean="0">
                <a:solidFill>
                  <a:schemeClr val="accent1"/>
                </a:solidFill>
              </a:rPr>
              <a:t>Εργαλεία που χρησιμοποιούμε στο ανδρικό μανικιούρ</a:t>
            </a:r>
          </a:p>
          <a:p>
            <a:pPr algn="ctr"/>
            <a:endParaRPr lang="el-GR" u="sng" dirty="0" smtClean="0">
              <a:solidFill>
                <a:schemeClr val="accent1"/>
              </a:solidFill>
            </a:endParaRPr>
          </a:p>
          <a:p>
            <a:pPr>
              <a:buFont typeface="Wingdings" pitchFamily="2" charset="2"/>
              <a:buChar char="§"/>
            </a:pPr>
            <a:r>
              <a:rPr lang="en-US" dirty="0" smtClean="0">
                <a:solidFill>
                  <a:schemeClr val="accent1"/>
                </a:solidFill>
              </a:rPr>
              <a:t>Pusher</a:t>
            </a:r>
          </a:p>
          <a:p>
            <a:pPr>
              <a:buFont typeface="Wingdings" pitchFamily="2" charset="2"/>
              <a:buChar char="§"/>
            </a:pPr>
            <a:endParaRPr lang="en-US" dirty="0" smtClean="0">
              <a:solidFill>
                <a:schemeClr val="accent1"/>
              </a:solidFill>
            </a:endParaRPr>
          </a:p>
          <a:p>
            <a:pPr>
              <a:buFont typeface="Wingdings" pitchFamily="2" charset="2"/>
              <a:buChar char="§"/>
            </a:pPr>
            <a:r>
              <a:rPr lang="el-GR" dirty="0" smtClean="0">
                <a:solidFill>
                  <a:schemeClr val="accent1"/>
                </a:solidFill>
              </a:rPr>
              <a:t>Λίμα για φυσικό νύχι</a:t>
            </a:r>
            <a:endParaRPr lang="en-US" dirty="0" smtClean="0">
              <a:solidFill>
                <a:schemeClr val="accent1"/>
              </a:solidFill>
            </a:endParaRP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Τροχό</a:t>
            </a:r>
            <a:endParaRPr lang="en-US" dirty="0" smtClean="0">
              <a:solidFill>
                <a:schemeClr val="accent1"/>
              </a:solidFill>
            </a:endParaRP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Φρεζάκια</a:t>
            </a:r>
            <a:endParaRPr lang="en-US" dirty="0" smtClean="0">
              <a:solidFill>
                <a:schemeClr val="accent1"/>
              </a:solidFill>
            </a:endParaRP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Πενσάκι επωνυχίων</a:t>
            </a: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Κόπτη νυχιών</a:t>
            </a:r>
            <a:endParaRPr lang="en-US" dirty="0" smtClean="0">
              <a:solidFill>
                <a:schemeClr val="accent1"/>
              </a:solidFill>
            </a:endParaRPr>
          </a:p>
          <a:p>
            <a:pPr>
              <a:buFont typeface="Wingdings" pitchFamily="2" charset="2"/>
              <a:buChar char="§"/>
            </a:pPr>
            <a:endParaRPr lang="el-GR" dirty="0" smtClean="0">
              <a:solidFill>
                <a:schemeClr val="accent1"/>
              </a:solidFill>
            </a:endParaRPr>
          </a:p>
          <a:p>
            <a:pPr>
              <a:buFont typeface="Wingdings" pitchFamily="2" charset="2"/>
              <a:buChar char="§"/>
            </a:pPr>
            <a:r>
              <a:rPr lang="en-US" dirty="0" smtClean="0">
                <a:solidFill>
                  <a:schemeClr val="accent1"/>
                </a:solidFill>
              </a:rPr>
              <a:t>Buffer</a:t>
            </a:r>
            <a:endParaRPr lang="el-GR" dirty="0" smtClean="0">
              <a:solidFill>
                <a:schemeClr val="accent1"/>
              </a:solidFill>
            </a:endParaRP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Γυαλιστική λίμα</a:t>
            </a: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Βούρτσα ονυχόσκονης</a:t>
            </a:r>
          </a:p>
          <a:p>
            <a:pPr>
              <a:buFont typeface="Wingdings" pitchFamily="2" charset="2"/>
              <a:buChar char="§"/>
            </a:pPr>
            <a:endParaRPr lang="el-GR" dirty="0" smtClean="0">
              <a:solidFill>
                <a:schemeClr val="accent1"/>
              </a:solidFill>
            </a:endParaRPr>
          </a:p>
          <a:p>
            <a:pPr>
              <a:buFont typeface="Wingdings" pitchFamily="2" charset="2"/>
              <a:buChar char="§"/>
            </a:pPr>
            <a:r>
              <a:rPr lang="el-GR" dirty="0" smtClean="0">
                <a:solidFill>
                  <a:schemeClr val="accent1"/>
                </a:solidFill>
              </a:rPr>
              <a:t>Αναπλαστικό λάδι επωνυχίων</a:t>
            </a:r>
            <a:endParaRPr lang="en-US" dirty="0" smtClean="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1028343"/>
            <a:ext cx="8143932" cy="4093428"/>
          </a:xfrm>
          <a:prstGeom prst="rect">
            <a:avLst/>
          </a:prstGeom>
        </p:spPr>
        <p:txBody>
          <a:bodyPr wrap="square">
            <a:spAutoFit/>
          </a:bodyPr>
          <a:lstStyle/>
          <a:p>
            <a:pPr algn="ctr"/>
            <a:r>
              <a:rPr lang="el-GR" sz="2000" u="sng" dirty="0">
                <a:solidFill>
                  <a:schemeClr val="accent1"/>
                </a:solidFill>
                <a:latin typeface="Calibri" pitchFamily="34" charset="0"/>
              </a:rPr>
              <a:t>Ο</a:t>
            </a:r>
            <a:r>
              <a:rPr lang="el-GR" sz="2000" u="sng" dirty="0" smtClean="0">
                <a:solidFill>
                  <a:schemeClr val="accent1"/>
                </a:solidFill>
                <a:latin typeface="Calibri" pitchFamily="34" charset="0"/>
              </a:rPr>
              <a:t>ι </a:t>
            </a:r>
            <a:r>
              <a:rPr lang="el-GR" sz="2000" u="sng" dirty="0">
                <a:solidFill>
                  <a:schemeClr val="accent1"/>
                </a:solidFill>
                <a:latin typeface="Calibri" pitchFamily="34" charset="0"/>
              </a:rPr>
              <a:t>κανόνες που διέπουν την επαγγελματική σχέση μεταξύ υπαλλήλων και </a:t>
            </a:r>
            <a:r>
              <a:rPr lang="el-GR" sz="2000" u="sng" dirty="0" smtClean="0">
                <a:solidFill>
                  <a:schemeClr val="accent1"/>
                </a:solidFill>
                <a:latin typeface="Calibri" pitchFamily="34" charset="0"/>
              </a:rPr>
              <a:t>εργοδότη</a:t>
            </a:r>
            <a:endParaRPr lang="el-GR" sz="2000" u="sng" dirty="0">
              <a:solidFill>
                <a:schemeClr val="accent1"/>
              </a:solidFill>
              <a:latin typeface="Calibri" pitchFamily="34" charset="0"/>
            </a:endParaRPr>
          </a:p>
          <a:p>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Οι </a:t>
            </a:r>
            <a:r>
              <a:rPr lang="el-GR" sz="2000" dirty="0">
                <a:solidFill>
                  <a:schemeClr val="accent1"/>
                </a:solidFill>
                <a:latin typeface="Calibri" pitchFamily="34" charset="0"/>
              </a:rPr>
              <a:t>κανόνες θα πρέπει να απορρέουν από: </a:t>
            </a:r>
            <a:endParaRPr lang="el-GR" sz="2000" dirty="0" smtClean="0">
              <a:solidFill>
                <a:schemeClr val="accent1"/>
              </a:solidFill>
              <a:latin typeface="Calibri" pitchFamily="34" charset="0"/>
            </a:endParaRPr>
          </a:p>
          <a:p>
            <a:endParaRPr lang="el-GR" sz="2000" dirty="0" smtClean="0">
              <a:solidFill>
                <a:schemeClr val="accent1"/>
              </a:solidFill>
              <a:latin typeface="Calibri" pitchFamily="34" charset="0"/>
            </a:endParaRPr>
          </a:p>
          <a:p>
            <a:pPr>
              <a:buFont typeface="Arial" pitchFamily="34" charset="0"/>
              <a:buChar char="•"/>
            </a:pPr>
            <a:r>
              <a:rPr lang="el-GR" sz="2000" dirty="0" smtClean="0">
                <a:solidFill>
                  <a:schemeClr val="accent1"/>
                </a:solidFill>
                <a:latin typeface="Calibri" pitchFamily="34" charset="0"/>
              </a:rPr>
              <a:t>Την </a:t>
            </a:r>
            <a:r>
              <a:rPr lang="el-GR" sz="2000" dirty="0">
                <a:solidFill>
                  <a:schemeClr val="accent1"/>
                </a:solidFill>
                <a:latin typeface="Calibri" pitchFamily="34" charset="0"/>
              </a:rPr>
              <a:t>περιγραφή της θέσης του ρόλου και των αρμοδιοτήτων του κάθε υπαλλήλου (</a:t>
            </a:r>
            <a:r>
              <a:rPr lang="el-GR" sz="2000" dirty="0" err="1">
                <a:solidFill>
                  <a:schemeClr val="accent1"/>
                </a:solidFill>
                <a:latin typeface="Calibri" pitchFamily="34" charset="0"/>
              </a:rPr>
              <a:t>job</a:t>
            </a:r>
            <a:r>
              <a:rPr lang="el-GR" sz="2000" dirty="0">
                <a:solidFill>
                  <a:schemeClr val="accent1"/>
                </a:solidFill>
                <a:latin typeface="Calibri" pitchFamily="34" charset="0"/>
              </a:rPr>
              <a:t> </a:t>
            </a:r>
            <a:r>
              <a:rPr lang="el-GR" sz="2000" dirty="0" err="1">
                <a:solidFill>
                  <a:schemeClr val="accent1"/>
                </a:solidFill>
                <a:latin typeface="Calibri" pitchFamily="34" charset="0"/>
              </a:rPr>
              <a:t>description</a:t>
            </a:r>
            <a:r>
              <a:rPr lang="el-GR" sz="2000" dirty="0">
                <a:solidFill>
                  <a:schemeClr val="accent1"/>
                </a:solidFill>
                <a:latin typeface="Calibri" pitchFamily="34" charset="0"/>
              </a:rPr>
              <a:t>). Το λεγόμενο διευθυντικό δικαίωμα παρέχει ευελιξία στον εργοδότη να προσαρμόζει / αλλάζει εν μέρει τις αρμοδιότητες των υπαλλήλων ανάλογα με τις συνθήκες / ανάγκες της επιχείρησης. </a:t>
            </a:r>
            <a:endParaRPr lang="el-GR" sz="2000" dirty="0" smtClean="0">
              <a:solidFill>
                <a:schemeClr val="accent1"/>
              </a:solidFill>
              <a:latin typeface="Calibri" pitchFamily="34" charset="0"/>
            </a:endParaRPr>
          </a:p>
          <a:p>
            <a:pPr>
              <a:buFont typeface="Arial" pitchFamily="34" charset="0"/>
              <a:buChar char="•"/>
            </a:pPr>
            <a:r>
              <a:rPr lang="el-GR" sz="2000" dirty="0" smtClean="0">
                <a:solidFill>
                  <a:schemeClr val="accent1"/>
                </a:solidFill>
                <a:latin typeface="Calibri" pitchFamily="34" charset="0"/>
              </a:rPr>
              <a:t>Το </a:t>
            </a:r>
            <a:r>
              <a:rPr lang="el-GR" sz="2000" dirty="0">
                <a:solidFill>
                  <a:schemeClr val="accent1"/>
                </a:solidFill>
                <a:latin typeface="Calibri" pitchFamily="34" charset="0"/>
              </a:rPr>
              <a:t>είδος της εργασιακής σύμβασης και τη σχετική εργατική νομοθεσία (εξαρτημένη εργασία ή μη, σύμβαση έργου, κλπ). Εδώ περιλαμβάνονται ωράρια απασχόλησης, συνθήκες, αμοιβές και δικαιώματα σε περίπτωση απόλυσης, κλπ</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1214422"/>
            <a:ext cx="7429552" cy="4708981"/>
          </a:xfrm>
          <a:prstGeom prst="rect">
            <a:avLst/>
          </a:prstGeom>
        </p:spPr>
        <p:txBody>
          <a:bodyPr wrap="square">
            <a:spAutoFit/>
          </a:bodyPr>
          <a:lstStyle/>
          <a:p>
            <a:pPr>
              <a:buFont typeface="Arial" pitchFamily="34" charset="0"/>
              <a:buChar char="•"/>
            </a:pPr>
            <a:r>
              <a:rPr lang="el-GR" sz="2000" dirty="0">
                <a:solidFill>
                  <a:schemeClr val="accent1"/>
                </a:solidFill>
                <a:latin typeface="Calibri" pitchFamily="34" charset="0"/>
              </a:rPr>
              <a:t>Και του κώδικα δεοντολογίας συμπεριφοράς (γραπτού - ρητού ή έμμεσου) (</a:t>
            </a:r>
            <a:r>
              <a:rPr lang="el-GR" sz="2000" dirty="0" err="1">
                <a:solidFill>
                  <a:schemeClr val="accent1"/>
                </a:solidFill>
                <a:latin typeface="Calibri" pitchFamily="34" charset="0"/>
              </a:rPr>
              <a:t>code</a:t>
            </a:r>
            <a:r>
              <a:rPr lang="el-GR" sz="2000" dirty="0">
                <a:solidFill>
                  <a:schemeClr val="accent1"/>
                </a:solidFill>
                <a:latin typeface="Calibri" pitchFamily="34" charset="0"/>
              </a:rPr>
              <a:t> </a:t>
            </a:r>
            <a:r>
              <a:rPr lang="el-GR" sz="2000" dirty="0" err="1">
                <a:solidFill>
                  <a:schemeClr val="accent1"/>
                </a:solidFill>
                <a:latin typeface="Calibri" pitchFamily="34" charset="0"/>
              </a:rPr>
              <a:t>of</a:t>
            </a:r>
            <a:r>
              <a:rPr lang="el-GR" sz="2000" dirty="0">
                <a:solidFill>
                  <a:schemeClr val="accent1"/>
                </a:solidFill>
                <a:latin typeface="Calibri" pitchFamily="34" charset="0"/>
              </a:rPr>
              <a:t> </a:t>
            </a:r>
            <a:r>
              <a:rPr lang="el-GR" sz="2000" dirty="0" err="1">
                <a:solidFill>
                  <a:schemeClr val="accent1"/>
                </a:solidFill>
                <a:latin typeface="Calibri" pitchFamily="34" charset="0"/>
              </a:rPr>
              <a:t>contact</a:t>
            </a:r>
            <a:r>
              <a:rPr lang="el-GR" sz="2000" dirty="0">
                <a:solidFill>
                  <a:schemeClr val="accent1"/>
                </a:solidFill>
                <a:latin typeface="Calibri" pitchFamily="34" charset="0"/>
              </a:rPr>
              <a:t>) ο οποίος ακολουθεί την νομοθεσία αλλά επεκτείνεται και πέρα από αυτή (σε πτυχές των σχέσεων που δεν καλύπτονται από την νομοθεσία) και συνήθως είναι κλαδικός. </a:t>
            </a:r>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Αρχές </a:t>
            </a:r>
            <a:r>
              <a:rPr lang="el-GR" sz="2000" dirty="0">
                <a:solidFill>
                  <a:schemeClr val="accent1"/>
                </a:solidFill>
                <a:latin typeface="Calibri" pitchFamily="34" charset="0"/>
              </a:rPr>
              <a:t>και ποιοτικά χαρακτηριστικά από την διοίκηση προς τους υπαλλήλους και αντίστροφα: Ευπρέπεια και σεβασμός, Επαγγελματισμός, Ιεράρχηση προτεραιοτήτων, Τήρηση της νομιμότητας, Ανεξαρτησία και αμεροληψία, Ανιδιοτέλεια και ακεραιότητα, Υπευθυνότητα, Ισότητα, Αναλογικότητα, Εχεμύθεια - εμπιστευτικότητα-απόρρητο, Πρόληψη διακρίσεων κάθε είδους, Αποτελεσματικότητα - αποδοτικότητα - ποιότητα, Διευθέτηση της σύγκρουσης συμφερόντων και όρια επαγγελματικών - κοινωνικών σχέσεων, κανόνες συμπεριφοράς προς το κοινό (πελάτες</a:t>
            </a:r>
            <a:r>
              <a:rPr lang="el-GR" sz="2000" dirty="0" smtClean="0">
                <a:solidFill>
                  <a:schemeClr val="accent1"/>
                </a:solidFill>
                <a:latin typeface="Calibri" pitchFamily="34" charset="0"/>
              </a:rPr>
              <a:t>).</a:t>
            </a:r>
          </a:p>
          <a:p>
            <a:endParaRPr lang="el-GR" sz="2000" dirty="0">
              <a:solidFill>
                <a:schemeClr val="accent1"/>
              </a:solidFill>
              <a:latin typeface="Calibri" pitchFamily="34" charset="0"/>
            </a:endParaRPr>
          </a:p>
          <a:p>
            <a:r>
              <a:rPr lang="el-GR" sz="2000" dirty="0" smtClean="0">
                <a:solidFill>
                  <a:schemeClr val="accent1"/>
                </a:solidFill>
                <a:latin typeface="Calibri" pitchFamily="34" charset="0"/>
              </a:rPr>
              <a:t>(ΕΡΩΤΗΣΗ ΠΙΣΤΟΠΟΙΗΣΗΣ-Α’ΟΜΑΔΑ ΓΕΝΙΚΕΣ ΕΡΩΤΗΣΕΙΣ)</a:t>
            </a:r>
            <a:endParaRPr lang="el-GR" sz="2000" dirty="0">
              <a:solidFill>
                <a:schemeClr val="accent1"/>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928802"/>
            <a:ext cx="7072362" cy="2862322"/>
          </a:xfrm>
          <a:prstGeom prst="rect">
            <a:avLst/>
          </a:prstGeom>
        </p:spPr>
        <p:txBody>
          <a:bodyPr wrap="square">
            <a:spAutoFit/>
          </a:bodyPr>
          <a:lstStyle/>
          <a:p>
            <a:pPr algn="ctr"/>
            <a:r>
              <a:rPr lang="el-GR" sz="2000" u="sng" dirty="0" smtClean="0">
                <a:solidFill>
                  <a:schemeClr val="accent1"/>
                </a:solidFill>
                <a:latin typeface="Calibri" pitchFamily="34" charset="0"/>
              </a:rPr>
              <a:t>Οι παράγοντες που </a:t>
            </a:r>
            <a:r>
              <a:rPr lang="el-GR" sz="2000" u="sng" dirty="0">
                <a:solidFill>
                  <a:schemeClr val="accent1"/>
                </a:solidFill>
                <a:latin typeface="Calibri" pitchFamily="34" charset="0"/>
              </a:rPr>
              <a:t>συμβάλλουν στην αποτελεσματική επικοινωνία μεταξύ συναδέλφων στον επαγγελματικό </a:t>
            </a:r>
            <a:r>
              <a:rPr lang="el-GR" sz="2000" u="sng" dirty="0" smtClean="0">
                <a:solidFill>
                  <a:schemeClr val="accent1"/>
                </a:solidFill>
                <a:latin typeface="Calibri" pitchFamily="34" charset="0"/>
              </a:rPr>
              <a:t>χώρο</a:t>
            </a:r>
          </a:p>
          <a:p>
            <a:pPr algn="ctr"/>
            <a:endParaRPr lang="el-GR" sz="2000" u="sng" dirty="0" smtClean="0">
              <a:solidFill>
                <a:schemeClr val="accent1"/>
              </a:solidFill>
              <a:latin typeface="Calibri" pitchFamily="34" charset="0"/>
            </a:endParaRPr>
          </a:p>
          <a:p>
            <a:pPr algn="ctr"/>
            <a:r>
              <a:rPr lang="el-GR" sz="2000" dirty="0" smtClean="0">
                <a:solidFill>
                  <a:schemeClr val="accent1"/>
                </a:solidFill>
                <a:latin typeface="Calibri" pitchFamily="34" charset="0"/>
              </a:rPr>
              <a:t>Διοίκηση</a:t>
            </a:r>
            <a:r>
              <a:rPr lang="el-GR" sz="2000" dirty="0">
                <a:solidFill>
                  <a:schemeClr val="accent1"/>
                </a:solidFill>
                <a:latin typeface="Calibri" pitchFamily="34" charset="0"/>
              </a:rPr>
              <a:t>: Το καλά καθορισμένο και συμφωνημένο εργασιακό συμβόλαιο και διοικητικό πλαίσιο (περιγραφές των θέσεων και αρμοδιοτήτων εργασίας για κάθε εργαζόμενο στέλεχος, θέση στο οργανόγραμμα και στη διοικητική πυραμίδα, προγράμματα εργασιών και δράσεων). Δηλαδή καλή οργάνωση και προγραμματισμός.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643050"/>
            <a:ext cx="6858048" cy="4093428"/>
          </a:xfrm>
          <a:prstGeom prst="rect">
            <a:avLst/>
          </a:prstGeom>
        </p:spPr>
        <p:txBody>
          <a:bodyPr wrap="square">
            <a:spAutoFit/>
          </a:bodyPr>
          <a:lstStyle/>
          <a:p>
            <a:pPr algn="ctr"/>
            <a:r>
              <a:rPr lang="el-GR" sz="2000" dirty="0">
                <a:solidFill>
                  <a:schemeClr val="accent1"/>
                </a:solidFill>
                <a:latin typeface="Calibri" pitchFamily="34" charset="0"/>
              </a:rPr>
              <a:t>Οι επικοινωνιακές δεξιότητες των εργαζομένων που καθορίζουν το επίπεδο της καθημερινής τους συνεργασίας (εδώ περιλαμβάνεται και η εκπαίδευση των εργαζομένων στην ομαδική δράση - δυναμική ομάδας). Εδώ εντάσσεται και το μοντέλο του πομπού και του δέκτη στην επικοινωνία, η υπέρβαση των εμποδίων της επικοινωνίας, ο σαφής γραπτός και προφορικός λόγος, η γνώση της μη λεκτικής επικοινωνίας (γλώσσα του σώματος), ή ενεργητική ακρόαση και η </a:t>
            </a:r>
            <a:r>
              <a:rPr lang="el-GR" sz="2000" dirty="0" err="1">
                <a:solidFill>
                  <a:schemeClr val="accent1"/>
                </a:solidFill>
                <a:latin typeface="Calibri" pitchFamily="34" charset="0"/>
              </a:rPr>
              <a:t>ενσυναίσθηση</a:t>
            </a:r>
            <a:r>
              <a:rPr lang="el-GR" sz="2000" dirty="0">
                <a:solidFill>
                  <a:schemeClr val="accent1"/>
                </a:solidFill>
                <a:latin typeface="Calibri" pitchFamily="34" charset="0"/>
              </a:rPr>
              <a:t>. Η αποφυγή υπερβολών στην εμφάνιση και στην έκφραση είναι επίσης πολύ σημαντική</a:t>
            </a:r>
            <a:r>
              <a:rPr lang="el-GR" sz="2000" dirty="0" smtClean="0">
                <a:solidFill>
                  <a:schemeClr val="accent1"/>
                </a:solidFill>
                <a:latin typeface="Calibri" pitchFamily="34" charset="0"/>
              </a:rPr>
              <a:t>.</a:t>
            </a:r>
          </a:p>
          <a:p>
            <a:pPr algn="ctr"/>
            <a:endParaRPr lang="el-GR" sz="2000" dirty="0" smtClean="0">
              <a:solidFill>
                <a:schemeClr val="accent1"/>
              </a:solidFill>
              <a:latin typeface="Calibri" pitchFamily="34" charset="0"/>
            </a:endParaRPr>
          </a:p>
          <a:p>
            <a:pPr algn="ctr"/>
            <a:r>
              <a:rPr lang="el-GR" sz="2000" dirty="0" smtClean="0">
                <a:solidFill>
                  <a:schemeClr val="accent1"/>
                </a:solidFill>
                <a:latin typeface="Calibri" pitchFamily="34" charset="0"/>
              </a:rPr>
              <a:t>(ΕΡΩΤΗΣΗ ΠΙΣΤΟΠΟΙΗΣΗΣ-Α’ΟΜΑΔΑ ΓΕΝΙΚΕΣ ΕΡΩΤΗΣΕΙΣ)</a:t>
            </a:r>
          </a:p>
          <a:p>
            <a:endParaRPr lang="el-GR" sz="2000" dirty="0">
              <a:solidFill>
                <a:schemeClr val="accent1"/>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643050"/>
            <a:ext cx="7858164" cy="3477875"/>
          </a:xfrm>
          <a:prstGeom prst="rect">
            <a:avLst/>
          </a:prstGeom>
        </p:spPr>
        <p:txBody>
          <a:bodyPr wrap="square">
            <a:spAutoFit/>
          </a:bodyPr>
          <a:lstStyle/>
          <a:p>
            <a:pPr algn="ctr"/>
            <a:r>
              <a:rPr lang="el-GR" sz="2000" u="sng" dirty="0" smtClean="0">
                <a:solidFill>
                  <a:schemeClr val="accent1"/>
                </a:solidFill>
                <a:latin typeface="Calibri" pitchFamily="34" charset="0"/>
              </a:rPr>
              <a:t>Οι κοινοί κανόνες δεοντολογίας κάθε επαγγελματία</a:t>
            </a:r>
          </a:p>
          <a:p>
            <a:pPr algn="ctr"/>
            <a:endParaRPr lang="el-GR" sz="2000" u="sng" dirty="0">
              <a:solidFill>
                <a:schemeClr val="accent1"/>
              </a:solidFill>
              <a:latin typeface="Calibri" pitchFamily="34" charset="0"/>
            </a:endParaRPr>
          </a:p>
          <a:p>
            <a:pPr algn="ctr"/>
            <a:endParaRPr lang="el-GR" sz="2000" u="sng" dirty="0" smtClean="0">
              <a:solidFill>
                <a:schemeClr val="accent1"/>
              </a:solidFill>
              <a:latin typeface="Calibri" pitchFamily="34" charset="0"/>
            </a:endParaRPr>
          </a:p>
          <a:p>
            <a:r>
              <a:rPr lang="el-GR" sz="2000" dirty="0" smtClean="0">
                <a:solidFill>
                  <a:schemeClr val="accent1"/>
                </a:solidFill>
                <a:latin typeface="Calibri" pitchFamily="34" charset="0"/>
              </a:rPr>
              <a:t>Ο </a:t>
            </a:r>
            <a:r>
              <a:rPr lang="el-GR" sz="2000" dirty="0">
                <a:solidFill>
                  <a:schemeClr val="accent1"/>
                </a:solidFill>
                <a:latin typeface="Calibri" pitchFamily="34" charset="0"/>
              </a:rPr>
              <a:t>κάθε επαγγελματίας οφείλει να συμμορφώνεται σ' ένα κώδικα συμπεριφοράς, ώστε να μην έρχεται σε σύγκρουση με ότι η κοινωνία θεωρεί σωστό και πρέπον. </a:t>
            </a:r>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Η </a:t>
            </a:r>
            <a:r>
              <a:rPr lang="el-GR" sz="2000" dirty="0">
                <a:solidFill>
                  <a:schemeClr val="accent1"/>
                </a:solidFill>
                <a:latin typeface="Calibri" pitchFamily="34" charset="0"/>
              </a:rPr>
              <a:t>αισθητικός σαν επαγγελματίας θα πρέπει: </a:t>
            </a:r>
            <a:endParaRPr lang="el-GR" sz="2000" dirty="0" smtClean="0">
              <a:solidFill>
                <a:schemeClr val="accent1"/>
              </a:solidFill>
              <a:latin typeface="Calibri" pitchFamily="34" charset="0"/>
            </a:endParaRPr>
          </a:p>
          <a:p>
            <a:endParaRPr lang="el-GR" sz="2000" dirty="0" smtClean="0">
              <a:solidFill>
                <a:schemeClr val="accent1"/>
              </a:solidFill>
              <a:latin typeface="Calibri" pitchFamily="34" charset="0"/>
            </a:endParaRPr>
          </a:p>
          <a:p>
            <a:pPr>
              <a:buFont typeface="Wingdings" pitchFamily="2" charset="2"/>
              <a:buChar char="Ø"/>
            </a:pPr>
            <a:r>
              <a:rPr lang="el-GR" sz="2000" dirty="0" smtClean="0">
                <a:solidFill>
                  <a:schemeClr val="accent1"/>
                </a:solidFill>
                <a:latin typeface="Calibri" pitchFamily="34" charset="0"/>
              </a:rPr>
              <a:t> </a:t>
            </a:r>
            <a:r>
              <a:rPr lang="el-GR" sz="2000" dirty="0">
                <a:solidFill>
                  <a:schemeClr val="accent1"/>
                </a:solidFill>
                <a:latin typeface="Calibri" pitchFamily="34" charset="0"/>
              </a:rPr>
              <a:t>Να είναι καλά καταρτισμένη, να φροντίζει να ενημερώνεται για τις νέες εξελίξεις σε επιστημονικό και αισθητικό τομέα, να είναι ηθικό και έντιμο άτομο και να έχει αντικειμενικότητα.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0" y="0"/>
            <a:ext cx="9144000" cy="0"/>
          </a:xfrm>
          <a:prstGeom prst="rect">
            <a:avLst/>
          </a:prstGeom>
          <a:solidFill>
            <a:srgbClr val="F1F0F0"/>
          </a:solidFill>
          <a:ln w="9525">
            <a:noFill/>
            <a:miter lim="800000"/>
            <a:headEnd/>
            <a:tailEnd/>
          </a:ln>
          <a:effectLst/>
        </p:spPr>
        <p:txBody>
          <a:bodyPr vert="horz" wrap="none" lIns="0" tIns="0" rIns="0" bIns="634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rgbClr val="000000"/>
                </a:solidFill>
                <a:effectLst/>
                <a:latin typeface="inherit"/>
                <a:cs typeface="Arial" pitchFamily="34" charset="0"/>
              </a:rPr>
              <a:t>Να προσφέρει τις υπηρεσίες της σωστά σε όλα τα άτομα που έχουν ανάγκη ανεξάρτητα από φυλετικές και κοινωνικές διαφορές, - Θα πρέπει να τηρεί εχεμύθεια, όσο αφορά τα αισθητικά και προσωπικά μη χρησιμοποιεί μεθόδους που μπορούν να μειώσουν άλλον Να επαγγελματία ή συνάδελφο, * Να μη δέχεται αμοιβή ή προμήθεια ή άλλη παροχή από πελάτη ή άλλο εργοδότη για την παροχή των υπηρεσιών που προσέφερε. Αν υπάρξει πρόβλημα ιατρικό που υπερβαίνει τις γνώσεις του να μη διστάζει να παραπέμπει την πελάτισσα στον αρμόδιο γιατρό. Η σχέση υπαλλήλου και εργοδότη πρέπει να χαρακτηρίζεται από αλληλοσεβασμό, από τυπικότητα, εχεμύθεια, ευγένεια, διαθεσιμότητα. Ο/Η υπάλληλος οφείλει να διαφυλάσσει τα μυστικά του εργοδότη του/της και να διαθέτει προθυμία εκτέλεσης σε κάθε λογική απαίτηση του εργοδότη.</a:t>
            </a:r>
            <a:endParaRPr kumimoji="0" lang="el-G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inherit"/>
                <a:cs typeface="Arial" pitchFamily="34" charset="0"/>
              </a:rPr>
              <a:t>  </a:t>
            </a:r>
            <a:endParaRPr kumimoji="0" lang="el-GR" sz="1900" b="0" i="0" u="none" strike="noStrike" cap="none" normalizeH="0" baseline="0" smtClean="0">
              <a:ln>
                <a:noFill/>
              </a:ln>
              <a:solidFill>
                <a:schemeClr val="tx1"/>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900" b="0" i="0" u="none" strike="noStrike" cap="none" normalizeH="0" baseline="0" smtClean="0">
                <a:ln>
                  <a:noFill/>
                </a:ln>
                <a:solidFill>
                  <a:schemeClr val="tx1"/>
                </a:solidFill>
                <a:effectLst/>
                <a:latin typeface="inherit"/>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600" b="0" i="0" u="none" strike="noStrike" cap="none" normalizeH="0" baseline="0" smtClean="0">
                <a:ln>
                  <a:noFill/>
                </a:ln>
                <a:solidFill>
                  <a:srgbClr val="000000"/>
                </a:solidFill>
                <a:effectLst/>
                <a:latin typeface="inherit"/>
                <a:cs typeface="Arial" pitchFamily="34" charset="0"/>
              </a:rPr>
              <a:t/>
            </a:r>
            <a:br>
              <a:rPr kumimoji="0" lang="el-GR" sz="600" b="0" i="0" u="none" strike="noStrike" cap="none" normalizeH="0" baseline="0" smtClean="0">
                <a:ln>
                  <a:noFill/>
                </a:ln>
                <a:solidFill>
                  <a:srgbClr val="000000"/>
                </a:solidFill>
                <a:effectLst/>
                <a:latin typeface="inherit"/>
                <a:cs typeface="Arial" pitchFamily="34" charset="0"/>
              </a:rPr>
            </a:br>
            <a:endParaRPr kumimoji="0" lang="el-GR" sz="900" b="0" i="0" u="none" strike="noStrike" cap="none" normalizeH="0" baseline="0" smtClean="0">
              <a:ln>
                <a:noFill/>
              </a:ln>
              <a:solidFill>
                <a:schemeClr val="tx1"/>
              </a:solidFill>
              <a:effectLst/>
              <a:latin typeface="inherit"/>
              <a:cs typeface="Arial" pitchFamily="34" charset="0"/>
            </a:endParaRPr>
          </a:p>
        </p:txBody>
      </p:sp>
      <p:sp>
        <p:nvSpPr>
          <p:cNvPr id="8" name="7 - Ορθογώνιο"/>
          <p:cNvSpPr/>
          <p:nvPr/>
        </p:nvSpPr>
        <p:spPr>
          <a:xfrm>
            <a:off x="500034" y="928670"/>
            <a:ext cx="7143800" cy="4708981"/>
          </a:xfrm>
          <a:prstGeom prst="rect">
            <a:avLst/>
          </a:prstGeom>
        </p:spPr>
        <p:txBody>
          <a:bodyPr wrap="square">
            <a:spAutoFit/>
          </a:bodyPr>
          <a:lstStyle/>
          <a:p>
            <a:pPr>
              <a:buFont typeface="Wingdings" pitchFamily="2" charset="2"/>
              <a:buChar char="Ø"/>
            </a:pPr>
            <a:r>
              <a:rPr lang="el-GR" sz="2000" dirty="0" smtClean="0">
                <a:solidFill>
                  <a:schemeClr val="accent1"/>
                </a:solidFill>
                <a:latin typeface="Calibri" pitchFamily="34" charset="0"/>
              </a:rPr>
              <a:t>Να </a:t>
            </a:r>
            <a:r>
              <a:rPr lang="el-GR" sz="2000" dirty="0">
                <a:solidFill>
                  <a:schemeClr val="accent1"/>
                </a:solidFill>
                <a:latin typeface="Calibri" pitchFamily="34" charset="0"/>
              </a:rPr>
              <a:t>προσφέρει τις υπηρεσίες της σωστά σε όλα τα άτομα που έχουν ανάγκη ανεξάρτητα από φυλετικές και κοινωνικές διαφορές, </a:t>
            </a:r>
            <a:endParaRPr lang="en-US" sz="2000" dirty="0" smtClean="0">
              <a:solidFill>
                <a:schemeClr val="accent1"/>
              </a:solidFill>
              <a:latin typeface="Calibri" pitchFamily="34" charset="0"/>
            </a:endParaRPr>
          </a:p>
          <a:p>
            <a:pPr>
              <a:buFont typeface="Wingdings" pitchFamily="2" charset="2"/>
              <a:buChar char="Ø"/>
            </a:pPr>
            <a:r>
              <a:rPr lang="el-GR" sz="2000" dirty="0" smtClean="0">
                <a:solidFill>
                  <a:schemeClr val="accent1"/>
                </a:solidFill>
                <a:latin typeface="Calibri" pitchFamily="34" charset="0"/>
              </a:rPr>
              <a:t>Θα </a:t>
            </a:r>
            <a:r>
              <a:rPr lang="el-GR" sz="2000" dirty="0">
                <a:solidFill>
                  <a:schemeClr val="accent1"/>
                </a:solidFill>
                <a:latin typeface="Calibri" pitchFamily="34" charset="0"/>
              </a:rPr>
              <a:t>πρέπει να τηρεί εχεμύθεια, όσο αφορά τα αισθητικά και προσωπικά </a:t>
            </a:r>
            <a:r>
              <a:rPr lang="el-GR" sz="2000" dirty="0" smtClean="0">
                <a:solidFill>
                  <a:schemeClr val="accent1"/>
                </a:solidFill>
                <a:latin typeface="Calibri" pitchFamily="34" charset="0"/>
              </a:rPr>
              <a:t>προβλήματα του πελάτη.</a:t>
            </a:r>
            <a:endParaRPr lang="en-US" sz="2000" dirty="0" smtClean="0">
              <a:solidFill>
                <a:schemeClr val="accent1"/>
              </a:solidFill>
              <a:latin typeface="Calibri" pitchFamily="34" charset="0"/>
            </a:endParaRPr>
          </a:p>
          <a:p>
            <a:pPr>
              <a:buFont typeface="Wingdings" pitchFamily="2" charset="2"/>
              <a:buChar char="Ø"/>
            </a:pPr>
            <a:r>
              <a:rPr lang="el-GR" sz="2000" dirty="0" smtClean="0">
                <a:solidFill>
                  <a:schemeClr val="accent1"/>
                </a:solidFill>
                <a:latin typeface="Calibri" pitchFamily="34" charset="0"/>
              </a:rPr>
              <a:t>Να μη </a:t>
            </a:r>
            <a:r>
              <a:rPr lang="el-GR" sz="2000" dirty="0">
                <a:solidFill>
                  <a:schemeClr val="accent1"/>
                </a:solidFill>
                <a:latin typeface="Calibri" pitchFamily="34" charset="0"/>
              </a:rPr>
              <a:t>χρησιμοποιεί μεθόδους που μπορούν να μειώσουν άλλον Να επαγγελματία ή </a:t>
            </a:r>
            <a:r>
              <a:rPr lang="el-GR" sz="2000" dirty="0" smtClean="0">
                <a:solidFill>
                  <a:schemeClr val="accent1"/>
                </a:solidFill>
                <a:latin typeface="Calibri" pitchFamily="34" charset="0"/>
              </a:rPr>
              <a:t>συνάδελφο</a:t>
            </a:r>
          </a:p>
          <a:p>
            <a:pPr>
              <a:buFont typeface="Wingdings" pitchFamily="2" charset="2"/>
              <a:buChar char="Ø"/>
            </a:pPr>
            <a:r>
              <a:rPr lang="el-GR" sz="2000" dirty="0" smtClean="0">
                <a:solidFill>
                  <a:schemeClr val="accent1"/>
                </a:solidFill>
                <a:latin typeface="Calibri" pitchFamily="34" charset="0"/>
              </a:rPr>
              <a:t>  </a:t>
            </a:r>
            <a:r>
              <a:rPr lang="el-GR" sz="2000" dirty="0">
                <a:solidFill>
                  <a:schemeClr val="accent1"/>
                </a:solidFill>
                <a:latin typeface="Calibri" pitchFamily="34" charset="0"/>
              </a:rPr>
              <a:t>Να μη δέχεται αμοιβή ή προμήθεια ή άλλη παροχή από πελάτη ή άλλο εργοδότη για την παροχή των υπηρεσιών που προσέφερε. </a:t>
            </a:r>
            <a:endParaRPr lang="el-GR" sz="2000" dirty="0" smtClean="0">
              <a:solidFill>
                <a:schemeClr val="accent1"/>
              </a:solidFill>
              <a:latin typeface="Calibri" pitchFamily="34" charset="0"/>
            </a:endParaRPr>
          </a:p>
          <a:p>
            <a:pPr>
              <a:buFont typeface="Wingdings" pitchFamily="2" charset="2"/>
              <a:buChar char="Ø"/>
            </a:pPr>
            <a:r>
              <a:rPr lang="el-GR" sz="2000" dirty="0" smtClean="0">
                <a:solidFill>
                  <a:schemeClr val="accent1"/>
                </a:solidFill>
                <a:latin typeface="Calibri" pitchFamily="34" charset="0"/>
              </a:rPr>
              <a:t>Αν </a:t>
            </a:r>
            <a:r>
              <a:rPr lang="el-GR" sz="2000" dirty="0">
                <a:solidFill>
                  <a:schemeClr val="accent1"/>
                </a:solidFill>
                <a:latin typeface="Calibri" pitchFamily="34" charset="0"/>
              </a:rPr>
              <a:t>υπάρξει πρόβλημα ιατρικό που υπερβαίνει τις γνώσεις του να μη διστάζει να παραπέμπει την πελάτισσα στον αρμόδιο γιατρό. </a:t>
            </a:r>
            <a:endParaRPr lang="el-GR" sz="2000" dirty="0" smtClean="0">
              <a:solidFill>
                <a:schemeClr val="accent1"/>
              </a:solidFill>
              <a:latin typeface="Calibri" pitchFamily="34" charset="0"/>
            </a:endParaRPr>
          </a:p>
          <a:p>
            <a:pPr>
              <a:buFont typeface="Wingdings" pitchFamily="2" charset="2"/>
              <a:buChar char="Ø"/>
            </a:pPr>
            <a:r>
              <a:rPr lang="el-GR" sz="2000" dirty="0" smtClean="0">
                <a:solidFill>
                  <a:schemeClr val="accent1"/>
                </a:solidFill>
                <a:latin typeface="Calibri" pitchFamily="34" charset="0"/>
              </a:rPr>
              <a:t>Η </a:t>
            </a:r>
            <a:r>
              <a:rPr lang="el-GR" sz="2000" dirty="0">
                <a:solidFill>
                  <a:schemeClr val="accent1"/>
                </a:solidFill>
                <a:latin typeface="Calibri" pitchFamily="34" charset="0"/>
              </a:rPr>
              <a:t>σχέση υπαλλήλου και εργοδότη πρέπει να χαρακτηρίζεται από αλληλοσεβασμό, από τυπικότητα, εχεμύθεια, ευγένεια, διαθεσιμότητα. Ο/Η υπάλληλος οφείλει να διαφυλάσσει τα μυστικά του εργοδότη του/της και να διαθέτει προθυμία εκτέλεσης σε κάθε λογική απαίτηση του εργοδότη.</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357166"/>
            <a:ext cx="8501122" cy="5632311"/>
          </a:xfrm>
          <a:prstGeom prst="rect">
            <a:avLst/>
          </a:prstGeom>
        </p:spPr>
        <p:txBody>
          <a:bodyPr wrap="square">
            <a:spAutoFit/>
          </a:bodyPr>
          <a:lstStyle/>
          <a:p>
            <a:pPr algn="ctr"/>
            <a:r>
              <a:rPr lang="el-GR" sz="2000" u="sng" dirty="0" smtClean="0">
                <a:solidFill>
                  <a:schemeClr val="accent1"/>
                </a:solidFill>
              </a:rPr>
              <a:t>Εξωγενείς παράγοντες που επιδρούν στο δέρμα και με ποιον τρόπο το επηρεάζουν. </a:t>
            </a:r>
          </a:p>
          <a:p>
            <a:pPr algn="ctr"/>
            <a:endParaRPr lang="el-GR" sz="2000" u="sng" dirty="0">
              <a:solidFill>
                <a:schemeClr val="accent1"/>
              </a:solidFill>
            </a:endParaRPr>
          </a:p>
          <a:p>
            <a:pPr algn="ctr"/>
            <a:endParaRPr lang="el-GR" sz="2000" u="sng" dirty="0" smtClean="0">
              <a:solidFill>
                <a:schemeClr val="accent1"/>
              </a:solidFill>
            </a:endParaRPr>
          </a:p>
          <a:p>
            <a:pPr algn="ctr"/>
            <a:endParaRPr lang="el-GR" sz="2000" u="sng" dirty="0" smtClean="0">
              <a:solidFill>
                <a:schemeClr val="accent1"/>
              </a:solidFill>
            </a:endParaRPr>
          </a:p>
          <a:p>
            <a:r>
              <a:rPr lang="el-GR" sz="2000" dirty="0" smtClean="0">
                <a:solidFill>
                  <a:schemeClr val="accent1"/>
                </a:solidFill>
              </a:rPr>
              <a:t>Οι </a:t>
            </a:r>
            <a:r>
              <a:rPr lang="el-GR" sz="2000" dirty="0">
                <a:solidFill>
                  <a:schemeClr val="accent1"/>
                </a:solidFill>
              </a:rPr>
              <a:t>εξωγενείς παράγοντες που επιδρούν και επηρεάζουν την ποιότητα του δέρματος είναι </a:t>
            </a:r>
            <a:r>
              <a:rPr lang="el-GR" sz="2000" dirty="0" smtClean="0">
                <a:solidFill>
                  <a:schemeClr val="accent1"/>
                </a:solidFill>
              </a:rPr>
              <a:t>:</a:t>
            </a:r>
          </a:p>
          <a:p>
            <a:endParaRPr lang="el-GR" sz="2000" dirty="0">
              <a:solidFill>
                <a:schemeClr val="accent1"/>
              </a:solidFill>
            </a:endParaRPr>
          </a:p>
          <a:p>
            <a:endParaRPr lang="el-GR" sz="2000" dirty="0" smtClean="0">
              <a:solidFill>
                <a:schemeClr val="accent1"/>
              </a:solidFill>
            </a:endParaRPr>
          </a:p>
          <a:p>
            <a:r>
              <a:rPr lang="el-GR" sz="2000" u="sng" dirty="0" smtClean="0">
                <a:solidFill>
                  <a:schemeClr val="accent1"/>
                </a:solidFill>
              </a:rPr>
              <a:t> </a:t>
            </a:r>
            <a:r>
              <a:rPr lang="el-GR" sz="2000" u="sng" dirty="0">
                <a:solidFill>
                  <a:schemeClr val="accent1"/>
                </a:solidFill>
              </a:rPr>
              <a:t>Η </a:t>
            </a:r>
            <a:r>
              <a:rPr lang="el-GR" sz="2000" u="sng" dirty="0" smtClean="0">
                <a:solidFill>
                  <a:schemeClr val="accent1"/>
                </a:solidFill>
              </a:rPr>
              <a:t>διατροφή.</a:t>
            </a:r>
          </a:p>
          <a:p>
            <a:r>
              <a:rPr lang="el-GR" sz="2000" dirty="0" smtClean="0">
                <a:solidFill>
                  <a:schemeClr val="accent1"/>
                </a:solidFill>
              </a:rPr>
              <a:t>Ένα </a:t>
            </a:r>
            <a:r>
              <a:rPr lang="el-GR" sz="2000" dirty="0">
                <a:solidFill>
                  <a:schemeClr val="accent1"/>
                </a:solidFill>
              </a:rPr>
              <a:t>άτομο πρέπει να διατρέφεται σωστά και υγιεινά, Πρωτεΐνες, Υδατάνθρακες, Λεύκωμα τα και βιταμίνες και όλα τα άλλα απαραίτητα συστατικά πρέπει να συμπεριλαμβάνονται στο διαιτολόγιο του. Τα γεύματα πρέπει να είναι απαραίτητα 3 με ενδιάμεσα φρούτα και η μάσηση της τροφής καλή. Δυστυχώς η σημερινή εποχή με τον τρόπο ζωής που επιβάλει στους περισσότερους, απομακρύνει , ιδιαίτερα τους νέους από τον σωστό τρόπο διατροφής με αποτέλεσμα οι περισσότεροι νέοι να παραπονιούνται για τα διάφορα οργανικά φαινόμενα συμφώνα με την υγεία τους. </a:t>
            </a:r>
            <a:endParaRPr lang="el-GR" sz="2000" dirty="0" smtClean="0">
              <a:solidFill>
                <a:schemeClr val="accent1"/>
              </a:solidFill>
            </a:endParaRPr>
          </a:p>
        </p:txBody>
      </p:sp>
    </p:spTree>
  </p:cSld>
  <p:clrMapOvr>
    <a:masterClrMapping/>
  </p:clrMapOvr>
</p:sld>
</file>

<file path=ppt/theme/theme1.xml><?xml version="1.0" encoding="utf-8"?>
<a:theme xmlns:a="http://schemas.openxmlformats.org/drawingml/2006/main" name="Τεχνικό">
  <a:themeElements>
    <a:clrScheme name="Προσαρμοσμένος 41">
      <a:dk1>
        <a:srgbClr val="C9CCB2"/>
      </a:dk1>
      <a:lt1>
        <a:sysClr val="window" lastClr="FFFFFF"/>
      </a:lt1>
      <a:dk2>
        <a:srgbClr val="DBDDCC"/>
      </a:dk2>
      <a:lt2>
        <a:srgbClr val="EBDDC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28</TotalTime>
  <Words>1117</Words>
  <Application>Microsoft Office PowerPoint</Application>
  <PresentationFormat>Προβολή στην οθόνη (4:3)</PresentationFormat>
  <Paragraphs>92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Τεχνικό</vt:lpstr>
      <vt:lpstr>ΠΡΑΚΤΙΚΗ ΕΦΑΡΜΟΓΗ ΣΤΗΝ ΕΙΔΙΚΟΤΗΤΑ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ΠΡΑΚΤΙΚΗ ΕΦΑΡΜΟΓΗ ΣΤΗΝ ΕΙΔΙΚΟΤΗΤΑ</dc:title>
  <dc:creator>user</dc:creator>
  <cp:lastModifiedBy>user</cp:lastModifiedBy>
  <cp:revision>7</cp:revision>
  <dcterms:created xsi:type="dcterms:W3CDTF">2020-12-08T11:17:13Z</dcterms:created>
  <dcterms:modified xsi:type="dcterms:W3CDTF">2020-12-15T11:21:29Z</dcterms:modified>
</cp:coreProperties>
</file>