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91" r:id="rId6"/>
    <p:sldId id="292" r:id="rId7"/>
    <p:sldId id="293" r:id="rId8"/>
    <p:sldId id="264" r:id="rId9"/>
    <p:sldId id="294" r:id="rId10"/>
    <p:sldId id="295" r:id="rId11"/>
    <p:sldId id="263" r:id="rId12"/>
    <p:sldId id="296" r:id="rId13"/>
    <p:sldId id="262" r:id="rId14"/>
    <p:sldId id="265" r:id="rId15"/>
    <p:sldId id="297" r:id="rId16"/>
    <p:sldId id="298" r:id="rId17"/>
    <p:sldId id="266" r:id="rId18"/>
    <p:sldId id="269" r:id="rId19"/>
    <p:sldId id="267" r:id="rId20"/>
    <p:sldId id="272" r:id="rId21"/>
    <p:sldId id="302" r:id="rId22"/>
    <p:sldId id="273" r:id="rId23"/>
    <p:sldId id="274" r:id="rId24"/>
    <p:sldId id="268" r:id="rId25"/>
    <p:sldId id="270" r:id="rId26"/>
    <p:sldId id="303" r:id="rId27"/>
    <p:sldId id="299" r:id="rId28"/>
    <p:sldId id="300" r:id="rId29"/>
    <p:sldId id="301" r:id="rId30"/>
    <p:sldId id="271"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37471E2E-DE66-4906-8E8B-84B21A2325C9}" type="datetimeFigureOut">
              <a:rPr lang="el-GR" smtClean="0"/>
              <a:t>18/11/2021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D47FAE7-4ECA-4894-B1C2-AAE2FFD30143}" type="slidenum">
              <a:rPr lang="el-GR" smtClean="0"/>
              <a:t>‹#›</a:t>
            </a:fld>
            <a:endParaRPr lang="el-GR"/>
          </a:p>
        </p:txBody>
      </p:sp>
    </p:spTree>
    <p:extLst>
      <p:ext uri="{BB962C8B-B14F-4D97-AF65-F5344CB8AC3E}">
        <p14:creationId xmlns:p14="http://schemas.microsoft.com/office/powerpoint/2010/main" val="3508894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37471E2E-DE66-4906-8E8B-84B21A2325C9}" type="datetimeFigureOut">
              <a:rPr lang="el-GR" smtClean="0"/>
              <a:t>18/11/2021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D47FAE7-4ECA-4894-B1C2-AAE2FFD30143}" type="slidenum">
              <a:rPr lang="el-GR" smtClean="0"/>
              <a:t>‹#›</a:t>
            </a:fld>
            <a:endParaRPr lang="el-GR"/>
          </a:p>
        </p:txBody>
      </p:sp>
    </p:spTree>
    <p:extLst>
      <p:ext uri="{BB962C8B-B14F-4D97-AF65-F5344CB8AC3E}">
        <p14:creationId xmlns:p14="http://schemas.microsoft.com/office/powerpoint/2010/main" val="73937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37471E2E-DE66-4906-8E8B-84B21A2325C9}" type="datetimeFigureOut">
              <a:rPr lang="el-GR" smtClean="0"/>
              <a:t>18/11/2021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D47FAE7-4ECA-4894-B1C2-AAE2FFD30143}" type="slidenum">
              <a:rPr lang="el-GR" smtClean="0"/>
              <a:t>‹#›</a:t>
            </a:fld>
            <a:endParaRPr lang="el-GR"/>
          </a:p>
        </p:txBody>
      </p:sp>
    </p:spTree>
    <p:extLst>
      <p:ext uri="{BB962C8B-B14F-4D97-AF65-F5344CB8AC3E}">
        <p14:creationId xmlns:p14="http://schemas.microsoft.com/office/powerpoint/2010/main" val="391330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37471E2E-DE66-4906-8E8B-84B21A2325C9}" type="datetimeFigureOut">
              <a:rPr lang="el-GR" smtClean="0"/>
              <a:t>18/11/2021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D47FAE7-4ECA-4894-B1C2-AAE2FFD30143}" type="slidenum">
              <a:rPr lang="el-GR" smtClean="0"/>
              <a:t>‹#›</a:t>
            </a:fld>
            <a:endParaRPr lang="el-GR"/>
          </a:p>
        </p:txBody>
      </p:sp>
    </p:spTree>
    <p:extLst>
      <p:ext uri="{BB962C8B-B14F-4D97-AF65-F5344CB8AC3E}">
        <p14:creationId xmlns:p14="http://schemas.microsoft.com/office/powerpoint/2010/main" val="4128782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37471E2E-DE66-4906-8E8B-84B21A2325C9}" type="datetimeFigureOut">
              <a:rPr lang="el-GR" smtClean="0"/>
              <a:t>18/11/2021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D47FAE7-4ECA-4894-B1C2-AAE2FFD30143}" type="slidenum">
              <a:rPr lang="el-GR" smtClean="0"/>
              <a:t>‹#›</a:t>
            </a:fld>
            <a:endParaRPr lang="el-GR"/>
          </a:p>
        </p:txBody>
      </p:sp>
    </p:spTree>
    <p:extLst>
      <p:ext uri="{BB962C8B-B14F-4D97-AF65-F5344CB8AC3E}">
        <p14:creationId xmlns:p14="http://schemas.microsoft.com/office/powerpoint/2010/main" val="4040535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37471E2E-DE66-4906-8E8B-84B21A2325C9}" type="datetimeFigureOut">
              <a:rPr lang="el-GR" smtClean="0"/>
              <a:t>18/11/2021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D47FAE7-4ECA-4894-B1C2-AAE2FFD30143}" type="slidenum">
              <a:rPr lang="el-GR" smtClean="0"/>
              <a:t>‹#›</a:t>
            </a:fld>
            <a:endParaRPr lang="el-GR"/>
          </a:p>
        </p:txBody>
      </p:sp>
    </p:spTree>
    <p:extLst>
      <p:ext uri="{BB962C8B-B14F-4D97-AF65-F5344CB8AC3E}">
        <p14:creationId xmlns:p14="http://schemas.microsoft.com/office/powerpoint/2010/main" val="2511354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37471E2E-DE66-4906-8E8B-84B21A2325C9}" type="datetimeFigureOut">
              <a:rPr lang="el-GR" smtClean="0"/>
              <a:t>18/11/2021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D47FAE7-4ECA-4894-B1C2-AAE2FFD30143}" type="slidenum">
              <a:rPr lang="el-GR" smtClean="0"/>
              <a:t>‹#›</a:t>
            </a:fld>
            <a:endParaRPr lang="el-GR"/>
          </a:p>
        </p:txBody>
      </p:sp>
    </p:spTree>
    <p:extLst>
      <p:ext uri="{BB962C8B-B14F-4D97-AF65-F5344CB8AC3E}">
        <p14:creationId xmlns:p14="http://schemas.microsoft.com/office/powerpoint/2010/main" val="4186230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37471E2E-DE66-4906-8E8B-84B21A2325C9}" type="datetimeFigureOut">
              <a:rPr lang="el-GR" smtClean="0"/>
              <a:t>18/11/2021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D47FAE7-4ECA-4894-B1C2-AAE2FFD30143}" type="slidenum">
              <a:rPr lang="el-GR" smtClean="0"/>
              <a:t>‹#›</a:t>
            </a:fld>
            <a:endParaRPr lang="el-GR"/>
          </a:p>
        </p:txBody>
      </p:sp>
    </p:spTree>
    <p:extLst>
      <p:ext uri="{BB962C8B-B14F-4D97-AF65-F5344CB8AC3E}">
        <p14:creationId xmlns:p14="http://schemas.microsoft.com/office/powerpoint/2010/main" val="1981684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37471E2E-DE66-4906-8E8B-84B21A2325C9}" type="datetimeFigureOut">
              <a:rPr lang="el-GR" smtClean="0"/>
              <a:t>18/11/2021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D47FAE7-4ECA-4894-B1C2-AAE2FFD30143}" type="slidenum">
              <a:rPr lang="el-GR" smtClean="0"/>
              <a:t>‹#›</a:t>
            </a:fld>
            <a:endParaRPr lang="el-GR"/>
          </a:p>
        </p:txBody>
      </p:sp>
    </p:spTree>
    <p:extLst>
      <p:ext uri="{BB962C8B-B14F-4D97-AF65-F5344CB8AC3E}">
        <p14:creationId xmlns:p14="http://schemas.microsoft.com/office/powerpoint/2010/main" val="321415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37471E2E-DE66-4906-8E8B-84B21A2325C9}" type="datetimeFigureOut">
              <a:rPr lang="el-GR" smtClean="0"/>
              <a:t>18/11/2021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D47FAE7-4ECA-4894-B1C2-AAE2FFD30143}" type="slidenum">
              <a:rPr lang="el-GR" smtClean="0"/>
              <a:t>‹#›</a:t>
            </a:fld>
            <a:endParaRPr lang="el-GR"/>
          </a:p>
        </p:txBody>
      </p:sp>
    </p:spTree>
    <p:extLst>
      <p:ext uri="{BB962C8B-B14F-4D97-AF65-F5344CB8AC3E}">
        <p14:creationId xmlns:p14="http://schemas.microsoft.com/office/powerpoint/2010/main" val="4122766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37471E2E-DE66-4906-8E8B-84B21A2325C9}" type="datetimeFigureOut">
              <a:rPr lang="el-GR" smtClean="0"/>
              <a:t>18/11/2021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D47FAE7-4ECA-4894-B1C2-AAE2FFD30143}" type="slidenum">
              <a:rPr lang="el-GR" smtClean="0"/>
              <a:t>‹#›</a:t>
            </a:fld>
            <a:endParaRPr lang="el-GR"/>
          </a:p>
        </p:txBody>
      </p:sp>
    </p:spTree>
    <p:extLst>
      <p:ext uri="{BB962C8B-B14F-4D97-AF65-F5344CB8AC3E}">
        <p14:creationId xmlns:p14="http://schemas.microsoft.com/office/powerpoint/2010/main" val="3183413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71E2E-DE66-4906-8E8B-84B21A2325C9}" type="datetimeFigureOut">
              <a:rPr lang="el-GR" smtClean="0"/>
              <a:t>18/11/2021</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47FAE7-4ECA-4894-B1C2-AAE2FFD30143}" type="slidenum">
              <a:rPr lang="el-GR" smtClean="0"/>
              <a:t>‹#›</a:t>
            </a:fld>
            <a:endParaRPr lang="el-GR"/>
          </a:p>
        </p:txBody>
      </p:sp>
    </p:spTree>
    <p:extLst>
      <p:ext uri="{BB962C8B-B14F-4D97-AF65-F5344CB8AC3E}">
        <p14:creationId xmlns:p14="http://schemas.microsoft.com/office/powerpoint/2010/main" val="4131772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solidFill>
                  <a:schemeClr val="tx1">
                    <a:lumMod val="95000"/>
                    <a:lumOff val="5000"/>
                  </a:schemeClr>
                </a:solidFill>
              </a:rPr>
              <a:t>Κυκλοφορία του αίματος</a:t>
            </a:r>
          </a:p>
        </p:txBody>
      </p:sp>
      <p:pic>
        <p:nvPicPr>
          <p:cNvPr id="4" name="3 - Θέση περιεχομένου" descr="6a9b3cf45e8ccbe4d559734c1548d9e6_XL.jpg"/>
          <p:cNvPicPr>
            <a:picLocks noGrp="1" noChangeAspect="1"/>
          </p:cNvPicPr>
          <p:nvPr>
            <p:ph idx="1"/>
          </p:nvPr>
        </p:nvPicPr>
        <p:blipFill>
          <a:blip r:embed="rId2" cstate="print"/>
          <a:stretch>
            <a:fillRect/>
          </a:stretch>
        </p:blipFill>
        <p:spPr>
          <a:xfrm>
            <a:off x="755576" y="1556792"/>
            <a:ext cx="7649805" cy="4781128"/>
          </a:xfrm>
        </p:spPr>
      </p:pic>
    </p:spTree>
    <p:extLst>
      <p:ext uri="{BB962C8B-B14F-4D97-AF65-F5344CB8AC3E}">
        <p14:creationId xmlns:p14="http://schemas.microsoft.com/office/powerpoint/2010/main" val="1271642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4000" b="1" dirty="0">
                <a:effectLst/>
              </a:rPr>
              <a:t>καρδιά</a:t>
            </a:r>
          </a:p>
        </p:txBody>
      </p:sp>
      <p:sp>
        <p:nvSpPr>
          <p:cNvPr id="3" name="2 - Θέση περιεχομένου"/>
          <p:cNvSpPr>
            <a:spLocks noGrp="1"/>
          </p:cNvSpPr>
          <p:nvPr>
            <p:ph idx="1"/>
          </p:nvPr>
        </p:nvSpPr>
        <p:spPr/>
        <p:txBody>
          <a:bodyPr>
            <a:normAutofit/>
          </a:bodyPr>
          <a:lstStyle/>
          <a:p>
            <a:pPr>
              <a:buNone/>
            </a:pPr>
            <a:r>
              <a:rPr lang="el-GR" sz="2800" b="1" dirty="0"/>
              <a:t>Ο μυς και οι βαλβίδες στηρίζονται πάνω σε ένα σκελετό από κολλαγόνο, ο οποίος ονομάζεται ινώδης σκελετός της καρδίας. Ο ινώδης σκελετός αποτελείται από τέσσερις </a:t>
            </a:r>
            <a:r>
              <a:rPr lang="el-GR" sz="2800" b="1" dirty="0" err="1"/>
              <a:t>δακτύλιους</a:t>
            </a:r>
            <a:r>
              <a:rPr lang="el-GR" sz="2800" b="1" dirty="0"/>
              <a:t>, οι οποίοι περιβάλλουν τις βαλβίδες, οι οποίοι συνδέονται μεταξύ τους με δύο ινώδη τρίγωνα (δεξί και αριστερό) και δύο υμενώδεις μοίρες, το κολποκοιλιακό και το </a:t>
            </a:r>
            <a:r>
              <a:rPr lang="el-GR" sz="2800" b="1" dirty="0" err="1"/>
              <a:t>μεσοκοιλιακό</a:t>
            </a:r>
            <a:r>
              <a:rPr lang="el-GR" sz="2800" b="1" dirty="0"/>
              <a:t> διάφραγμα.</a:t>
            </a:r>
          </a:p>
        </p:txBody>
      </p:sp>
    </p:spTree>
    <p:extLst>
      <p:ext uri="{BB962C8B-B14F-4D97-AF65-F5344CB8AC3E}">
        <p14:creationId xmlns:p14="http://schemas.microsoft.com/office/powerpoint/2010/main" val="4036489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καρδιά</a:t>
            </a:r>
          </a:p>
        </p:txBody>
      </p:sp>
      <p:sp>
        <p:nvSpPr>
          <p:cNvPr id="3" name="2 - Θέση περιεχομένου"/>
          <p:cNvSpPr>
            <a:spLocks noGrp="1"/>
          </p:cNvSpPr>
          <p:nvPr>
            <p:ph idx="1"/>
          </p:nvPr>
        </p:nvSpPr>
        <p:spPr>
          <a:xfrm>
            <a:off x="0" y="1600200"/>
            <a:ext cx="5652120" cy="5257800"/>
          </a:xfrm>
        </p:spPr>
        <p:txBody>
          <a:bodyPr>
            <a:normAutofit fontScale="85000" lnSpcReduction="20000"/>
          </a:bodyPr>
          <a:lstStyle/>
          <a:p>
            <a:r>
              <a:rPr lang="el-GR" b="1" dirty="0"/>
              <a:t>Επίσης αποτελείται από δύο τμήματα, την δεξιά και την αριστερή καρδιά οι οποίες με την σειρά τους αποτελούνται από την κοιλία και τον κόλπο. Η αριστερή και η δεξιά καρδιά χωρίζονται με ένα διάφραγμα και δεν επικοινωνούν μεταξύ τους.</a:t>
            </a:r>
          </a:p>
          <a:p>
            <a:r>
              <a:rPr lang="el-GR" b="1" dirty="0"/>
              <a:t>Οι κόλποι δέχονται το αίμα που επιστρέφει στην καρδιά είτε από την κοίλη φλέβα είτε από την πνευμονική φλέβα, ενώ η κοιλιά αντλεί το αίμα προς το υπόλοιπο σώμα.</a:t>
            </a:r>
          </a:p>
        </p:txBody>
      </p:sp>
      <p:pic>
        <p:nvPicPr>
          <p:cNvPr id="4" name="3 - Εικόνα" descr="03card.gif"/>
          <p:cNvPicPr>
            <a:picLocks noChangeAspect="1"/>
          </p:cNvPicPr>
          <p:nvPr/>
        </p:nvPicPr>
        <p:blipFill>
          <a:blip r:embed="rId2" cstate="print"/>
          <a:stretch>
            <a:fillRect/>
          </a:stretch>
        </p:blipFill>
        <p:spPr>
          <a:xfrm>
            <a:off x="5076056" y="1988840"/>
            <a:ext cx="4067944" cy="4282800"/>
          </a:xfrm>
          <a:prstGeom prst="rect">
            <a:avLst/>
          </a:prstGeom>
        </p:spPr>
      </p:pic>
    </p:spTree>
    <p:extLst>
      <p:ext uri="{BB962C8B-B14F-4D97-AF65-F5344CB8AC3E}">
        <p14:creationId xmlns:p14="http://schemas.microsoft.com/office/powerpoint/2010/main" val="349811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4000" b="1" dirty="0">
                <a:effectLst/>
              </a:rPr>
              <a:t>καρδιά</a:t>
            </a:r>
          </a:p>
        </p:txBody>
      </p:sp>
      <p:sp>
        <p:nvSpPr>
          <p:cNvPr id="3" name="2 - Θέση περιεχομένου"/>
          <p:cNvSpPr>
            <a:spLocks noGrp="1"/>
          </p:cNvSpPr>
          <p:nvPr>
            <p:ph idx="1"/>
          </p:nvPr>
        </p:nvSpPr>
        <p:spPr>
          <a:xfrm>
            <a:off x="1435608" y="1447800"/>
            <a:ext cx="7498080" cy="5077544"/>
          </a:xfrm>
        </p:spPr>
        <p:txBody>
          <a:bodyPr>
            <a:normAutofit fontScale="92500" lnSpcReduction="20000"/>
          </a:bodyPr>
          <a:lstStyle/>
          <a:p>
            <a:pPr>
              <a:buNone/>
            </a:pPr>
            <a:r>
              <a:rPr lang="el-GR" b="1" dirty="0"/>
              <a:t>Για την αιμάτωσή της, η καρδιά έχει δύο αγγεία, την αριστερή και την δεξιά στεφανιαία αρτηρία. Η αρχή τους βρίσκεται στο αρχικό μέρος της αορτής.</a:t>
            </a:r>
          </a:p>
          <a:p>
            <a:pPr>
              <a:buNone/>
            </a:pPr>
            <a:r>
              <a:rPr lang="el-GR" b="1" dirty="0"/>
              <a:t>Η αριστερή είναι συνήθως πιο μεγάλη από τη δεξιά. Επειδή η αριστερή χωρίζεται, λίγο μετά την αρχή της, σε δύο κλάδους από λειτουργικής πλευράς, οι στεφανιαίες μπορούν να θεωρηθούν και τρεις.</a:t>
            </a:r>
          </a:p>
          <a:p>
            <a:pPr>
              <a:buNone/>
            </a:pPr>
            <a:r>
              <a:rPr lang="el-GR" b="1" dirty="0"/>
              <a:t>Ο βασικός ρόλος των στεφανιαίων αρτηριών είναι η παροχή οξυγόνου και, γενικότερα, θρεπτικών ουσιών στα κύτταρα του μυοκαρδίου.</a:t>
            </a:r>
          </a:p>
        </p:txBody>
      </p:sp>
    </p:spTree>
    <p:extLst>
      <p:ext uri="{BB962C8B-B14F-4D97-AF65-F5344CB8AC3E}">
        <p14:creationId xmlns:p14="http://schemas.microsoft.com/office/powerpoint/2010/main" val="1495633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slide_9.jpg"/>
          <p:cNvPicPr>
            <a:picLocks noGrp="1" noChangeAspect="1"/>
          </p:cNvPicPr>
          <p:nvPr>
            <p:ph idx="1"/>
          </p:nvPr>
        </p:nvPicPr>
        <p:blipFill>
          <a:blip r:embed="rId2" cstate="print"/>
          <a:stretch>
            <a:fillRect/>
          </a:stretch>
        </p:blipFill>
        <p:spPr>
          <a:xfrm>
            <a:off x="467544" y="404664"/>
            <a:ext cx="8283765" cy="6212824"/>
          </a:xfrm>
        </p:spPr>
      </p:pic>
    </p:spTree>
    <p:extLst>
      <p:ext uri="{BB962C8B-B14F-4D97-AF65-F5344CB8AC3E}">
        <p14:creationId xmlns:p14="http://schemas.microsoft.com/office/powerpoint/2010/main" val="4113089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Εικόνα4.png"/>
          <p:cNvPicPr>
            <a:picLocks noGrp="1" noChangeAspect="1"/>
          </p:cNvPicPr>
          <p:nvPr>
            <p:ph idx="1"/>
          </p:nvPr>
        </p:nvPicPr>
        <p:blipFill>
          <a:blip r:embed="rId2" cstate="print"/>
          <a:stretch>
            <a:fillRect/>
          </a:stretch>
        </p:blipFill>
        <p:spPr>
          <a:xfrm>
            <a:off x="899592" y="188640"/>
            <a:ext cx="7470697" cy="6536860"/>
          </a:xfrm>
        </p:spPr>
      </p:pic>
    </p:spTree>
    <p:extLst>
      <p:ext uri="{BB962C8B-B14F-4D97-AF65-F5344CB8AC3E}">
        <p14:creationId xmlns:p14="http://schemas.microsoft.com/office/powerpoint/2010/main" val="2997408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4000" b="1" dirty="0">
                <a:solidFill>
                  <a:schemeClr val="tx1">
                    <a:lumMod val="95000"/>
                    <a:lumOff val="5000"/>
                  </a:schemeClr>
                </a:solidFill>
                <a:latin typeface="Candara" pitchFamily="34" charset="0"/>
              </a:rPr>
              <a:t>Κυκλοφορία του αίματος</a:t>
            </a:r>
          </a:p>
        </p:txBody>
      </p:sp>
      <p:sp>
        <p:nvSpPr>
          <p:cNvPr id="3" name="2 - Θέση περιεχομένου"/>
          <p:cNvSpPr>
            <a:spLocks noGrp="1"/>
          </p:cNvSpPr>
          <p:nvPr>
            <p:ph sz="quarter" idx="1"/>
          </p:nvPr>
        </p:nvSpPr>
        <p:spPr>
          <a:xfrm>
            <a:off x="251520" y="1371020"/>
            <a:ext cx="5976664" cy="5486980"/>
          </a:xfrm>
        </p:spPr>
        <p:txBody>
          <a:bodyPr>
            <a:normAutofit/>
          </a:bodyPr>
          <a:lstStyle/>
          <a:p>
            <a:pPr>
              <a:buNone/>
            </a:pPr>
            <a:endParaRPr lang="el-GR" b="1" dirty="0">
              <a:solidFill>
                <a:schemeClr val="tx1">
                  <a:lumMod val="95000"/>
                  <a:lumOff val="5000"/>
                </a:schemeClr>
              </a:solidFill>
              <a:latin typeface="Candara" pitchFamily="34" charset="0"/>
            </a:endParaRPr>
          </a:p>
          <a:p>
            <a:pPr marL="457200" indent="-457200">
              <a:buNone/>
            </a:pPr>
            <a:r>
              <a:rPr lang="el-GR" sz="2400" b="1" dirty="0">
                <a:solidFill>
                  <a:schemeClr val="tx1">
                    <a:lumMod val="95000"/>
                    <a:lumOff val="5000"/>
                  </a:schemeClr>
                </a:solidFill>
                <a:latin typeface="Candara" pitchFamily="34" charset="0"/>
              </a:rPr>
              <a:t>Η κυκλοφορία του αίματος στο σώμα μας χωρίζεται σε δύο κύριες διαδρομές, δυο κυκλοφορίες.</a:t>
            </a:r>
          </a:p>
          <a:p>
            <a:pPr marL="457200" indent="-457200">
              <a:buFont typeface="+mj-lt"/>
              <a:buAutoNum type="arabicPeriod"/>
            </a:pPr>
            <a:r>
              <a:rPr lang="el-GR" sz="2400" b="1" dirty="0">
                <a:solidFill>
                  <a:schemeClr val="tx1">
                    <a:lumMod val="95000"/>
                    <a:lumOff val="5000"/>
                  </a:schemeClr>
                </a:solidFill>
                <a:latin typeface="Candara" pitchFamily="34" charset="0"/>
              </a:rPr>
              <a:t>Την κυκλοφορία του αίματος από την καρδιά προς τους πνεύμονες και αντίστροφα και την ονομάζουμε μικρή κυκλοφορία και</a:t>
            </a:r>
          </a:p>
          <a:p>
            <a:pPr marL="457200" indent="-457200">
              <a:buFont typeface="+mj-lt"/>
              <a:buAutoNum type="arabicPeriod"/>
            </a:pPr>
            <a:r>
              <a:rPr lang="el-GR" sz="2400" b="1" dirty="0">
                <a:solidFill>
                  <a:schemeClr val="tx1">
                    <a:lumMod val="95000"/>
                    <a:lumOff val="5000"/>
                  </a:schemeClr>
                </a:solidFill>
                <a:latin typeface="Candara" pitchFamily="34" charset="0"/>
              </a:rPr>
              <a:t>την κυκλοφορία από την καρδιά προς τα άλλα όργανα του σώματός μας και αντίστροφα και την ονομάζουμε μεγάλη κυκλοφορία.</a:t>
            </a:r>
          </a:p>
        </p:txBody>
      </p:sp>
      <p:pic>
        <p:nvPicPr>
          <p:cNvPr id="5" name="4 - Εικόνα" descr="images.png"/>
          <p:cNvPicPr>
            <a:picLocks noChangeAspect="1"/>
          </p:cNvPicPr>
          <p:nvPr/>
        </p:nvPicPr>
        <p:blipFill>
          <a:blip r:embed="rId2" cstate="print"/>
          <a:stretch>
            <a:fillRect/>
          </a:stretch>
        </p:blipFill>
        <p:spPr>
          <a:xfrm>
            <a:off x="6407696" y="1532740"/>
            <a:ext cx="2736304" cy="4886257"/>
          </a:xfrm>
          <a:prstGeom prst="rect">
            <a:avLst/>
          </a:prstGeom>
        </p:spPr>
      </p:pic>
    </p:spTree>
    <p:extLst>
      <p:ext uri="{BB962C8B-B14F-4D97-AF65-F5344CB8AC3E}">
        <p14:creationId xmlns:p14="http://schemas.microsoft.com/office/powerpoint/2010/main" val="4113502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4000" b="1" dirty="0" err="1">
                <a:solidFill>
                  <a:schemeClr val="tx1">
                    <a:lumMod val="95000"/>
                    <a:lumOff val="5000"/>
                  </a:schemeClr>
                </a:solidFill>
                <a:latin typeface="Candara" pitchFamily="34" charset="0"/>
              </a:rPr>
              <a:t>Μικρη</a:t>
            </a:r>
            <a:r>
              <a:rPr lang="el-GR" sz="4000" b="1" dirty="0">
                <a:solidFill>
                  <a:schemeClr val="tx1">
                    <a:lumMod val="95000"/>
                    <a:lumOff val="5000"/>
                  </a:schemeClr>
                </a:solidFill>
                <a:latin typeface="Candara" pitchFamily="34" charset="0"/>
              </a:rPr>
              <a:t> </a:t>
            </a:r>
            <a:r>
              <a:rPr lang="el-GR" sz="4000" b="1" dirty="0" err="1">
                <a:solidFill>
                  <a:schemeClr val="tx1">
                    <a:lumMod val="95000"/>
                    <a:lumOff val="5000"/>
                  </a:schemeClr>
                </a:solidFill>
                <a:latin typeface="Candara" pitchFamily="34" charset="0"/>
              </a:rPr>
              <a:t>κυκλοφορια</a:t>
            </a:r>
            <a:endParaRPr lang="el-GR" sz="4000" b="1" dirty="0">
              <a:solidFill>
                <a:schemeClr val="tx1">
                  <a:lumMod val="95000"/>
                  <a:lumOff val="5000"/>
                </a:schemeClr>
              </a:solidFill>
              <a:latin typeface="Candara" pitchFamily="34" charset="0"/>
            </a:endParaRPr>
          </a:p>
        </p:txBody>
      </p:sp>
      <p:sp>
        <p:nvSpPr>
          <p:cNvPr id="3" name="2 - Θέση περιεχομένου"/>
          <p:cNvSpPr>
            <a:spLocks noGrp="1"/>
          </p:cNvSpPr>
          <p:nvPr>
            <p:ph sz="quarter" idx="1"/>
          </p:nvPr>
        </p:nvSpPr>
        <p:spPr>
          <a:xfrm>
            <a:off x="10522" y="1340768"/>
            <a:ext cx="5184577" cy="5400600"/>
          </a:xfrm>
        </p:spPr>
        <p:txBody>
          <a:bodyPr>
            <a:noAutofit/>
          </a:bodyPr>
          <a:lstStyle/>
          <a:p>
            <a:pPr>
              <a:buNone/>
            </a:pPr>
            <a:r>
              <a:rPr lang="el-GR" sz="2400" b="1" dirty="0">
                <a:latin typeface="Candara" pitchFamily="34" charset="0"/>
              </a:rPr>
              <a:t>Συγκεκριμένα από τον δεξιό κόλπο το αίμα περνά στη δεξιά κοιλία και από κει στην πνευμονική αρτηρία ή οποία και το μεταφέρει στους πνεύμονες. Εδώ το αίμα αποβάλλει το διοξείδιο του άνθρακα και πλουτίζεται με οξυγόνο. </a:t>
            </a:r>
            <a:endParaRPr lang="en-US" sz="2400" b="1" dirty="0">
              <a:latin typeface="Candara" pitchFamily="34" charset="0"/>
            </a:endParaRPr>
          </a:p>
          <a:p>
            <a:pPr>
              <a:buNone/>
            </a:pPr>
            <a:r>
              <a:rPr lang="el-GR" sz="2400" b="1" dirty="0">
                <a:latin typeface="Candara" pitchFamily="34" charset="0"/>
              </a:rPr>
              <a:t>Έτσι από φλεβικό γίνεται αρτηριακό, και μέσω των πνευμονικών φλεβών επιστρέφει στον αριστερό κόλπο και κατεβαίνει στην αριστερά κοιλία. Αυτή είναι η μικρή κυκλοφορία του αίματος ή πνευμονική κυκλοφορία.</a:t>
            </a:r>
            <a:endParaRPr lang="el-GR" sz="2400" dirty="0">
              <a:latin typeface="Candara" pitchFamily="34" charset="0"/>
            </a:endParaRPr>
          </a:p>
        </p:txBody>
      </p:sp>
      <p:pic>
        <p:nvPicPr>
          <p:cNvPr id="4" name="3 - Εικόνα" descr="images (2).jpg"/>
          <p:cNvPicPr>
            <a:picLocks noChangeAspect="1"/>
          </p:cNvPicPr>
          <p:nvPr/>
        </p:nvPicPr>
        <p:blipFill>
          <a:blip r:embed="rId2" cstate="print"/>
          <a:stretch>
            <a:fillRect/>
          </a:stretch>
        </p:blipFill>
        <p:spPr>
          <a:xfrm>
            <a:off x="5148064" y="2420888"/>
            <a:ext cx="4133778" cy="3096344"/>
          </a:xfrm>
          <a:prstGeom prst="rect">
            <a:avLst/>
          </a:prstGeom>
        </p:spPr>
      </p:pic>
    </p:spTree>
    <p:extLst>
      <p:ext uri="{BB962C8B-B14F-4D97-AF65-F5344CB8AC3E}">
        <p14:creationId xmlns:p14="http://schemas.microsoft.com/office/powerpoint/2010/main" val="81087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Κυκλοφορία της λέμφου</a:t>
            </a:r>
          </a:p>
        </p:txBody>
      </p:sp>
      <p:pic>
        <p:nvPicPr>
          <p:cNvPr id="4" name="3 - Θέση περιεχομένου" descr="wpa3ec8372_05_06.jpg"/>
          <p:cNvPicPr>
            <a:picLocks noGrp="1" noChangeAspect="1"/>
          </p:cNvPicPr>
          <p:nvPr>
            <p:ph idx="1"/>
          </p:nvPr>
        </p:nvPicPr>
        <p:blipFill>
          <a:blip r:embed="rId2" cstate="print"/>
          <a:stretch>
            <a:fillRect/>
          </a:stretch>
        </p:blipFill>
        <p:spPr>
          <a:xfrm>
            <a:off x="1763688" y="1365288"/>
            <a:ext cx="5760639" cy="5123884"/>
          </a:xfrm>
        </p:spPr>
      </p:pic>
    </p:spTree>
    <p:extLst>
      <p:ext uri="{BB962C8B-B14F-4D97-AF65-F5344CB8AC3E}">
        <p14:creationId xmlns:p14="http://schemas.microsoft.com/office/powerpoint/2010/main" val="3612857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Λεμφικό σύστημα</a:t>
            </a:r>
            <a:endParaRPr lang="el-GR" dirty="0"/>
          </a:p>
        </p:txBody>
      </p:sp>
      <p:sp>
        <p:nvSpPr>
          <p:cNvPr id="3" name="2 - Θέση περιεχομένου"/>
          <p:cNvSpPr>
            <a:spLocks noGrp="1"/>
          </p:cNvSpPr>
          <p:nvPr>
            <p:ph idx="1"/>
          </p:nvPr>
        </p:nvSpPr>
        <p:spPr>
          <a:xfrm>
            <a:off x="0" y="1600200"/>
            <a:ext cx="7092280" cy="5257800"/>
          </a:xfrm>
        </p:spPr>
        <p:txBody>
          <a:bodyPr>
            <a:normAutofit fontScale="92500" lnSpcReduction="10000"/>
          </a:bodyPr>
          <a:lstStyle/>
          <a:p>
            <a:r>
              <a:rPr lang="el-GR" b="1" dirty="0"/>
              <a:t>Λεμφικό σύστημα λέγεται το δίκτυο αγγείων του οργανισμού που άγει το επιπλέον υγρό των ιστών, από αυτούς προς την κυκλοφορία του αίματος.</a:t>
            </a:r>
          </a:p>
          <a:p>
            <a:r>
              <a:rPr lang="el-GR" b="1" dirty="0"/>
              <a:t>Από τη στιγμή που το υγρό των ιστών του σώματος εισέρχεται σε ένα λεμφαγγείο, ονομάζεται λέμφος.</a:t>
            </a:r>
          </a:p>
          <a:p>
            <a:r>
              <a:rPr lang="el-GR" b="1" dirty="0"/>
              <a:t>H λέμφος, δηλαδή, είναι σωματικό μεσοκυττάριο υγρό. Αποτελείται από πλάσμα και ελεύθερα κύτταρα, τα λεγόμενα λεμφοκύτταρα.</a:t>
            </a:r>
          </a:p>
        </p:txBody>
      </p:sp>
      <p:pic>
        <p:nvPicPr>
          <p:cNvPr id="1026" name="Picture 2" descr="https://upload.wikimedia.org/wikipedia/commons/4/4b/Lymphatic_system2.png"/>
          <p:cNvPicPr>
            <a:picLocks noChangeAspect="1" noChangeArrowheads="1"/>
          </p:cNvPicPr>
          <p:nvPr/>
        </p:nvPicPr>
        <p:blipFill>
          <a:blip r:embed="rId2" cstate="print"/>
          <a:srcRect/>
          <a:stretch>
            <a:fillRect/>
          </a:stretch>
        </p:blipFill>
        <p:spPr bwMode="auto">
          <a:xfrm>
            <a:off x="6493869" y="2852936"/>
            <a:ext cx="2650131" cy="3074154"/>
          </a:xfrm>
          <a:prstGeom prst="rect">
            <a:avLst/>
          </a:prstGeom>
          <a:noFill/>
        </p:spPr>
      </p:pic>
    </p:spTree>
    <p:extLst>
      <p:ext uri="{BB962C8B-B14F-4D97-AF65-F5344CB8AC3E}">
        <p14:creationId xmlns:p14="http://schemas.microsoft.com/office/powerpoint/2010/main" val="4280363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Η λέμφος</a:t>
            </a:r>
            <a:endParaRPr lang="el-GR" dirty="0"/>
          </a:p>
        </p:txBody>
      </p:sp>
      <p:sp>
        <p:nvSpPr>
          <p:cNvPr id="3" name="2 - Θέση περιεχομένου"/>
          <p:cNvSpPr>
            <a:spLocks noGrp="1"/>
          </p:cNvSpPr>
          <p:nvPr>
            <p:ph idx="1"/>
          </p:nvPr>
        </p:nvSpPr>
        <p:spPr>
          <a:xfrm>
            <a:off x="0" y="1600200"/>
            <a:ext cx="8686800" cy="5257800"/>
          </a:xfrm>
        </p:spPr>
        <p:txBody>
          <a:bodyPr>
            <a:normAutofit fontScale="85000" lnSpcReduction="10000"/>
          </a:bodyPr>
          <a:lstStyle/>
          <a:p>
            <a:r>
              <a:rPr lang="el-GR" b="1" dirty="0"/>
              <a:t>Η λέμφος αποτελείται από κύτταρα (λεμφοκύτταρα) και μεσοκυττάρια ουσία (δικτυωτές ίνες, υγρή λέμφος).</a:t>
            </a:r>
          </a:p>
          <a:p>
            <a:r>
              <a:rPr lang="el-GR" b="1" dirty="0"/>
              <a:t>Η λέμφος είναι το υγρό που περιέχεται μέσα στα λεμφαγγεία και τα </a:t>
            </a:r>
            <a:r>
              <a:rPr lang="el-GR" b="1" dirty="0" err="1"/>
              <a:t>λεμφογάγγλια</a:t>
            </a:r>
            <a:r>
              <a:rPr lang="el-GR" b="1" dirty="0"/>
              <a:t> και που τελικά αποχετεύεται στο φλεβικό αίμα με τους δυο θωρακικούς πόρους.</a:t>
            </a:r>
          </a:p>
          <a:p>
            <a:r>
              <a:rPr lang="el-GR" b="1" dirty="0"/>
              <a:t>Προέρχεται από το υγρό των ιστών, ενώ όταν διέρχεται από τα </a:t>
            </a:r>
            <a:r>
              <a:rPr lang="el-GR" b="1" dirty="0" err="1"/>
              <a:t>λεμφογάγγλια</a:t>
            </a:r>
            <a:r>
              <a:rPr lang="el-GR" b="1" dirty="0"/>
              <a:t> εμπλουτίζεται με λεμφοκύτταρα και αντισώματα, που μεταφέρονται με τη λέμφο στο αίμα.</a:t>
            </a:r>
          </a:p>
          <a:p>
            <a:r>
              <a:rPr lang="el-GR" b="1" dirty="0"/>
              <a:t>Επιπλέον, με τη λέμφο μεταφέρεται στο αίμα και το λεύκωμα που εξέρχεται, σε μικρά ποσά, από τα αιμοφόρα τριχοειδή στο υγρό των ιστών</a:t>
            </a:r>
          </a:p>
        </p:txBody>
      </p:sp>
    </p:spTree>
    <p:extLst>
      <p:ext uri="{BB962C8B-B14F-4D97-AF65-F5344CB8AC3E}">
        <p14:creationId xmlns:p14="http://schemas.microsoft.com/office/powerpoint/2010/main" val="1648622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 καρδιαγγειακό σύστημα</a:t>
            </a:r>
            <a:endParaRPr lang="el-GR" dirty="0"/>
          </a:p>
        </p:txBody>
      </p:sp>
      <p:sp>
        <p:nvSpPr>
          <p:cNvPr id="3" name="2 - Θέση περιεχομένου"/>
          <p:cNvSpPr>
            <a:spLocks noGrp="1"/>
          </p:cNvSpPr>
          <p:nvPr>
            <p:ph idx="1"/>
          </p:nvPr>
        </p:nvSpPr>
        <p:spPr>
          <a:xfrm>
            <a:off x="0" y="1600200"/>
            <a:ext cx="9144000" cy="5257800"/>
          </a:xfrm>
        </p:spPr>
        <p:txBody>
          <a:bodyPr>
            <a:normAutofit fontScale="77500" lnSpcReduction="20000"/>
          </a:bodyPr>
          <a:lstStyle/>
          <a:p>
            <a:r>
              <a:rPr lang="el-GR" b="1" dirty="0"/>
              <a:t>Το καρδιαγγειακό σύστημα είναι σύστημα οργάνων που είναι υπεύθυνο για την παροχή οξυγόνου καθώς και για την μεταφορά και ανταλλαγή ουσιών στα κύτταρα του οργανισμού.</a:t>
            </a:r>
          </a:p>
          <a:p>
            <a:r>
              <a:rPr lang="el-GR" b="1" dirty="0"/>
              <a:t>Το καρδιαγγειακό σύστημα αποτελείται από την καρδιά, τις φλέβες, τις αρτηρίες και τα τριχοειδή αγγεία.</a:t>
            </a:r>
          </a:p>
          <a:p>
            <a:r>
              <a:rPr lang="el-GR" b="1" dirty="0"/>
              <a:t>Τα όργανα αυτά ανακυκλώνουν συνεχώς το αίμα στον οργανισμό. Το αίμα είναι ένα είδος συνδετικού ιστού το οποίο αποτελείται από πλάσμα και κύτταρα που αιωρούνται στο πλάσμα.</a:t>
            </a:r>
          </a:p>
          <a:p>
            <a:r>
              <a:rPr lang="el-GR" b="1" dirty="0"/>
              <a:t>Είναι αυτό που πραγματοποιεί την μεταφορά οξυγόνου, την μεταφορά άλλων θρεπτικών ουσιών, όπως σάκχαρα και αμινοξέα από το πεπτικό σύστημα προς τους ιστούς, την μεταφορά των άχρηστων υλικών προς το απεκκριτικό σύστημα, την μεταφορά ορμονών ενώ συμμετέχει και σε άλλους μηχανισμούς που σχετίζονται με την προστασία του οργανισμού.</a:t>
            </a:r>
          </a:p>
        </p:txBody>
      </p:sp>
    </p:spTree>
    <p:extLst>
      <p:ext uri="{BB962C8B-B14F-4D97-AF65-F5344CB8AC3E}">
        <p14:creationId xmlns:p14="http://schemas.microsoft.com/office/powerpoint/2010/main" val="3697408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a:t>δομή του Λεμφικού Συστήματος</a:t>
            </a:r>
          </a:p>
        </p:txBody>
      </p:sp>
      <p:sp>
        <p:nvSpPr>
          <p:cNvPr id="3" name="2 - Θέση περιεχομένου"/>
          <p:cNvSpPr>
            <a:spLocks noGrp="1"/>
          </p:cNvSpPr>
          <p:nvPr>
            <p:ph idx="1"/>
          </p:nvPr>
        </p:nvSpPr>
        <p:spPr>
          <a:xfrm>
            <a:off x="0" y="1600200"/>
            <a:ext cx="9144000" cy="5257800"/>
          </a:xfrm>
        </p:spPr>
        <p:txBody>
          <a:bodyPr>
            <a:normAutofit/>
          </a:bodyPr>
          <a:lstStyle/>
          <a:p>
            <a:r>
              <a:rPr lang="el-GR" b="1" dirty="0"/>
              <a:t>Τα λεμφοφόρα τριχοειδή ή λεμφικά τριχοειδή (τα μικρότερα αγγεία του δικτύου) σχηματίζουν δίκτυο που απάγει τη λέμφο από τους ιστούς.</a:t>
            </a:r>
          </a:p>
          <a:p>
            <a:r>
              <a:rPr lang="el-GR" b="1" dirty="0"/>
              <a:t>Από τα λεμφοφόρα τριχοειδή, η λέμφος φέρεται στα μικρά λεμφαγγεία, από τη συμβολή των οποίων σχηματίζονται τα μεγάλα λεμφαγγεία.</a:t>
            </a:r>
          </a:p>
          <a:p>
            <a:r>
              <a:rPr lang="el-GR" b="1" dirty="0"/>
              <a:t>Τα λεμφαγγεία έχουν </a:t>
            </a:r>
            <a:r>
              <a:rPr lang="el-GR" b="1" dirty="0" err="1"/>
              <a:t>κομπολογιοειδή</a:t>
            </a:r>
            <a:r>
              <a:rPr lang="el-GR" b="1" dirty="0"/>
              <a:t> εμφάνιση, εξαιτίας των πολυάριθμων βαλβίδων που υπάρχουν στον αυλό τους.</a:t>
            </a:r>
          </a:p>
          <a:p>
            <a:endParaRPr lang="el-GR" dirty="0"/>
          </a:p>
        </p:txBody>
      </p:sp>
    </p:spTree>
    <p:extLst>
      <p:ext uri="{BB962C8B-B14F-4D97-AF65-F5344CB8AC3E}">
        <p14:creationId xmlns:p14="http://schemas.microsoft.com/office/powerpoint/2010/main" val="2317955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b="1" dirty="0"/>
              <a:t>Το λεμφικό σύστημα έχει ένα μόνο σκέλος (κεντρομόλο), που απαρτίζεται από αγγεία που φέρουν τη λέμφο από τις διάφορες περιοχές του σώματος προς την καρδιά. </a:t>
            </a:r>
          </a:p>
          <a:p>
            <a:r>
              <a:rPr lang="el-GR" b="1" dirty="0"/>
              <a:t>Αντίθετα, το κυκλοφορικό σύστημα έχει και φυγόκεντρο (αρτηρίες) και κεντρομόλο σκέλος (φλέβες).</a:t>
            </a:r>
          </a:p>
        </p:txBody>
      </p:sp>
    </p:spTree>
    <p:extLst>
      <p:ext uri="{BB962C8B-B14F-4D97-AF65-F5344CB8AC3E}">
        <p14:creationId xmlns:p14="http://schemas.microsoft.com/office/powerpoint/2010/main" val="1467845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δομή του Λεμφικού Συστήματος</a:t>
            </a:r>
            <a:endParaRPr lang="el-GR" dirty="0"/>
          </a:p>
        </p:txBody>
      </p:sp>
      <p:sp>
        <p:nvSpPr>
          <p:cNvPr id="3" name="2 - Θέση περιεχομένου"/>
          <p:cNvSpPr>
            <a:spLocks noGrp="1"/>
          </p:cNvSpPr>
          <p:nvPr>
            <p:ph idx="1"/>
          </p:nvPr>
        </p:nvSpPr>
        <p:spPr>
          <a:xfrm>
            <a:off x="0" y="1600200"/>
            <a:ext cx="5868144" cy="5429200"/>
          </a:xfrm>
        </p:spPr>
        <p:txBody>
          <a:bodyPr>
            <a:normAutofit fontScale="85000" lnSpcReduction="20000"/>
          </a:bodyPr>
          <a:lstStyle/>
          <a:p>
            <a:r>
              <a:rPr lang="el-GR" b="1" dirty="0"/>
              <a:t>Τελικά, το λεμφικό σύστημα επικοινωνεί με το φλεβικό και η λέμφος χύνεται στις φλέβες, αφού προηγουμένως, υποχρεωτικά έχει περάσει από τουλάχιστον ένα </a:t>
            </a:r>
            <a:r>
              <a:rPr lang="el-GR" b="1" dirty="0" err="1"/>
              <a:t>λεμφογάγγλιο</a:t>
            </a:r>
            <a:r>
              <a:rPr lang="el-GR" b="1" dirty="0"/>
              <a:t> (ή λεμφαδένα).</a:t>
            </a:r>
          </a:p>
          <a:p>
            <a:r>
              <a:rPr lang="el-GR" b="1" dirty="0"/>
              <a:t>Η λέμφος χύνεται στο φλεβικό σύστημα στη βάση του τραχήλου (λαιμού) με δύο μεγάλα λεμφαγγεία που ονομάζονται μείζων και ελάσσων θωρακικός πόρος.</a:t>
            </a:r>
          </a:p>
          <a:p>
            <a:r>
              <a:rPr lang="el-GR" b="1" dirty="0"/>
              <a:t>Η φλέβα στην οποία χύνεται τελικά το λεμφικό υγρό ονομάζεται άνω κοίλη φλέβα.</a:t>
            </a:r>
          </a:p>
          <a:p>
            <a:endParaRPr lang="el-GR" dirty="0"/>
          </a:p>
        </p:txBody>
      </p:sp>
      <p:pic>
        <p:nvPicPr>
          <p:cNvPr id="5" name="4 - Εικόνα" descr="αρχείο λήψης.jpg"/>
          <p:cNvPicPr>
            <a:picLocks noChangeAspect="1"/>
          </p:cNvPicPr>
          <p:nvPr/>
        </p:nvPicPr>
        <p:blipFill>
          <a:blip r:embed="rId2" cstate="print"/>
          <a:stretch>
            <a:fillRect/>
          </a:stretch>
        </p:blipFill>
        <p:spPr>
          <a:xfrm>
            <a:off x="5076056" y="2996952"/>
            <a:ext cx="3895385" cy="2664296"/>
          </a:xfrm>
          <a:prstGeom prst="rect">
            <a:avLst/>
          </a:prstGeom>
        </p:spPr>
      </p:pic>
    </p:spTree>
    <p:extLst>
      <p:ext uri="{BB962C8B-B14F-4D97-AF65-F5344CB8AC3E}">
        <p14:creationId xmlns:p14="http://schemas.microsoft.com/office/powerpoint/2010/main" val="166997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λεμφικό σύστημα</a:t>
            </a:r>
            <a:endParaRPr lang="el-GR" dirty="0"/>
          </a:p>
        </p:txBody>
      </p:sp>
      <p:sp>
        <p:nvSpPr>
          <p:cNvPr id="3" name="2 - Θέση περιεχομένου"/>
          <p:cNvSpPr>
            <a:spLocks noGrp="1"/>
          </p:cNvSpPr>
          <p:nvPr>
            <p:ph idx="1"/>
          </p:nvPr>
        </p:nvSpPr>
        <p:spPr/>
        <p:txBody>
          <a:bodyPr/>
          <a:lstStyle/>
          <a:p>
            <a:r>
              <a:rPr lang="el-GR" b="1" dirty="0"/>
              <a:t>Το λεμφικό σύστημα είναι πιο ανεπτυγμένο στα σημεία του σώματος που είναι πύλες αντιγόνων, δηλαδή στα σημεία από όπου μπορούν πιο εύκολα να εισέλθουν στον οργανισμό βλαπτικοί παράγοντες.</a:t>
            </a:r>
          </a:p>
          <a:p>
            <a:r>
              <a:rPr lang="el-GR" b="1" dirty="0"/>
              <a:t>Η ημερήσια παραγωγή λέμφου είναι περίπου 12 λίτρα.</a:t>
            </a:r>
          </a:p>
          <a:p>
            <a:endParaRPr lang="el-GR" dirty="0"/>
          </a:p>
        </p:txBody>
      </p:sp>
    </p:spTree>
    <p:extLst>
      <p:ext uri="{BB962C8B-B14F-4D97-AF65-F5344CB8AC3E}">
        <p14:creationId xmlns:p14="http://schemas.microsoft.com/office/powerpoint/2010/main" val="1318197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Σκοπός της λέμφου</a:t>
            </a:r>
          </a:p>
        </p:txBody>
      </p:sp>
      <p:sp>
        <p:nvSpPr>
          <p:cNvPr id="3" name="2 - Θέση περιεχομένου"/>
          <p:cNvSpPr>
            <a:spLocks noGrp="1"/>
          </p:cNvSpPr>
          <p:nvPr>
            <p:ph idx="1"/>
          </p:nvPr>
        </p:nvSpPr>
        <p:spPr>
          <a:xfrm>
            <a:off x="0" y="1600200"/>
            <a:ext cx="8686800" cy="5257800"/>
          </a:xfrm>
        </p:spPr>
        <p:txBody>
          <a:bodyPr>
            <a:normAutofit fontScale="85000" lnSpcReduction="20000"/>
          </a:bodyPr>
          <a:lstStyle/>
          <a:p>
            <a:pPr marL="514350" indent="-514350">
              <a:buFont typeface="+mj-lt"/>
              <a:buAutoNum type="arabicPeriod"/>
            </a:pPr>
            <a:r>
              <a:rPr lang="el-GR" b="1" dirty="0"/>
              <a:t>Πρώτη λειτουργία της είναι να βοηθάει στη θρέψη, μεταφέροντας τα διάφορα λίπη, που απορροφούνται από το λεπτό έντερο, στο ήπαρ, όπου επεξεργάζονται.</a:t>
            </a:r>
          </a:p>
          <a:p>
            <a:pPr marL="514350" indent="-514350">
              <a:buFont typeface="+mj-lt"/>
              <a:buAutoNum type="arabicPeriod"/>
            </a:pPr>
            <a:r>
              <a:rPr lang="el-GR" b="1" dirty="0"/>
              <a:t>Μια δεύτερη λειτουργία είναι η αποχέτευση και ο καθαρισμός, μεταφέροντας κύτταρα και διάφορες ουσίες, τα οποία δεν είναι απαραίτητα για την λειτουργία του ανθρώπινου οργανισμού.</a:t>
            </a:r>
          </a:p>
          <a:p>
            <a:pPr marL="514350" indent="-514350">
              <a:buFont typeface="+mj-lt"/>
              <a:buAutoNum type="arabicPeriod"/>
            </a:pPr>
            <a:r>
              <a:rPr lang="el-GR" b="1" dirty="0"/>
              <a:t>Τρίτη λειτουργία της λέμφου είναι η άμυνα του οργανισμού, η οποία ολοκληρώνεται μέσα στα </a:t>
            </a:r>
            <a:r>
              <a:rPr lang="el-GR" b="1" dirty="0" err="1"/>
              <a:t>λεμφογάγγλια</a:t>
            </a:r>
            <a:r>
              <a:rPr lang="el-GR" b="1" dirty="0"/>
              <a:t>, στα οποία κατακρατούνται μικρόβια και άλλα παθολογικά στοιχεία που μεταφέρει η λέμφος, ενώ συγχρόνως τα καταστρέφουν με φαγοκύτωση (φαγοκυττάρωση). Ουσιαστικά, τα </a:t>
            </a:r>
            <a:r>
              <a:rPr lang="el-GR" b="1" dirty="0" err="1"/>
              <a:t>λεμφογάγγλια</a:t>
            </a:r>
            <a:r>
              <a:rPr lang="el-GR" b="1" dirty="0"/>
              <a:t> δρουν όπως τα διυλιστήρια.</a:t>
            </a:r>
          </a:p>
        </p:txBody>
      </p:sp>
    </p:spTree>
    <p:extLst>
      <p:ext uri="{BB962C8B-B14F-4D97-AF65-F5344CB8AC3E}">
        <p14:creationId xmlns:p14="http://schemas.microsoft.com/office/powerpoint/2010/main" val="1032415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λεμφικός ιστός</a:t>
            </a:r>
            <a:endParaRPr lang="el-GR" dirty="0"/>
          </a:p>
        </p:txBody>
      </p:sp>
      <p:sp>
        <p:nvSpPr>
          <p:cNvPr id="3" name="2 - Θέση περιεχομένου"/>
          <p:cNvSpPr>
            <a:spLocks noGrp="1"/>
          </p:cNvSpPr>
          <p:nvPr>
            <p:ph idx="1"/>
          </p:nvPr>
        </p:nvSpPr>
        <p:spPr>
          <a:xfrm>
            <a:off x="0" y="1600200"/>
            <a:ext cx="9144000" cy="5257800"/>
          </a:xfrm>
        </p:spPr>
        <p:txBody>
          <a:bodyPr>
            <a:normAutofit/>
          </a:bodyPr>
          <a:lstStyle/>
          <a:p>
            <a:r>
              <a:rPr lang="el-GR" b="1" dirty="0"/>
              <a:t>Ο λεμφικός ιστός χαρακτηρίζεται από την περιεκτικότητά του σε δικτυωτά κύτταρα, ίνες, </a:t>
            </a:r>
            <a:r>
              <a:rPr lang="el-GR" b="1" dirty="0" err="1"/>
              <a:t>μακροφάγα</a:t>
            </a:r>
            <a:r>
              <a:rPr lang="el-GR" b="1" dirty="0"/>
              <a:t>, λεμφοκύτταρα και πλασματοκύτταρα. Βρίσκεται στα:</a:t>
            </a:r>
          </a:p>
          <a:p>
            <a:pPr marL="514350" indent="-514350">
              <a:buFont typeface="+mj-lt"/>
              <a:buAutoNum type="arabicPeriod"/>
            </a:pPr>
            <a:r>
              <a:rPr lang="el-GR" b="1" dirty="0" err="1"/>
              <a:t>Λεμφογάγγλια</a:t>
            </a:r>
            <a:endParaRPr lang="el-GR" b="1" dirty="0"/>
          </a:p>
          <a:p>
            <a:pPr marL="514350" indent="-514350">
              <a:buFont typeface="+mj-lt"/>
              <a:buAutoNum type="arabicPeriod"/>
            </a:pPr>
            <a:r>
              <a:rPr lang="el-GR" b="1" dirty="0"/>
              <a:t>στο σπλήνα</a:t>
            </a:r>
          </a:p>
          <a:p>
            <a:pPr marL="514350" indent="-514350">
              <a:buFont typeface="+mj-lt"/>
              <a:buAutoNum type="arabicPeriod"/>
            </a:pPr>
            <a:r>
              <a:rPr lang="el-GR" b="1" dirty="0"/>
              <a:t>στις αμυγδαλές</a:t>
            </a:r>
          </a:p>
          <a:p>
            <a:pPr marL="514350" indent="-514350">
              <a:buFont typeface="+mj-lt"/>
              <a:buAutoNum type="arabicPeriod"/>
            </a:pPr>
            <a:r>
              <a:rPr lang="el-GR" b="1" dirty="0"/>
              <a:t>στο θύμο αδένα</a:t>
            </a:r>
          </a:p>
          <a:p>
            <a:pPr marL="514350" indent="-514350">
              <a:buFont typeface="+mj-lt"/>
              <a:buAutoNum type="arabicPeriod"/>
            </a:pPr>
            <a:r>
              <a:rPr lang="el-GR" b="1" dirty="0"/>
              <a:t>και τον μυελό των οστών.</a:t>
            </a:r>
          </a:p>
        </p:txBody>
      </p:sp>
    </p:spTree>
    <p:extLst>
      <p:ext uri="{BB962C8B-B14F-4D97-AF65-F5344CB8AC3E}">
        <p14:creationId xmlns:p14="http://schemas.microsoft.com/office/powerpoint/2010/main" val="719663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λεμφαδένες</a:t>
            </a:r>
          </a:p>
        </p:txBody>
      </p:sp>
      <p:sp>
        <p:nvSpPr>
          <p:cNvPr id="3" name="Θέση περιεχομένου 2"/>
          <p:cNvSpPr>
            <a:spLocks noGrp="1"/>
          </p:cNvSpPr>
          <p:nvPr>
            <p:ph idx="1"/>
          </p:nvPr>
        </p:nvSpPr>
        <p:spPr>
          <a:xfrm>
            <a:off x="0" y="1600200"/>
            <a:ext cx="8686800" cy="5257800"/>
          </a:xfrm>
        </p:spPr>
        <p:txBody>
          <a:bodyPr>
            <a:normAutofit fontScale="92500" lnSpcReduction="20000"/>
          </a:bodyPr>
          <a:lstStyle/>
          <a:p>
            <a:r>
              <a:rPr lang="el-GR" b="1" dirty="0"/>
              <a:t>Οι λεμφαδένες βρίσκονται κατά μήκος των λεμφαγγείων, στον αυχένα, στις μασχάλες, στις βουβωνικές περιοχές και αλλού, μεμονωμένοι ή κατά ομάδες. </a:t>
            </a:r>
          </a:p>
          <a:p>
            <a:r>
              <a:rPr lang="el-GR" b="1" dirty="0"/>
              <a:t>Οι λεμφαδένες είναι μικρές ωοειδείς μάζες λεμφικού ιστού. Στο εσωτερικό τους υπάρχουν συγκεντρωμένα λεμφοκύτταρα (Τ &amp; Β) και </a:t>
            </a:r>
            <a:r>
              <a:rPr lang="el-GR" b="1" dirty="0" err="1"/>
              <a:t>μακροφάγα</a:t>
            </a:r>
            <a:r>
              <a:rPr lang="el-GR" b="1" dirty="0"/>
              <a:t>. </a:t>
            </a:r>
          </a:p>
          <a:p>
            <a:r>
              <a:rPr lang="el-GR" b="1" dirty="0"/>
              <a:t>Η λέμφος περνώντας από τους λεμφαδένες διηθείται πριν διοχετευτεί στο αίμα κι έτσι παγιδεύονται μικρόβια και ξένες ουσίες από τα </a:t>
            </a:r>
            <a:r>
              <a:rPr lang="el-GR" b="1" dirty="0" err="1"/>
              <a:t>μακροφάγα</a:t>
            </a:r>
            <a:r>
              <a:rPr lang="el-GR" b="1" dirty="0"/>
              <a:t>, τα Τ- λεμφοκύτταρα ή τα αντισώματα που παράγονται από τα Β- λεμφοκύτταρα</a:t>
            </a:r>
          </a:p>
        </p:txBody>
      </p:sp>
    </p:spTree>
    <p:extLst>
      <p:ext uri="{BB962C8B-B14F-4D97-AF65-F5344CB8AC3E}">
        <p14:creationId xmlns:p14="http://schemas.microsoft.com/office/powerpoint/2010/main" val="2592494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αμυγδαλές</a:t>
            </a:r>
          </a:p>
        </p:txBody>
      </p:sp>
      <p:sp>
        <p:nvSpPr>
          <p:cNvPr id="3" name="Θέση περιεχομένου 2"/>
          <p:cNvSpPr>
            <a:spLocks noGrp="1"/>
          </p:cNvSpPr>
          <p:nvPr>
            <p:ph idx="1"/>
          </p:nvPr>
        </p:nvSpPr>
        <p:spPr>
          <a:xfrm>
            <a:off x="0" y="1600200"/>
            <a:ext cx="5220072" cy="5257800"/>
          </a:xfrm>
        </p:spPr>
        <p:txBody>
          <a:bodyPr>
            <a:normAutofit fontScale="92500"/>
          </a:bodyPr>
          <a:lstStyle/>
          <a:p>
            <a:r>
              <a:rPr lang="el-GR" b="1" dirty="0"/>
              <a:t>Οι αμυγδαλές είναι μεγάλοι λεμφαδένες στη βάση της στοματικής κοιλότητας και του φάρυγγα. Στο σημείο που βρίσκονται προστατεύουν τον οργανισμό από ξένες ουσίες και μικροοργανισμούς που περνούν μέσω του αναπνευστικού και του πεπτικού συστήματος.</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7870" y="2348880"/>
            <a:ext cx="4166130" cy="3528392"/>
          </a:xfrm>
          <a:prstGeom prst="rect">
            <a:avLst/>
          </a:prstGeom>
        </p:spPr>
      </p:pic>
    </p:spTree>
    <p:extLst>
      <p:ext uri="{BB962C8B-B14F-4D97-AF65-F5344CB8AC3E}">
        <p14:creationId xmlns:p14="http://schemas.microsoft.com/office/powerpoint/2010/main" val="1596253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σπλήνας</a:t>
            </a:r>
          </a:p>
        </p:txBody>
      </p:sp>
      <p:sp>
        <p:nvSpPr>
          <p:cNvPr id="3" name="Θέση περιεχομένου 2"/>
          <p:cNvSpPr>
            <a:spLocks noGrp="1"/>
          </p:cNvSpPr>
          <p:nvPr>
            <p:ph idx="1"/>
          </p:nvPr>
        </p:nvSpPr>
        <p:spPr>
          <a:xfrm>
            <a:off x="0" y="1249288"/>
            <a:ext cx="5508104" cy="5589240"/>
          </a:xfrm>
        </p:spPr>
        <p:txBody>
          <a:bodyPr>
            <a:normAutofit fontScale="85000" lnSpcReduction="20000"/>
          </a:bodyPr>
          <a:lstStyle/>
          <a:p>
            <a:r>
              <a:rPr lang="el-GR" b="1" dirty="0"/>
              <a:t>Η σπλήνα βρίσκεται στο άνω αριστερό μέρος της κοιλιακής κοιλότητας, ανάμεσα στο στομάχι και το διάφραγμα, και έχει ωοειδές σχήμα. </a:t>
            </a:r>
          </a:p>
          <a:p>
            <a:r>
              <a:rPr lang="el-GR" b="1" dirty="0"/>
              <a:t>Συμμετέχει στον ανοσοποιητικό μηχανισμό με τη διαφοροποίηση λεμφοκυττάρων, τα οποία παράγουν αντισώματα. </a:t>
            </a:r>
          </a:p>
          <a:p>
            <a:r>
              <a:rPr lang="el-GR" b="1" dirty="0"/>
              <a:t>Το αίμα περνώντας από τη σπλήνα απαλλάσσεται από βακτήρια, γερασμένα </a:t>
            </a:r>
            <a:r>
              <a:rPr lang="el-GR" b="1" dirty="0" err="1"/>
              <a:t>ερυθροκύτταρα</a:t>
            </a:r>
            <a:r>
              <a:rPr lang="el-GR" b="1" dirty="0"/>
              <a:t> και αιμοπετάλια. Στους ενήλικες η σπλήνα αποτελεί αποθήκη αίματος.</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3140968"/>
            <a:ext cx="3754016" cy="2448272"/>
          </a:xfrm>
          <a:prstGeom prst="rect">
            <a:avLst/>
          </a:prstGeom>
        </p:spPr>
      </p:pic>
    </p:spTree>
    <p:extLst>
      <p:ext uri="{BB962C8B-B14F-4D97-AF65-F5344CB8AC3E}">
        <p14:creationId xmlns:p14="http://schemas.microsoft.com/office/powerpoint/2010/main" val="4246217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Θύμος αδένας</a:t>
            </a:r>
          </a:p>
        </p:txBody>
      </p:sp>
      <p:sp>
        <p:nvSpPr>
          <p:cNvPr id="3" name="Θέση περιεχομένου 2"/>
          <p:cNvSpPr>
            <a:spLocks noGrp="1"/>
          </p:cNvSpPr>
          <p:nvPr>
            <p:ph idx="1"/>
          </p:nvPr>
        </p:nvSpPr>
        <p:spPr>
          <a:xfrm>
            <a:off x="0" y="1484784"/>
            <a:ext cx="9144000" cy="3096344"/>
          </a:xfrm>
        </p:spPr>
        <p:txBody>
          <a:bodyPr>
            <a:normAutofit fontScale="85000" lnSpcReduction="20000"/>
          </a:bodyPr>
          <a:lstStyle/>
          <a:p>
            <a:r>
              <a:rPr lang="el-GR" b="1" dirty="0"/>
              <a:t>Ο θύμος βρίσκεται πίσω από το στέρνο , κατά μήκος της τραχείας, στο άνω μέρος της θωρακικής κοιλότητας. </a:t>
            </a:r>
          </a:p>
          <a:p>
            <a:r>
              <a:rPr lang="el-GR" b="1" dirty="0"/>
              <a:t>Είναι μεγαλύτερος στα παιδιά, μειώνεται στους ενήλικες και τελικά εξαφανίζεται. </a:t>
            </a:r>
          </a:p>
          <a:p>
            <a:r>
              <a:rPr lang="el-GR" b="1" dirty="0"/>
              <a:t>Ο αδένας αυτός εκκρίνει την </a:t>
            </a:r>
            <a:r>
              <a:rPr lang="el-GR" b="1" dirty="0" err="1"/>
              <a:t>θυμοσίνη</a:t>
            </a:r>
            <a:r>
              <a:rPr lang="el-GR" b="1" dirty="0"/>
              <a:t>, ουσία που συμβάλλει στην ωρίμανση των Τ- λεμφοκυττάρων και πιθανόν να έχει και άλλες λειτουργίες σχετικές με την ανοσία.</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4149080"/>
            <a:ext cx="3816424" cy="2708920"/>
          </a:xfrm>
          <a:prstGeom prst="rect">
            <a:avLst/>
          </a:prstGeom>
        </p:spPr>
      </p:pic>
    </p:spTree>
    <p:extLst>
      <p:ext uri="{BB962C8B-B14F-4D97-AF65-F5344CB8AC3E}">
        <p14:creationId xmlns:p14="http://schemas.microsoft.com/office/powerpoint/2010/main" val="167704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ρόλος του καρδιαγγειακού συστήματος</a:t>
            </a:r>
            <a:endParaRPr lang="el-GR" dirty="0"/>
          </a:p>
        </p:txBody>
      </p:sp>
      <p:sp>
        <p:nvSpPr>
          <p:cNvPr id="3" name="2 - Θέση περιεχομένου"/>
          <p:cNvSpPr>
            <a:spLocks noGrp="1"/>
          </p:cNvSpPr>
          <p:nvPr>
            <p:ph idx="1"/>
          </p:nvPr>
        </p:nvSpPr>
        <p:spPr>
          <a:xfrm>
            <a:off x="0" y="1600200"/>
            <a:ext cx="8964488" cy="5257800"/>
          </a:xfrm>
        </p:spPr>
        <p:txBody>
          <a:bodyPr>
            <a:normAutofit lnSpcReduction="10000"/>
          </a:bodyPr>
          <a:lstStyle/>
          <a:p>
            <a:pPr>
              <a:buNone/>
            </a:pPr>
            <a:r>
              <a:rPr lang="el-GR" b="1" dirty="0"/>
              <a:t>Κύριος ρόλος του καρδιαγγειακού συστήματος είναι:</a:t>
            </a:r>
          </a:p>
          <a:p>
            <a:pPr marL="514350" indent="-514350">
              <a:buFont typeface="+mj-lt"/>
              <a:buAutoNum type="arabicPeriod"/>
            </a:pPr>
            <a:r>
              <a:rPr lang="el-GR" b="1" dirty="0"/>
              <a:t>Η διανομή οξυγόνου στους ιστούς (μέσω του αίματος )</a:t>
            </a:r>
          </a:p>
          <a:p>
            <a:pPr marL="514350" indent="-514350">
              <a:buFont typeface="+mj-lt"/>
              <a:buAutoNum type="arabicPeriod"/>
            </a:pPr>
            <a:r>
              <a:rPr lang="el-GR" b="1" dirty="0"/>
              <a:t>Η μεταφορά των μεταβολικών αποβλήτων (δηλ του διοξειδίου του άνθρακα )</a:t>
            </a:r>
          </a:p>
          <a:p>
            <a:pPr marL="514350" indent="-514350">
              <a:buFont typeface="+mj-lt"/>
              <a:buAutoNum type="arabicPeriod"/>
            </a:pPr>
            <a:r>
              <a:rPr lang="el-GR" b="1" dirty="0"/>
              <a:t>Η μεταφορά και διανομή ύδατος και άλλων θρεπτικών συστατικών στους ιστούς</a:t>
            </a:r>
          </a:p>
          <a:p>
            <a:pPr marL="514350" indent="-514350">
              <a:buFont typeface="+mj-lt"/>
              <a:buAutoNum type="arabicPeriod"/>
            </a:pPr>
            <a:r>
              <a:rPr lang="el-GR" b="1" dirty="0"/>
              <a:t>Η διατήρηση της ομοιόστασης στον οργανισμό.</a:t>
            </a:r>
          </a:p>
          <a:p>
            <a:pPr marL="514350" indent="-514350">
              <a:buFont typeface="+mj-lt"/>
              <a:buAutoNum type="arabicPeriod"/>
            </a:pPr>
            <a:r>
              <a:rPr lang="el-GR" b="1" dirty="0"/>
              <a:t>Η </a:t>
            </a:r>
            <a:r>
              <a:rPr lang="el-GR" b="1" dirty="0" err="1"/>
              <a:t>θερμορρύθμιση</a:t>
            </a:r>
            <a:r>
              <a:rPr lang="el-GR" b="1" dirty="0"/>
              <a:t> ( μεταφορά θερμότητας )</a:t>
            </a:r>
          </a:p>
          <a:p>
            <a:endParaRPr lang="el-GR" dirty="0"/>
          </a:p>
        </p:txBody>
      </p:sp>
    </p:spTree>
    <p:extLst>
      <p:ext uri="{BB962C8B-B14F-4D97-AF65-F5344CB8AC3E}">
        <p14:creationId xmlns:p14="http://schemas.microsoft.com/office/powerpoint/2010/main" val="2592698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sys2.jpg"/>
          <p:cNvPicPr>
            <a:picLocks noGrp="1" noChangeAspect="1"/>
          </p:cNvPicPr>
          <p:nvPr>
            <p:ph idx="1"/>
          </p:nvPr>
        </p:nvPicPr>
        <p:blipFill>
          <a:blip r:embed="rId2" cstate="print"/>
          <a:stretch>
            <a:fillRect/>
          </a:stretch>
        </p:blipFill>
        <p:spPr>
          <a:xfrm>
            <a:off x="698112" y="404664"/>
            <a:ext cx="8445888" cy="6105462"/>
          </a:xfrm>
        </p:spPr>
      </p:pic>
    </p:spTree>
    <p:extLst>
      <p:ext uri="{BB962C8B-B14F-4D97-AF65-F5344CB8AC3E}">
        <p14:creationId xmlns:p14="http://schemas.microsoft.com/office/powerpoint/2010/main" val="31222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Το αίμα και ο ρόλος του</a:t>
            </a:r>
          </a:p>
        </p:txBody>
      </p:sp>
      <p:pic>
        <p:nvPicPr>
          <p:cNvPr id="4" name="3 - Θέση περιεχομένου" descr="αρχείο λήψης (1).jpg"/>
          <p:cNvPicPr>
            <a:picLocks noGrp="1" noChangeAspect="1"/>
          </p:cNvPicPr>
          <p:nvPr>
            <p:ph idx="1"/>
          </p:nvPr>
        </p:nvPicPr>
        <p:blipFill>
          <a:blip r:embed="rId2" cstate="print"/>
          <a:stretch>
            <a:fillRect/>
          </a:stretch>
        </p:blipFill>
        <p:spPr>
          <a:xfrm>
            <a:off x="1096377" y="1916832"/>
            <a:ext cx="6932007" cy="3881924"/>
          </a:xfrm>
        </p:spPr>
      </p:pic>
    </p:spTree>
    <p:extLst>
      <p:ext uri="{BB962C8B-B14F-4D97-AF65-F5344CB8AC3E}">
        <p14:creationId xmlns:p14="http://schemas.microsoft.com/office/powerpoint/2010/main" val="1981580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Αίμα και ο ρόλος του</a:t>
            </a:r>
          </a:p>
        </p:txBody>
      </p:sp>
      <p:sp>
        <p:nvSpPr>
          <p:cNvPr id="3" name="2 - Θέση περιεχομένου"/>
          <p:cNvSpPr>
            <a:spLocks noGrp="1"/>
          </p:cNvSpPr>
          <p:nvPr>
            <p:ph idx="1"/>
          </p:nvPr>
        </p:nvSpPr>
        <p:spPr>
          <a:xfrm>
            <a:off x="0" y="1600200"/>
            <a:ext cx="9144000" cy="5257800"/>
          </a:xfrm>
        </p:spPr>
        <p:txBody>
          <a:bodyPr>
            <a:normAutofit fontScale="77500" lnSpcReduction="20000"/>
          </a:bodyPr>
          <a:lstStyle/>
          <a:p>
            <a:r>
              <a:rPr lang="el-GR" b="1" dirty="0"/>
              <a:t>Αίμα είναι το υγρό που κυκλοφορεί στο αγγειακό σύστημα των ανθρώπων και των ζώων. Η κυκλοφορία του διαμέσου της καρδιάς, των αρτηριών, των φλεβών και των τριχοειδών αγγείων επιτελεί διάφορες λειτουργίες όπως η μεταφορά θρεπτικών ουσιών, ορμονών, βιταμινών, θερμότητας και οξυγόνου στους ιστούς και την απομάκρυνση άχρηστων ουσιών που παράγονται κατά τον μεταβολισμό και του διοξειδίου του άνθρακα.</a:t>
            </a:r>
          </a:p>
          <a:p>
            <a:r>
              <a:rPr lang="el-GR" b="1" dirty="0"/>
              <a:t>Επιπρόσθετα, παρέχει άμυνα κατά των λοιμώξεων μέσω της δράσης των λευκών αιμοσφαιρίων και των αντισωμάτων.</a:t>
            </a:r>
            <a:endParaRPr lang="en-US" b="1" dirty="0"/>
          </a:p>
          <a:p>
            <a:r>
              <a:rPr lang="el-GR" b="1" dirty="0"/>
              <a:t>Περιέχει τους παράγοντες πήξης του αίματος και με αυτόν τον τρόπο προστατεύει τον οργανισμό από αιμορραγικά επεισόδια.</a:t>
            </a:r>
          </a:p>
          <a:p>
            <a:r>
              <a:rPr lang="el-GR" b="1" dirty="0"/>
              <a:t>Το αίμα αποτελεί έναν εξαιρετικά εξειδικευμένο κυκλοφορούντα ιστό, ο οποίος αποτελείται από διάφορους τύπους κυττάρων που συγκρατούνται μέσα σε ένα υγρό μέσο που ονομάζεται πλάσμα.</a:t>
            </a:r>
          </a:p>
        </p:txBody>
      </p:sp>
    </p:spTree>
    <p:extLst>
      <p:ext uri="{BB962C8B-B14F-4D97-AF65-F5344CB8AC3E}">
        <p14:creationId xmlns:p14="http://schemas.microsoft.com/office/powerpoint/2010/main" val="1326793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αίμα</a:t>
            </a:r>
          </a:p>
        </p:txBody>
      </p:sp>
      <p:sp>
        <p:nvSpPr>
          <p:cNvPr id="3" name="2 - Θέση περιεχομένου"/>
          <p:cNvSpPr>
            <a:spLocks noGrp="1"/>
          </p:cNvSpPr>
          <p:nvPr>
            <p:ph idx="1"/>
          </p:nvPr>
        </p:nvSpPr>
        <p:spPr>
          <a:xfrm>
            <a:off x="0" y="1600200"/>
            <a:ext cx="9144000" cy="5257800"/>
          </a:xfrm>
        </p:spPr>
        <p:txBody>
          <a:bodyPr>
            <a:normAutofit fontScale="85000" lnSpcReduction="20000"/>
          </a:bodyPr>
          <a:lstStyle/>
          <a:p>
            <a:r>
              <a:rPr lang="el-GR" b="1" dirty="0"/>
              <a:t>Το αίμα αποτελεί το 7% του βάρους του ανθρώπινου σώματος και, κατά συνέπεια, ο μέσος ενήλικος έχει συνολικό όγκο αίματος γύρω στα 5 λίτρα, από τα οποία τα 2,7 έως 3 λίτρα είναι πλάσμα και το υπόλοιπο της σύστασής του είναι τα έμμορφα κυτταρικά στοιχεία που αιωρούνται σε αυτό.</a:t>
            </a:r>
          </a:p>
          <a:p>
            <a:r>
              <a:rPr lang="el-GR" b="1" dirty="0"/>
              <a:t>Το αίμα διασχίζει το ανθρώπινο σώμα με μέση ταχύτητα 2 χιλιόμετρα την ώρα, καλύπτοντας όλο το δίκτυο των αιμοφόρων αγγείων, των οποίων η επιφάνεια υπολογίζεται σε 8.000 τετραγωνικά μέτρα.</a:t>
            </a:r>
          </a:p>
          <a:p>
            <a:r>
              <a:rPr lang="el-GR" b="1" dirty="0"/>
              <a:t>Με κάθε παλμό της η καρδιά διοχετεύει περίπου 70 </a:t>
            </a:r>
            <a:r>
              <a:rPr lang="el-GR" b="1" dirty="0" err="1"/>
              <a:t>χιλιοστόλιτρα</a:t>
            </a:r>
            <a:r>
              <a:rPr lang="el-GR" b="1" dirty="0"/>
              <a:t> αίματος στις αρτηρίες, που ισοδυναμούν με περίπου 7.000 λίτρα ημερησίως ή περίπου 2,5 εκατομμύρια λίτρα το χρόνο.</a:t>
            </a:r>
          </a:p>
        </p:txBody>
      </p:sp>
    </p:spTree>
    <p:extLst>
      <p:ext uri="{BB962C8B-B14F-4D97-AF65-F5344CB8AC3E}">
        <p14:creationId xmlns:p14="http://schemas.microsoft.com/office/powerpoint/2010/main" val="3429649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Σύσταση αίματος</a:t>
            </a:r>
          </a:p>
        </p:txBody>
      </p:sp>
      <p:sp>
        <p:nvSpPr>
          <p:cNvPr id="3" name="2 - Θέση περιεχομένου"/>
          <p:cNvSpPr>
            <a:spLocks noGrp="1"/>
          </p:cNvSpPr>
          <p:nvPr>
            <p:ph idx="1"/>
          </p:nvPr>
        </p:nvSpPr>
        <p:spPr>
          <a:xfrm>
            <a:off x="0" y="1600200"/>
            <a:ext cx="9144000" cy="5257800"/>
          </a:xfrm>
        </p:spPr>
        <p:txBody>
          <a:bodyPr>
            <a:normAutofit fontScale="70000" lnSpcReduction="20000"/>
          </a:bodyPr>
          <a:lstStyle/>
          <a:p>
            <a:r>
              <a:rPr lang="el-GR" b="1" dirty="0"/>
              <a:t>Το ανθρώπινο αίμα αποτελείται από το πλάσμα (άμορφο συστατικό), μέσα στο οποίο </a:t>
            </a:r>
            <a:r>
              <a:rPr lang="el-GR" b="1" dirty="0" err="1"/>
              <a:t>εναιωρούνται</a:t>
            </a:r>
            <a:r>
              <a:rPr lang="el-GR" b="1" dirty="0"/>
              <a:t> τα</a:t>
            </a:r>
          </a:p>
          <a:p>
            <a:pPr marL="514350" indent="-514350">
              <a:buFont typeface="+mj-lt"/>
              <a:buAutoNum type="arabicPeriod"/>
            </a:pPr>
            <a:r>
              <a:rPr lang="el-GR" b="1" dirty="0"/>
              <a:t>ερυθρά αιμοσφαίρια</a:t>
            </a:r>
          </a:p>
          <a:p>
            <a:pPr marL="514350" indent="-514350">
              <a:buFont typeface="+mj-lt"/>
              <a:buAutoNum type="arabicPeriod"/>
            </a:pPr>
            <a:r>
              <a:rPr lang="el-GR" b="1" dirty="0"/>
              <a:t>τα λευκά αιμοσφαίρια</a:t>
            </a:r>
          </a:p>
          <a:p>
            <a:pPr marL="514350" indent="-514350">
              <a:buFont typeface="+mj-lt"/>
              <a:buAutoNum type="arabicPeriod"/>
            </a:pPr>
            <a:r>
              <a:rPr lang="el-GR" b="1" dirty="0"/>
              <a:t>και τα αιμοπετάλια.</a:t>
            </a:r>
          </a:p>
          <a:p>
            <a:r>
              <a:rPr lang="el-GR" b="1" dirty="0"/>
              <a:t>Το αίμα περιέχει αέρια όπως το</a:t>
            </a:r>
          </a:p>
          <a:p>
            <a:pPr marL="514350" indent="-514350">
              <a:buFont typeface="+mj-lt"/>
              <a:buAutoNum type="arabicPeriod"/>
            </a:pPr>
            <a:r>
              <a:rPr lang="el-GR" b="1" dirty="0"/>
              <a:t>Οξυγόνο</a:t>
            </a:r>
          </a:p>
          <a:p>
            <a:pPr marL="514350" indent="-514350">
              <a:buFont typeface="+mj-lt"/>
              <a:buAutoNum type="arabicPeriod"/>
            </a:pPr>
            <a:r>
              <a:rPr lang="el-GR" b="1" dirty="0"/>
              <a:t>το διοξείδιο του</a:t>
            </a:r>
            <a:r>
              <a:rPr lang="el-GR" b="1" u="sng" dirty="0"/>
              <a:t> </a:t>
            </a:r>
            <a:r>
              <a:rPr lang="el-GR" b="1" dirty="0"/>
              <a:t>άνθρακα και</a:t>
            </a:r>
          </a:p>
          <a:p>
            <a:pPr marL="514350" indent="-514350">
              <a:buFont typeface="+mj-lt"/>
              <a:buAutoNum type="arabicPeriod"/>
            </a:pPr>
            <a:r>
              <a:rPr lang="el-GR" b="1" dirty="0"/>
              <a:t>το άζωτο και</a:t>
            </a:r>
          </a:p>
          <a:p>
            <a:pPr marL="514350" indent="-514350">
              <a:buNone/>
            </a:pPr>
            <a:endParaRPr lang="el-GR" b="1" dirty="0"/>
          </a:p>
          <a:p>
            <a:pPr marL="514350" indent="-514350">
              <a:buNone/>
            </a:pPr>
            <a:endParaRPr lang="el-GR" b="1" dirty="0"/>
          </a:p>
          <a:p>
            <a:pPr marL="514350" indent="-514350"/>
            <a:r>
              <a:rPr lang="el-GR" b="1" dirty="0"/>
              <a:t>μεταφέρει επίσης σε μικρές ποσότητες μια μεγάλη ποικιλία διαλυμένων χημικών ουσιών, στις οποίες περιλαμβάνονται υδατάνθρακες (γλυκόζη), πρωτεΐνες(λευκώματα), ορμόνες, λίπη και αζωτούχες ενώσεις.</a:t>
            </a:r>
          </a:p>
          <a:p>
            <a:pPr marL="514350" indent="-514350"/>
            <a:r>
              <a:rPr lang="el-GR" b="1" dirty="0"/>
              <a:t>Το αίμα αποτελείται κατά 22 % από στερεά και κατά 78 % από νερό.</a:t>
            </a:r>
          </a:p>
        </p:txBody>
      </p:sp>
      <p:pic>
        <p:nvPicPr>
          <p:cNvPr id="4" name="3 - Εικόνα" descr="aggeia2.jpg"/>
          <p:cNvPicPr>
            <a:picLocks noChangeAspect="1"/>
          </p:cNvPicPr>
          <p:nvPr/>
        </p:nvPicPr>
        <p:blipFill>
          <a:blip r:embed="rId2" cstate="print"/>
          <a:stretch>
            <a:fillRect/>
          </a:stretch>
        </p:blipFill>
        <p:spPr>
          <a:xfrm>
            <a:off x="4644008" y="1988840"/>
            <a:ext cx="4499992" cy="3267256"/>
          </a:xfrm>
          <a:prstGeom prst="rect">
            <a:avLst/>
          </a:prstGeom>
        </p:spPr>
      </p:pic>
    </p:spTree>
    <p:extLst>
      <p:ext uri="{BB962C8B-B14F-4D97-AF65-F5344CB8AC3E}">
        <p14:creationId xmlns:p14="http://schemas.microsoft.com/office/powerpoint/2010/main" val="609240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1600200"/>
            <a:ext cx="9144000" cy="5069160"/>
          </a:xfrm>
        </p:spPr>
        <p:txBody>
          <a:bodyPr>
            <a:normAutofit/>
          </a:bodyPr>
          <a:lstStyle/>
          <a:p>
            <a:r>
              <a:rPr lang="el-GR" b="1" dirty="0"/>
              <a:t>Τα πραγματικά κύτταρα και τα διάφορα τμήματά τους (έμμορφο συστατικό) αποτελούν το 45% του όγκου του κυκλοφορούντος αίματος.</a:t>
            </a:r>
          </a:p>
          <a:p>
            <a:r>
              <a:rPr lang="el-GR" b="1" dirty="0"/>
              <a:t>Η αναλογία ερυθρών αιμοσφαιρίων προς λευκά αιμοσφαίρια είναι περίπου 500 προς 1.</a:t>
            </a:r>
          </a:p>
          <a:p>
            <a:r>
              <a:rPr lang="el-GR" b="1" dirty="0"/>
              <a:t>Σε ένα κυβικό χιλιοστό αίματος υγιούς ανθρώπου βρίσκονται 4 με 5 εκατομμύρια ερυθρά αιμοσφαίρια, 4.000 με 11.000 λευκά και 150 με 300 αιμοπετάλια.</a:t>
            </a:r>
          </a:p>
        </p:txBody>
      </p:sp>
    </p:spTree>
    <p:extLst>
      <p:ext uri="{BB962C8B-B14F-4D97-AF65-F5344CB8AC3E}">
        <p14:creationId xmlns:p14="http://schemas.microsoft.com/office/powerpoint/2010/main" val="3089322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Blood_components_Chemical_composition_EL.PNG"/>
          <p:cNvPicPr>
            <a:picLocks noGrp="1" noChangeAspect="1"/>
          </p:cNvPicPr>
          <p:nvPr>
            <p:ph idx="1"/>
          </p:nvPr>
        </p:nvPicPr>
        <p:blipFill>
          <a:blip r:embed="rId2" cstate="print"/>
          <a:stretch>
            <a:fillRect/>
          </a:stretch>
        </p:blipFill>
        <p:spPr>
          <a:xfrm>
            <a:off x="176708" y="0"/>
            <a:ext cx="8967292" cy="6381328"/>
          </a:xfrm>
        </p:spPr>
      </p:pic>
    </p:spTree>
    <p:extLst>
      <p:ext uri="{BB962C8B-B14F-4D97-AF65-F5344CB8AC3E}">
        <p14:creationId xmlns:p14="http://schemas.microsoft.com/office/powerpoint/2010/main" val="35068993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a:t>Πλάσμα</a:t>
            </a:r>
            <a:endParaRPr lang="el-GR" dirty="0"/>
          </a:p>
        </p:txBody>
      </p:sp>
      <p:sp>
        <p:nvSpPr>
          <p:cNvPr id="3" name="2 - Θέση περιεχομένου"/>
          <p:cNvSpPr>
            <a:spLocks noGrp="1"/>
          </p:cNvSpPr>
          <p:nvPr>
            <p:ph idx="1"/>
          </p:nvPr>
        </p:nvSpPr>
        <p:spPr>
          <a:xfrm>
            <a:off x="0" y="1600200"/>
            <a:ext cx="9144000" cy="5257800"/>
          </a:xfrm>
        </p:spPr>
        <p:txBody>
          <a:bodyPr>
            <a:normAutofit fontScale="70000" lnSpcReduction="20000"/>
          </a:bodyPr>
          <a:lstStyle/>
          <a:p>
            <a:r>
              <a:rPr lang="el-GR" b="1" dirty="0"/>
              <a:t>Το </a:t>
            </a:r>
            <a:r>
              <a:rPr lang="el-GR" b="1" i="1" dirty="0"/>
              <a:t>πλάσμα</a:t>
            </a:r>
            <a:r>
              <a:rPr lang="el-GR" b="1" dirty="0"/>
              <a:t> είναι το μεγαλύτερο κύριο συστατικό του αίματος και αποτελεί το 55% του όγκου του. Είναι ένα υποκίτρινο υγρό μέσω του οποίου μεταφέρονται αιμοσφαίρια, πρωτεΐνες και άλλες ουσίες.</a:t>
            </a:r>
          </a:p>
          <a:p>
            <a:r>
              <a:rPr lang="el-GR" b="1" dirty="0"/>
              <a:t>Αποτελείται κατά:</a:t>
            </a:r>
          </a:p>
          <a:p>
            <a:pPr marL="514350" indent="-514350">
              <a:buFont typeface="+mj-lt"/>
              <a:buAutoNum type="arabicPeriod"/>
            </a:pPr>
            <a:r>
              <a:rPr lang="el-GR" b="1" dirty="0"/>
              <a:t>91,5% από νερό</a:t>
            </a:r>
          </a:p>
          <a:p>
            <a:pPr marL="514350" indent="-514350">
              <a:buFont typeface="+mj-lt"/>
              <a:buAutoNum type="arabicPeriod"/>
            </a:pPr>
            <a:r>
              <a:rPr lang="el-GR" b="1" dirty="0"/>
              <a:t>7% από πρωτεΐνες, </a:t>
            </a:r>
          </a:p>
          <a:p>
            <a:r>
              <a:rPr lang="el-GR" b="1" dirty="0"/>
              <a:t>όπως η </a:t>
            </a:r>
            <a:r>
              <a:rPr lang="el-GR" b="1" dirty="0" err="1"/>
              <a:t>λευκωματίνη</a:t>
            </a:r>
            <a:r>
              <a:rPr lang="el-GR" b="1" dirty="0"/>
              <a:t> (</a:t>
            </a:r>
            <a:r>
              <a:rPr lang="el-GR" b="1" dirty="0" err="1"/>
              <a:t>αλβουμίνη</a:t>
            </a:r>
            <a:r>
              <a:rPr lang="el-GR" b="1" dirty="0"/>
              <a:t>), βοηθούν στην διατήρηση της ωσμωτικής πίεσης στο αίμα (παράγονται στο ήπαρ), </a:t>
            </a:r>
          </a:p>
          <a:p>
            <a:r>
              <a:rPr lang="el-GR" b="1" dirty="0"/>
              <a:t>οι </a:t>
            </a:r>
            <a:r>
              <a:rPr lang="el-GR" b="1" dirty="0" err="1"/>
              <a:t>σφαιρίνες</a:t>
            </a:r>
            <a:r>
              <a:rPr lang="el-GR" b="1" dirty="0"/>
              <a:t> που συμμετέχουν στην </a:t>
            </a:r>
            <a:r>
              <a:rPr lang="el-GR" b="1" dirty="0" err="1"/>
              <a:t>ανοσιακή</a:t>
            </a:r>
            <a:r>
              <a:rPr lang="el-GR" b="1" dirty="0"/>
              <a:t> απάντηση (αντισώματα) και </a:t>
            </a:r>
          </a:p>
          <a:p>
            <a:r>
              <a:rPr lang="el-GR" b="1" dirty="0"/>
              <a:t>το </a:t>
            </a:r>
            <a:r>
              <a:rPr lang="el-GR" b="1" dirty="0" err="1"/>
              <a:t>ινωδογόνο</a:t>
            </a:r>
            <a:r>
              <a:rPr lang="el-GR" b="1" dirty="0"/>
              <a:t> (συμμετοχή στην πήξη του αίματος –παραγωγή στο ήπαρ)</a:t>
            </a:r>
          </a:p>
          <a:p>
            <a:pPr marL="514350" indent="-514350">
              <a:buFont typeface="+mj-lt"/>
              <a:buAutoNum type="arabicPeriod" startAt="3"/>
            </a:pPr>
            <a:r>
              <a:rPr lang="el-GR" b="1" dirty="0"/>
              <a:t>1,5% από άλλες ουσίες, όπως θρεπτικά συστατικά, ορμόνες, αναπνευστικά αέρια, ηλεκτρολύτες, βιταμίνες και άχρηστες αζωτούχες ουσίες.</a:t>
            </a:r>
          </a:p>
        </p:txBody>
      </p:sp>
    </p:spTree>
    <p:extLst>
      <p:ext uri="{BB962C8B-B14F-4D97-AF65-F5344CB8AC3E}">
        <p14:creationId xmlns:p14="http://schemas.microsoft.com/office/powerpoint/2010/main" val="4846531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i="1" dirty="0"/>
              <a:t>ερυθρά αιμοσφαίρια</a:t>
            </a:r>
            <a:endParaRPr lang="el-GR" dirty="0"/>
          </a:p>
        </p:txBody>
      </p:sp>
      <p:sp>
        <p:nvSpPr>
          <p:cNvPr id="3" name="2 - Θέση περιεχομένου"/>
          <p:cNvSpPr>
            <a:spLocks noGrp="1"/>
          </p:cNvSpPr>
          <p:nvPr>
            <p:ph idx="1"/>
          </p:nvPr>
        </p:nvSpPr>
        <p:spPr>
          <a:xfrm>
            <a:off x="0" y="1600200"/>
            <a:ext cx="7740352" cy="5257800"/>
          </a:xfrm>
        </p:spPr>
        <p:txBody>
          <a:bodyPr>
            <a:normAutofit fontScale="70000" lnSpcReduction="20000"/>
          </a:bodyPr>
          <a:lstStyle/>
          <a:p>
            <a:r>
              <a:rPr lang="el-GR" b="1" dirty="0"/>
              <a:t>Τα </a:t>
            </a:r>
            <a:r>
              <a:rPr lang="el-GR" b="1" i="1" dirty="0"/>
              <a:t>ερυθρά αιμοσφαίρια</a:t>
            </a:r>
            <a:r>
              <a:rPr lang="el-GR" b="1" dirty="0"/>
              <a:t> ή </a:t>
            </a:r>
            <a:r>
              <a:rPr lang="el-GR" b="1" i="1" dirty="0" err="1"/>
              <a:t>ερυθροκύτταρα</a:t>
            </a:r>
            <a:r>
              <a:rPr lang="el-GR" b="1" dirty="0"/>
              <a:t> αποτελούν το 38% με 48% του πλήρους αίματος. Είναι τα πιο πολυάριθμα κύτταρα σε κυκλοφορία και δίνουν στο αίμα το χαρακτηριστικό κόκκινο χρώμα του μέσω της αιμοσφαιρίνης που περιέχουν.</a:t>
            </a:r>
          </a:p>
          <a:p>
            <a:r>
              <a:rPr lang="el-GR" b="1" dirty="0"/>
              <a:t>Η λειτουργία τους αφορά τη διατήρηση των ιστών στη ζωή καθώς μεταφέρουν σε αυτούς οξυγόνο από τους πνεύμονες και απομακρύνουν το διοξείδιο του άνθρακα προς την αντίθετη κατεύθυνση.</a:t>
            </a:r>
          </a:p>
          <a:p>
            <a:r>
              <a:rPr lang="el-GR" b="1" dirty="0"/>
              <a:t>Έχουν το σχήμα αμφίκοιλων δίσκων διαμέτρου 8 μικρόμετρα και πάχους 2. Παράγονται από τον μυελό των οστών και δεν έχουν πυρήνα, ενώ ο μέσος όρος ζωής τους είναι 120 ημέρες, κατά τη διάρκεια του οποίου διανύει 1.500 χιλιόμετρα καθώς διασχίζει ολόκληρο το κυκλοφορικό σύστημα.</a:t>
            </a:r>
          </a:p>
          <a:p>
            <a:r>
              <a:rPr lang="el-GR" b="1" dirty="0"/>
              <a:t>Είναι πολύ ελαστικά κύτταρα και αυτή τους η ιδιότητα τους επιτρέπει να περνούν από τα τριχοειδή αγγεία. Η εκατοστιαία αναλογία ερυθρών αιμοσφαιρίων ανά μονάδα όγκου αίματος ονομάζεται </a:t>
            </a:r>
            <a:r>
              <a:rPr lang="el-GR" b="1" i="1" dirty="0"/>
              <a:t>αιματοκρίτης</a:t>
            </a:r>
            <a:r>
              <a:rPr lang="el-GR" b="1" dirty="0"/>
              <a:t>.</a:t>
            </a:r>
          </a:p>
        </p:txBody>
      </p:sp>
      <p:pic>
        <p:nvPicPr>
          <p:cNvPr id="111618" name="Picture 2" descr="https://upload.wikimedia.org/wikipedia/commons/thumb/1/13/Redbloodcells.jpg/120px-Redbloodcells.jpg"/>
          <p:cNvPicPr>
            <a:picLocks noChangeAspect="1" noChangeArrowheads="1"/>
          </p:cNvPicPr>
          <p:nvPr/>
        </p:nvPicPr>
        <p:blipFill>
          <a:blip r:embed="rId2" cstate="print"/>
          <a:srcRect/>
          <a:stretch>
            <a:fillRect/>
          </a:stretch>
        </p:blipFill>
        <p:spPr bwMode="auto">
          <a:xfrm>
            <a:off x="7596336" y="2996952"/>
            <a:ext cx="1547664" cy="1779815"/>
          </a:xfrm>
          <a:prstGeom prst="rect">
            <a:avLst/>
          </a:prstGeom>
          <a:noFill/>
        </p:spPr>
      </p:pic>
    </p:spTree>
    <p:extLst>
      <p:ext uri="{BB962C8B-B14F-4D97-AF65-F5344CB8AC3E}">
        <p14:creationId xmlns:p14="http://schemas.microsoft.com/office/powerpoint/2010/main" val="1013056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1600200"/>
            <a:ext cx="8686800" cy="5257800"/>
          </a:xfrm>
        </p:spPr>
        <p:txBody>
          <a:bodyPr>
            <a:normAutofit fontScale="77500" lnSpcReduction="20000"/>
          </a:bodyPr>
          <a:lstStyle/>
          <a:p>
            <a:r>
              <a:rPr lang="el-GR" b="1" dirty="0"/>
              <a:t>Τα </a:t>
            </a:r>
            <a:r>
              <a:rPr lang="el-GR" b="1" i="1" dirty="0"/>
              <a:t>αιμοπετάλια</a:t>
            </a:r>
            <a:r>
              <a:rPr lang="el-GR" b="1" dirty="0"/>
              <a:t> είναι κυτταρικά θραύσματα, μήκους 2 - 4 </a:t>
            </a:r>
            <a:r>
              <a:rPr lang="el-GR" b="1" dirty="0" err="1"/>
              <a:t>μm</a:t>
            </a:r>
            <a:r>
              <a:rPr lang="el-GR" b="1" dirty="0"/>
              <a:t>, τα οποία αποτελούν λιγότερο από το 1 τοις εκατό του πλήρους αίματος. Αριθμούν 250.000 - 400.000 ανά κυβικό χιλιοστό αίματος.</a:t>
            </a:r>
          </a:p>
          <a:p>
            <a:r>
              <a:rPr lang="el-GR" b="1" dirty="0"/>
              <a:t>Παίζουν καθοριστικό ρόλο στην πήξη του αίματος και την αιμόσταση, δηλαδή στην αναστολή της αιμορραγίας ή της κυκλοφορίας μέσω έκκρισης του ενζύμου της </a:t>
            </a:r>
            <a:r>
              <a:rPr lang="el-GR" b="1" dirty="0" err="1"/>
              <a:t>θρομβοκινάσης</a:t>
            </a:r>
            <a:r>
              <a:rPr lang="el-GR" b="1" dirty="0"/>
              <a:t>.</a:t>
            </a:r>
          </a:p>
          <a:p>
            <a:r>
              <a:rPr lang="el-GR" b="1" dirty="0"/>
              <a:t>Δημιουργούν το φαινόμενο της πήξης του αίματος, με αποτέλεσμα να αποτρέπεται η διαρροή αίματος από τις πληγές. Τα αιμοπετάλια παράγονται από το μυελό των οστών.</a:t>
            </a:r>
          </a:p>
          <a:p>
            <a:r>
              <a:rPr lang="el-GR" b="1" dirty="0"/>
              <a:t>Πολλές φορές αναφέρονται ως </a:t>
            </a:r>
            <a:r>
              <a:rPr lang="el-GR" b="1" i="1" dirty="0" err="1"/>
              <a:t>θρομβοκύτταρα</a:t>
            </a:r>
            <a:r>
              <a:rPr lang="el-GR" b="1" dirty="0"/>
              <a:t>, χωρίς αυτή η ονομασία να είναι ορθή. Τα </a:t>
            </a:r>
            <a:r>
              <a:rPr lang="el-GR" b="1" dirty="0" err="1"/>
              <a:t>θρομβοκύτταρα</a:t>
            </a:r>
            <a:r>
              <a:rPr lang="el-GR" b="1" dirty="0"/>
              <a:t> είναι κύτταρα με πυρήνα που συναντώνται σε όλα τα σπονδυλωτά, πλην των θηλαστικών.</a:t>
            </a:r>
          </a:p>
        </p:txBody>
      </p:sp>
    </p:spTree>
    <p:extLst>
      <p:ext uri="{BB962C8B-B14F-4D97-AF65-F5344CB8AC3E}">
        <p14:creationId xmlns:p14="http://schemas.microsoft.com/office/powerpoint/2010/main" val="1210604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Η καρδιά</a:t>
            </a:r>
          </a:p>
        </p:txBody>
      </p:sp>
      <p:sp>
        <p:nvSpPr>
          <p:cNvPr id="3" name="2 - Θέση περιεχομένου"/>
          <p:cNvSpPr>
            <a:spLocks noGrp="1"/>
          </p:cNvSpPr>
          <p:nvPr>
            <p:ph idx="1"/>
          </p:nvPr>
        </p:nvSpPr>
        <p:spPr>
          <a:xfrm>
            <a:off x="0" y="1600200"/>
            <a:ext cx="9144000" cy="5257800"/>
          </a:xfrm>
        </p:spPr>
        <p:txBody>
          <a:bodyPr>
            <a:normAutofit lnSpcReduction="10000"/>
          </a:bodyPr>
          <a:lstStyle/>
          <a:p>
            <a:r>
              <a:rPr lang="el-GR" b="1" dirty="0"/>
              <a:t>Κέντρο του κυκλοφορικού συστήματος είναι η καρδιά, η οποία διατηρεί την ροή του αίματος στον οργανισμό.</a:t>
            </a:r>
          </a:p>
          <a:p>
            <a:r>
              <a:rPr lang="el-GR" b="1" dirty="0"/>
              <a:t>Έχει σχήμα σάκου που αποτελείται από έναν ειδικό τύπο μυϊκού ιστού, τον καρδιακό μυϊκό ιστό.</a:t>
            </a:r>
          </a:p>
          <a:p>
            <a:r>
              <a:rPr lang="el-GR" b="1" dirty="0"/>
              <a:t>Το τμήμα αυτό ονομάζεται μυοκάρδιο και περιβάλλεται από μία μεμβράνη, το περικάρδιο ενώ εσωτερικά είναι επενδυμένη με επιθηλιακά κύτταρα που αποτελούν το ενδοκάρδιο. </a:t>
            </a:r>
          </a:p>
        </p:txBody>
      </p:sp>
    </p:spTree>
    <p:extLst>
      <p:ext uri="{BB962C8B-B14F-4D97-AF65-F5344CB8AC3E}">
        <p14:creationId xmlns:p14="http://schemas.microsoft.com/office/powerpoint/2010/main" val="23307938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i="1" dirty="0"/>
              <a:t>λευκά αιμοσφαίρια</a:t>
            </a:r>
            <a:endParaRPr lang="el-GR" dirty="0"/>
          </a:p>
        </p:txBody>
      </p:sp>
      <p:sp>
        <p:nvSpPr>
          <p:cNvPr id="3" name="2 - Θέση περιεχομένου"/>
          <p:cNvSpPr>
            <a:spLocks noGrp="1"/>
          </p:cNvSpPr>
          <p:nvPr>
            <p:ph idx="1"/>
          </p:nvPr>
        </p:nvSpPr>
        <p:spPr>
          <a:xfrm>
            <a:off x="0" y="1417638"/>
            <a:ext cx="9144000" cy="5440362"/>
          </a:xfrm>
        </p:spPr>
        <p:txBody>
          <a:bodyPr>
            <a:normAutofit fontScale="92500"/>
          </a:bodyPr>
          <a:lstStyle/>
          <a:p>
            <a:r>
              <a:rPr lang="el-GR" b="1" dirty="0"/>
              <a:t>Τα </a:t>
            </a:r>
            <a:r>
              <a:rPr lang="el-GR" b="1" i="1" dirty="0"/>
              <a:t>λευκά αιμοσφαίρια</a:t>
            </a:r>
            <a:r>
              <a:rPr lang="el-GR" b="1" dirty="0"/>
              <a:t>, </a:t>
            </a:r>
            <a:r>
              <a:rPr lang="el-GR" b="1" i="1" dirty="0"/>
              <a:t>λευκοκύτταρα</a:t>
            </a:r>
            <a:r>
              <a:rPr lang="el-GR" b="1" dirty="0"/>
              <a:t> ή </a:t>
            </a:r>
            <a:r>
              <a:rPr lang="el-GR" b="1" i="1" dirty="0"/>
              <a:t>κοκκιοκύτταρα</a:t>
            </a:r>
            <a:r>
              <a:rPr lang="el-GR" b="1" dirty="0"/>
              <a:t> είναι άχρωμα ή λευκού χρώματος κύτταρα με πυρήνα.</a:t>
            </a:r>
          </a:p>
          <a:p>
            <a:r>
              <a:rPr lang="el-GR" b="1" dirty="0"/>
              <a:t>Αποτελούν λιγότερο από το 1 τοις εκατό του πλήρους αίματος. Έχουν σχήμα σφαιρικό όταν είναι ακίνητα ενώ μπορούν να κινούνται με </a:t>
            </a:r>
            <a:r>
              <a:rPr lang="el-GR" b="1" dirty="0" err="1"/>
              <a:t>αμοιβαδικές</a:t>
            </a:r>
            <a:r>
              <a:rPr lang="el-GR" b="1" dirty="0"/>
              <a:t> κινήσεις.</a:t>
            </a:r>
          </a:p>
          <a:p>
            <a:r>
              <a:rPr lang="el-GR" b="1" dirty="0"/>
              <a:t>Μία σημαντική τους ικανότητα είναι το ότι μπορούν να διαπερνούν τα τοιχώματα των αιμοφόρων αγγείων και να φτάνουν στο συνδετικό ιστό και στη λέμφο.</a:t>
            </a:r>
          </a:p>
          <a:p>
            <a:endParaRPr lang="el-GR" dirty="0"/>
          </a:p>
        </p:txBody>
      </p:sp>
    </p:spTree>
    <p:extLst>
      <p:ext uri="{BB962C8B-B14F-4D97-AF65-F5344CB8AC3E}">
        <p14:creationId xmlns:p14="http://schemas.microsoft.com/office/powerpoint/2010/main" val="3344721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91264" cy="1143000"/>
          </a:xfrm>
        </p:spPr>
        <p:txBody>
          <a:bodyPr/>
          <a:lstStyle/>
          <a:p>
            <a:r>
              <a:rPr lang="el-GR" b="1" dirty="0"/>
              <a:t>Λειτουργία λευκών αιμοσφαιρίων</a:t>
            </a:r>
          </a:p>
        </p:txBody>
      </p:sp>
      <p:sp>
        <p:nvSpPr>
          <p:cNvPr id="3" name="2 - Θέση περιεχομένου"/>
          <p:cNvSpPr>
            <a:spLocks noGrp="1"/>
          </p:cNvSpPr>
          <p:nvPr>
            <p:ph idx="1"/>
          </p:nvPr>
        </p:nvSpPr>
        <p:spPr>
          <a:xfrm>
            <a:off x="0" y="1600200"/>
            <a:ext cx="9144000" cy="5257800"/>
          </a:xfrm>
        </p:spPr>
        <p:txBody>
          <a:bodyPr>
            <a:normAutofit fontScale="70000" lnSpcReduction="20000"/>
          </a:bodyPr>
          <a:lstStyle/>
          <a:p>
            <a:r>
              <a:rPr lang="el-GR" b="1" dirty="0"/>
              <a:t>Η πρωταρχική λειτουργία τους είναι η άμυνα και η καταπολέμηση των λοιμώξεων μέσω της επίθεσης και της καταστροφής επιβλαβών ξένων ουσιών.</a:t>
            </a:r>
          </a:p>
          <a:p>
            <a:r>
              <a:rPr lang="el-GR" b="1" dirty="0"/>
              <a:t>Μπορούν να κατευθύνονται προς τις περιοχές του οργανισμού όπου αυτός έχει προσβληθεί, όπως φλεγμονές, εγκαύματα, πληγές, και να κατατρώνε και να αποβάλλουν με </a:t>
            </a:r>
            <a:r>
              <a:rPr lang="el-GR" b="1" dirty="0" err="1"/>
              <a:t>φαγοκύττωση</a:t>
            </a:r>
            <a:r>
              <a:rPr lang="el-GR" b="1" dirty="0"/>
              <a:t> μικρότερά τους οργανικά μόρια.</a:t>
            </a:r>
          </a:p>
          <a:p>
            <a:r>
              <a:rPr lang="el-GR" b="1" dirty="0"/>
              <a:t>Επιπλέον, με ένζυμα που φέρουν μπορούν να καταλύουν τον ιστό, φαινόμενο που συναντάται στα αποστήματα με σκοπό την επαναδημιουργία υγιούς ιστού μετά την πλήρη καταπολέμηση της πάθησης που προκάλεσε την κατάλυση.</a:t>
            </a:r>
          </a:p>
          <a:p>
            <a:r>
              <a:rPr lang="el-GR" b="1" dirty="0"/>
              <a:t>Σχηματίζονται στους </a:t>
            </a:r>
            <a:r>
              <a:rPr lang="el-GR" b="1" dirty="0" err="1"/>
              <a:t>μυελοβλάστες</a:t>
            </a:r>
            <a:r>
              <a:rPr lang="el-GR" b="1" dirty="0"/>
              <a:t> του μυελού των οστών, στο σπλήνα και τους λεμφαδένες. Κατά κανόνα είναι, επίσης, υπεύθυνα για την </a:t>
            </a:r>
            <a:r>
              <a:rPr lang="el-GR" b="1" dirty="0" err="1"/>
              <a:t>Ιστοσυμβατότητα</a:t>
            </a:r>
            <a:r>
              <a:rPr lang="el-GR" b="1" dirty="0"/>
              <a:t> κατά τις μεταμοσχεύσεις οργάνων, καθώς, αν δεν υφίσταται </a:t>
            </a:r>
            <a:r>
              <a:rPr lang="el-GR" b="1" dirty="0" err="1"/>
              <a:t>ιστοσυμβατότητα</a:t>
            </a:r>
            <a:r>
              <a:rPr lang="el-GR" b="1" dirty="0"/>
              <a:t>, τα λευκά αιμοσφαίρια "επιτίθενται" στο μόσχευμα, θεωρώντας το "ξένο σώμα" και, σταδιακά, προκαλούν την καταστροφή του.</a:t>
            </a:r>
          </a:p>
          <a:p>
            <a:endParaRPr lang="el-GR" dirty="0"/>
          </a:p>
        </p:txBody>
      </p:sp>
    </p:spTree>
    <p:extLst>
      <p:ext uri="{BB962C8B-B14F-4D97-AF65-F5344CB8AC3E}">
        <p14:creationId xmlns:p14="http://schemas.microsoft.com/office/powerpoint/2010/main" val="32129491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img3-26.jpg"/>
          <p:cNvPicPr>
            <a:picLocks noGrp="1" noChangeAspect="1"/>
          </p:cNvPicPr>
          <p:nvPr>
            <p:ph idx="1"/>
          </p:nvPr>
        </p:nvPicPr>
        <p:blipFill>
          <a:blip r:embed="rId2" cstate="print"/>
          <a:stretch>
            <a:fillRect/>
          </a:stretch>
        </p:blipFill>
        <p:spPr>
          <a:xfrm>
            <a:off x="1403648" y="404664"/>
            <a:ext cx="6097382" cy="5675255"/>
          </a:xfrm>
        </p:spPr>
      </p:pic>
    </p:spTree>
    <p:extLst>
      <p:ext uri="{BB962C8B-B14F-4D97-AF65-F5344CB8AC3E}">
        <p14:creationId xmlns:p14="http://schemas.microsoft.com/office/powerpoint/2010/main" val="26515414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αιμοσφαιρίνη</a:t>
            </a:r>
            <a:endParaRPr lang="el-GR" dirty="0"/>
          </a:p>
        </p:txBody>
      </p:sp>
      <p:sp>
        <p:nvSpPr>
          <p:cNvPr id="3" name="2 - Θέση περιεχομένου"/>
          <p:cNvSpPr>
            <a:spLocks noGrp="1"/>
          </p:cNvSpPr>
          <p:nvPr>
            <p:ph idx="1"/>
          </p:nvPr>
        </p:nvSpPr>
        <p:spPr>
          <a:xfrm>
            <a:off x="0" y="1600200"/>
            <a:ext cx="9144000" cy="5257800"/>
          </a:xfrm>
        </p:spPr>
        <p:txBody>
          <a:bodyPr>
            <a:normAutofit fontScale="92500" lnSpcReduction="20000"/>
          </a:bodyPr>
          <a:lstStyle/>
          <a:p>
            <a:r>
              <a:rPr lang="el-GR" b="1" dirty="0"/>
              <a:t>Το πιο σημαντικό από τα λευκώματα που μεταφέρει το αίμα είναι η αιμοσφαιρίνη, η οποία είναι μια είναι </a:t>
            </a:r>
            <a:r>
              <a:rPr lang="el-GR" b="1" dirty="0" err="1"/>
              <a:t>μεταλλοπρωτεΐνη</a:t>
            </a:r>
            <a:r>
              <a:rPr lang="el-GR" b="1" dirty="0"/>
              <a:t> με σίδηρο, που περιέχεται στα ερυθρά αιμοσφαίρια.</a:t>
            </a:r>
          </a:p>
          <a:p>
            <a:r>
              <a:rPr lang="el-GR" b="1" dirty="0"/>
              <a:t>Η λειτουργία που επιτελεί στα περισσότερα θηλαστικά είναι αυτή της μεταφοράς οξυγόνου από τους πνεύμονες στο υπόλοιπο σώμα και διοξειδίου του άνθρακα από το σώμα στους πνεύμονες.</a:t>
            </a:r>
            <a:endParaRPr lang="el-GR" dirty="0"/>
          </a:p>
          <a:p>
            <a:r>
              <a:rPr lang="el-GR" b="1" dirty="0"/>
              <a:t>Η αιμοσφαιρίνη υπάρχει μόνο στα ερυθρά αιμοσφαίρια και είναι αυτή ουσιαστικά που δίνει στο αίμα το χαρακτηριστικό του χρώμα, για τον άνθρωπο, τα σπονδυλωτά και κάποια ασπόνδυλα ζώα.</a:t>
            </a:r>
          </a:p>
        </p:txBody>
      </p:sp>
    </p:spTree>
    <p:extLst>
      <p:ext uri="{BB962C8B-B14F-4D97-AF65-F5344CB8AC3E}">
        <p14:creationId xmlns:p14="http://schemas.microsoft.com/office/powerpoint/2010/main" val="2212210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τύποι αίματος</a:t>
            </a:r>
          </a:p>
        </p:txBody>
      </p:sp>
      <p:sp>
        <p:nvSpPr>
          <p:cNvPr id="3" name="2 - Θέση περιεχομένου"/>
          <p:cNvSpPr>
            <a:spLocks noGrp="1"/>
          </p:cNvSpPr>
          <p:nvPr>
            <p:ph idx="1"/>
          </p:nvPr>
        </p:nvSpPr>
        <p:spPr>
          <a:xfrm>
            <a:off x="0" y="1600200"/>
            <a:ext cx="9144000" cy="5257800"/>
          </a:xfrm>
        </p:spPr>
        <p:txBody>
          <a:bodyPr>
            <a:normAutofit fontScale="85000" lnSpcReduction="10000"/>
          </a:bodyPr>
          <a:lstStyle/>
          <a:p>
            <a:r>
              <a:rPr lang="el-GR" b="1" dirty="0"/>
              <a:t>Οι τύποι αίματος έχουν ταξινομηθεί με διάφορους τρόπους και η ταξινόμησή τους παίζει μεγάλο ρόλο στις σωστές μεταγγίσεις αίματος. Το γνωστότερο σύστημα κατάταξης είναι το </a:t>
            </a:r>
            <a:r>
              <a:rPr lang="el-GR" b="1" i="1" dirty="0"/>
              <a:t>σύστημα ομάδων αίματος ABO</a:t>
            </a:r>
          </a:p>
          <a:p>
            <a:r>
              <a:rPr lang="el-GR" b="1" dirty="0"/>
              <a:t>Σύμφωνα με αυτό, το αίμα διακρίνεται σε τέσσερις ομάδες: A, B, AB και O. Αν δύο ασύμβατοι τύποι αίματος αναμειχθούν, μπορεί να γίνει συγκόλληση των ερυθρών αιμοσφαιρίων και στη συνέχεια καταστροφή τους (</a:t>
            </a:r>
            <a:r>
              <a:rPr lang="el-GR" b="1" dirty="0" err="1"/>
              <a:t>αιμόλυση</a:t>
            </a:r>
            <a:r>
              <a:rPr lang="el-GR" b="1" dirty="0"/>
              <a:t>).</a:t>
            </a:r>
          </a:p>
          <a:p>
            <a:r>
              <a:rPr lang="el-GR" b="1" dirty="0"/>
              <a:t>Αυτό συμβαίνει γιατί υπάρχουν ουσίες, οι </a:t>
            </a:r>
            <a:r>
              <a:rPr lang="el-GR" b="1" dirty="0" err="1"/>
              <a:t>συγκολλητίνες</a:t>
            </a:r>
            <a:r>
              <a:rPr lang="el-GR" b="1" dirty="0"/>
              <a:t> και τα </a:t>
            </a:r>
            <a:r>
              <a:rPr lang="el-GR" b="1" dirty="0" err="1"/>
              <a:t>συγκολλητιγόνα</a:t>
            </a:r>
            <a:r>
              <a:rPr lang="el-GR" b="1" dirty="0"/>
              <a:t>. Τα </a:t>
            </a:r>
            <a:r>
              <a:rPr lang="el-GR" b="1" dirty="0" err="1"/>
              <a:t>συγκολλητινογόνα</a:t>
            </a:r>
            <a:r>
              <a:rPr lang="el-GR" b="1" dirty="0"/>
              <a:t> ανευρίσκονται στην κυτταρική μεμβράνη των ερυθρών αιμοσφαιρίων, οι </a:t>
            </a:r>
            <a:r>
              <a:rPr lang="el-GR" b="1" dirty="0" err="1"/>
              <a:t>συγκολλητίνες</a:t>
            </a:r>
            <a:r>
              <a:rPr lang="el-GR" b="1" dirty="0"/>
              <a:t> αιωρούνται στο πλάσμα.</a:t>
            </a:r>
          </a:p>
        </p:txBody>
      </p:sp>
    </p:spTree>
    <p:extLst>
      <p:ext uri="{BB962C8B-B14F-4D97-AF65-F5344CB8AC3E}">
        <p14:creationId xmlns:p14="http://schemas.microsoft.com/office/powerpoint/2010/main" val="36573300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600200"/>
            <a:ext cx="8686800" cy="5257800"/>
          </a:xfrm>
        </p:spPr>
        <p:txBody>
          <a:bodyPr/>
          <a:lstStyle/>
          <a:p>
            <a:r>
              <a:rPr lang="el-GR" b="1" dirty="0"/>
              <a:t>Τα ποσοστά των ομάδων αίματος στον πληθυσμό της Ελλάδας είναι:</a:t>
            </a:r>
          </a:p>
          <a:p>
            <a:r>
              <a:rPr lang="el-GR" b="1" dirty="0"/>
              <a:t>O - 44,39%</a:t>
            </a:r>
          </a:p>
          <a:p>
            <a:r>
              <a:rPr lang="el-GR" b="1" dirty="0"/>
              <a:t>Α - 37,93%</a:t>
            </a:r>
          </a:p>
          <a:p>
            <a:r>
              <a:rPr lang="el-GR" b="1" dirty="0"/>
              <a:t>Β - 12,93%</a:t>
            </a:r>
          </a:p>
          <a:p>
            <a:r>
              <a:rPr lang="el-GR" b="1" dirty="0"/>
              <a:t>ΑΒ - 4,75%</a:t>
            </a:r>
          </a:p>
          <a:p>
            <a:endParaRPr lang="el-GR" dirty="0"/>
          </a:p>
        </p:txBody>
      </p:sp>
    </p:spTree>
    <p:extLst>
      <p:ext uri="{BB962C8B-B14F-4D97-AF65-F5344CB8AC3E}">
        <p14:creationId xmlns:p14="http://schemas.microsoft.com/office/powerpoint/2010/main" val="15792178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το </a:t>
            </a:r>
            <a:r>
              <a:rPr lang="el-GR" b="1" i="1" dirty="0"/>
              <a:t>σύστημα Ρέζους (</a:t>
            </a:r>
            <a:r>
              <a:rPr lang="el-GR" b="1" i="1" dirty="0" err="1"/>
              <a:t>Rh</a:t>
            </a:r>
            <a:r>
              <a:rPr lang="el-GR" b="1" i="1" dirty="0"/>
              <a:t>)</a:t>
            </a:r>
            <a:endParaRPr lang="el-GR" dirty="0"/>
          </a:p>
        </p:txBody>
      </p:sp>
      <p:sp>
        <p:nvSpPr>
          <p:cNvPr id="3" name="2 - Θέση περιεχομένου"/>
          <p:cNvSpPr>
            <a:spLocks noGrp="1"/>
          </p:cNvSpPr>
          <p:nvPr>
            <p:ph idx="1"/>
          </p:nvPr>
        </p:nvSpPr>
        <p:spPr>
          <a:xfrm>
            <a:off x="0" y="1600200"/>
            <a:ext cx="9144000" cy="5257800"/>
          </a:xfrm>
        </p:spPr>
        <p:txBody>
          <a:bodyPr>
            <a:normAutofit fontScale="92500" lnSpcReduction="10000"/>
          </a:bodyPr>
          <a:lstStyle/>
          <a:p>
            <a:r>
              <a:rPr lang="el-GR" b="1" dirty="0"/>
              <a:t>Ένα άλλο βασικό σύστημα ταξινόμησης είναι το </a:t>
            </a:r>
            <a:r>
              <a:rPr lang="el-GR" b="1" i="1" dirty="0"/>
              <a:t>σύστημα Ρέζους (</a:t>
            </a:r>
            <a:r>
              <a:rPr lang="el-GR" b="1" i="1" dirty="0" err="1"/>
              <a:t>Rh</a:t>
            </a:r>
            <a:r>
              <a:rPr lang="el-GR" b="1" i="1" dirty="0"/>
              <a:t>)</a:t>
            </a:r>
            <a:r>
              <a:rPr lang="el-GR" b="1" dirty="0"/>
              <a:t>, σύμφωνα με το οποίο ο καθένας από τους τύπους αίματος ABO προσδιορίζεται είτε ως </a:t>
            </a:r>
            <a:r>
              <a:rPr lang="el-GR" b="1" dirty="0" err="1"/>
              <a:t>Rh</a:t>
            </a:r>
            <a:r>
              <a:rPr lang="el-GR" b="1" dirty="0"/>
              <a:t>-θετικός είτε ως </a:t>
            </a:r>
            <a:r>
              <a:rPr lang="el-GR" b="1" dirty="0" err="1"/>
              <a:t>Rh</a:t>
            </a:r>
            <a:r>
              <a:rPr lang="el-GR" b="1" dirty="0"/>
              <a:t>-αρνητικός, ανάλογα με το αν υπάρχει ή όχι στα ερυθρά αιμοσφαίρια ο λεγόμενος </a:t>
            </a:r>
            <a:r>
              <a:rPr lang="el-GR" b="1" i="1" dirty="0"/>
              <a:t>παράγοντας Ρέζους</a:t>
            </a:r>
            <a:r>
              <a:rPr lang="el-GR" b="1" dirty="0"/>
              <a:t>.</a:t>
            </a:r>
          </a:p>
          <a:p>
            <a:r>
              <a:rPr lang="el-GR" b="1" dirty="0"/>
              <a:t>Το </a:t>
            </a:r>
            <a:r>
              <a:rPr lang="el-GR" b="1" dirty="0" err="1"/>
              <a:t>Rh</a:t>
            </a:r>
            <a:r>
              <a:rPr lang="el-GR" b="1" dirty="0"/>
              <a:t>-θετικό αίμα είναι το πλέον κοινό καθώς χαρακτηρίζει το 85% όλων των ομάδων αίματος ABO.</a:t>
            </a:r>
          </a:p>
          <a:p>
            <a:r>
              <a:rPr lang="el-GR" b="1" dirty="0"/>
              <a:t>Συμβάλλει στην πήξη του αίματος σε περίπτωση τραυματισμού, ώστε να παρεμποδίζεται η μεγάλη απώλεια αίματος.</a:t>
            </a:r>
          </a:p>
        </p:txBody>
      </p:sp>
    </p:spTree>
    <p:extLst>
      <p:ext uri="{BB962C8B-B14F-4D97-AF65-F5344CB8AC3E}">
        <p14:creationId xmlns:p14="http://schemas.microsoft.com/office/powerpoint/2010/main" val="4255928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a:t>καρδιά</a:t>
            </a:r>
          </a:p>
        </p:txBody>
      </p:sp>
      <p:sp>
        <p:nvSpPr>
          <p:cNvPr id="3" name="2 - Θέση περιεχομένου"/>
          <p:cNvSpPr>
            <a:spLocks noGrp="1"/>
          </p:cNvSpPr>
          <p:nvPr>
            <p:ph idx="1"/>
          </p:nvPr>
        </p:nvSpPr>
        <p:spPr>
          <a:xfrm>
            <a:off x="1435608" y="1447800"/>
            <a:ext cx="7498080" cy="5221560"/>
          </a:xfrm>
        </p:spPr>
        <p:txBody>
          <a:bodyPr>
            <a:normAutofit/>
          </a:bodyPr>
          <a:lstStyle/>
          <a:p>
            <a:pPr>
              <a:buNone/>
            </a:pPr>
            <a:r>
              <a:rPr lang="el-GR" sz="3000" b="1" dirty="0">
                <a:solidFill>
                  <a:schemeClr val="tx1">
                    <a:lumMod val="95000"/>
                    <a:lumOff val="5000"/>
                  </a:schemeClr>
                </a:solidFill>
              </a:rPr>
              <a:t>Η καρδιά είναι κοίλος μυς που δίνοντας στο αίμα πίεση, το κάνει να κυκλοφορεί στο εσωτερικό των αρτηριών, με τέτοιο τρόπο, ώστε να φτάνει σε όλα τα όργανα. Είναι φυσική αντλία που παίρνει το αίμα από τις φλέβες, στις οποίες βρίσκεται σε χαμηλή πίεση και το στέλνει στις αρτηρίες με υψηλή. </a:t>
            </a:r>
            <a:endParaRPr lang="el-GR" dirty="0">
              <a:solidFill>
                <a:schemeClr val="tx1">
                  <a:lumMod val="95000"/>
                  <a:lumOff val="5000"/>
                </a:schemeClr>
              </a:solidFill>
            </a:endParaRPr>
          </a:p>
        </p:txBody>
      </p:sp>
    </p:spTree>
    <p:extLst>
      <p:ext uri="{BB962C8B-B14F-4D97-AF65-F5344CB8AC3E}">
        <p14:creationId xmlns:p14="http://schemas.microsoft.com/office/powerpoint/2010/main" val="1388046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4000" b="1" dirty="0">
                <a:effectLst/>
              </a:rPr>
              <a:t>καρδιά</a:t>
            </a:r>
          </a:p>
        </p:txBody>
      </p:sp>
      <p:sp>
        <p:nvSpPr>
          <p:cNvPr id="3" name="2 - Θέση περιεχομένου"/>
          <p:cNvSpPr>
            <a:spLocks noGrp="1"/>
          </p:cNvSpPr>
          <p:nvPr>
            <p:ph idx="1"/>
          </p:nvPr>
        </p:nvSpPr>
        <p:spPr/>
        <p:txBody>
          <a:bodyPr/>
          <a:lstStyle/>
          <a:p>
            <a:pPr>
              <a:buNone/>
            </a:pPr>
            <a:r>
              <a:rPr lang="el-GR" b="1" dirty="0">
                <a:solidFill>
                  <a:schemeClr val="tx1">
                    <a:lumMod val="95000"/>
                    <a:lumOff val="5000"/>
                  </a:schemeClr>
                </a:solidFill>
              </a:rPr>
              <a:t>Η καρδιά αποτελείται από ένα ειδικό τύπο σκελετικού μυ που βρίσκεται μόνο σε αυτή και αποκαλείται καρδιακός μυς και αποτελεί το μυοκάρδιο. Η καρδιά εν γένει λειτουργεί ακατάπαυστα καθ' όλη τη διάρκεια της ζωής του οργανισμού</a:t>
            </a:r>
            <a:r>
              <a:rPr lang="el-GR" dirty="0">
                <a:solidFill>
                  <a:schemeClr val="tx1">
                    <a:lumMod val="95000"/>
                    <a:lumOff val="5000"/>
                  </a:schemeClr>
                </a:solidFill>
              </a:rPr>
              <a:t>.</a:t>
            </a:r>
          </a:p>
        </p:txBody>
      </p:sp>
    </p:spTree>
    <p:extLst>
      <p:ext uri="{BB962C8B-B14F-4D97-AF65-F5344CB8AC3E}">
        <p14:creationId xmlns:p14="http://schemas.microsoft.com/office/powerpoint/2010/main" val="122544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4000" b="1" dirty="0">
                <a:effectLst/>
              </a:rPr>
              <a:t>καρδιά</a:t>
            </a:r>
          </a:p>
        </p:txBody>
      </p:sp>
      <p:sp>
        <p:nvSpPr>
          <p:cNvPr id="3" name="2 - Θέση περιεχομένου"/>
          <p:cNvSpPr>
            <a:spLocks noGrp="1"/>
          </p:cNvSpPr>
          <p:nvPr>
            <p:ph idx="1"/>
          </p:nvPr>
        </p:nvSpPr>
        <p:spPr>
          <a:xfrm>
            <a:off x="1435608" y="1447800"/>
            <a:ext cx="7498080" cy="5221560"/>
          </a:xfrm>
        </p:spPr>
        <p:txBody>
          <a:bodyPr>
            <a:normAutofit fontScale="70000" lnSpcReduction="20000"/>
          </a:bodyPr>
          <a:lstStyle/>
          <a:p>
            <a:pPr>
              <a:buNone/>
            </a:pPr>
            <a:r>
              <a:rPr lang="el-GR" b="1" dirty="0"/>
              <a:t>Η καρδιά αποτελείται από τέσσερις μυώδεις κοιλότητες, δύο πάνω με λεπτά τοιχώματα τα οποία ονομάζονται κόλποι και δύο κάτω με παχύτερα τοιχώματα που ονομάζονται κοιλίες.</a:t>
            </a:r>
          </a:p>
          <a:p>
            <a:pPr>
              <a:buNone/>
            </a:pPr>
            <a:r>
              <a:rPr lang="el-GR" b="1" dirty="0"/>
              <a:t>Ο δεξιός κόλπος της καρδιάς δέχεται το αίμα από όλα τα μέρη του σώματος μέσω των μεγάλων φλεβών, το προωθεί στη δεξιά κοιλία και από εκεί στην πνευμονική κυκλοφορία με στόχο την οξυγόνωσή του.</a:t>
            </a:r>
          </a:p>
          <a:p>
            <a:pPr>
              <a:buNone/>
            </a:pPr>
            <a:r>
              <a:rPr lang="el-GR" b="1" dirty="0"/>
              <a:t>Στη συνέχεια, το πλούσιο σε οξυγόνο αίμα προωθείται από τους πνεύμονες στον αριστερό κόλπο και από εκεί στην αριστερή κοιλία. Η τελευταία αποτελεί το πιο «δυνατό» και σημαντικό τμήμα του μυοκαρδίου γιατί με τη συστολή της προωθεί το οξυγονωμένο πλέον αίμα σε όλο το σώμα, μέσω της αορτής και των μεγάλων αρτηριών.</a:t>
            </a:r>
          </a:p>
          <a:p>
            <a:pPr>
              <a:buNone/>
            </a:pPr>
            <a:r>
              <a:rPr lang="el-GR" b="1" dirty="0"/>
              <a:t>Στην αορτή το αίμα έχει πίεση πέντε ή έξι φορές υψηλότερη από </a:t>
            </a:r>
            <a:r>
              <a:rPr lang="el-GR" b="1" dirty="0" err="1"/>
              <a:t>ό,τι</a:t>
            </a:r>
            <a:r>
              <a:rPr lang="el-GR" b="1" dirty="0"/>
              <a:t> στην πνευμονική αρτηρία.</a:t>
            </a:r>
          </a:p>
          <a:p>
            <a:pPr>
              <a:buNone/>
            </a:pPr>
            <a:endParaRPr lang="el-GR" b="1" dirty="0"/>
          </a:p>
        </p:txBody>
      </p:sp>
    </p:spTree>
    <p:extLst>
      <p:ext uri="{BB962C8B-B14F-4D97-AF65-F5344CB8AC3E}">
        <p14:creationId xmlns:p14="http://schemas.microsoft.com/office/powerpoint/2010/main" val="3354276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Η καρδιά</a:t>
            </a:r>
          </a:p>
        </p:txBody>
      </p:sp>
      <p:sp>
        <p:nvSpPr>
          <p:cNvPr id="3" name="2 - Θέση περιεχομένου"/>
          <p:cNvSpPr>
            <a:spLocks noGrp="1"/>
          </p:cNvSpPr>
          <p:nvPr>
            <p:ph idx="1"/>
          </p:nvPr>
        </p:nvSpPr>
        <p:spPr>
          <a:xfrm>
            <a:off x="0" y="1600200"/>
            <a:ext cx="9144000" cy="5257800"/>
          </a:xfrm>
        </p:spPr>
        <p:txBody>
          <a:bodyPr>
            <a:normAutofit/>
          </a:bodyPr>
          <a:lstStyle/>
          <a:p>
            <a:r>
              <a:rPr lang="el-GR" b="1" dirty="0"/>
              <a:t>Η </a:t>
            </a:r>
            <a:r>
              <a:rPr lang="el-GR" b="1" dirty="0" err="1"/>
              <a:t>μονόδρομη</a:t>
            </a:r>
            <a:r>
              <a:rPr lang="el-GR" b="1" dirty="0"/>
              <a:t> ροή του αίματος μέσα στην καρδιά εξασφαλίζεται από τέσσερις ειδικές βαλβίδες, δύο που βρίσκονται μεταξύ ενός κόλπου και της αντίστοιχης κοιλίας και δύο που βρίσκονται στο άνοιγμα κάθε κοιλίας με την αντίστοιχη αρτηρία.</a:t>
            </a:r>
          </a:p>
          <a:p>
            <a:r>
              <a:rPr lang="el-GR" b="1" dirty="0"/>
              <a:t>Οι ακούσιες συσπάσεις των καρδιακών μυών πραγματοποιούνται λόγω της ύπαρξης μιας ειδικής περιοχής της καρδιάς που ονομάζεται φλεβόκομβος και βρίσκεται στον δεξιό κόλπο.</a:t>
            </a:r>
          </a:p>
        </p:txBody>
      </p:sp>
    </p:spTree>
    <p:extLst>
      <p:ext uri="{BB962C8B-B14F-4D97-AF65-F5344CB8AC3E}">
        <p14:creationId xmlns:p14="http://schemas.microsoft.com/office/powerpoint/2010/main" val="164222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4000" b="1" dirty="0">
                <a:effectLst/>
              </a:rPr>
              <a:t>καρδιά</a:t>
            </a:r>
          </a:p>
        </p:txBody>
      </p:sp>
      <p:sp>
        <p:nvSpPr>
          <p:cNvPr id="3" name="2 - Θέση περιεχομένου"/>
          <p:cNvSpPr>
            <a:spLocks noGrp="1"/>
          </p:cNvSpPr>
          <p:nvPr>
            <p:ph idx="1"/>
          </p:nvPr>
        </p:nvSpPr>
        <p:spPr>
          <a:xfrm>
            <a:off x="1435608" y="1447800"/>
            <a:ext cx="7528880" cy="5410200"/>
          </a:xfrm>
        </p:spPr>
        <p:txBody>
          <a:bodyPr>
            <a:normAutofit fontScale="92500" lnSpcReduction="20000"/>
          </a:bodyPr>
          <a:lstStyle/>
          <a:p>
            <a:pPr>
              <a:buNone/>
            </a:pPr>
            <a:r>
              <a:rPr lang="el-GR" sz="2800" b="1" dirty="0"/>
              <a:t>Η καρδιά διαθέτει τέσσερις βαλβίδες που χρησιμεύουν στο να επιτρέπουν την δίοδο του αίματος προς μία μόνο κατεύθυνση και να εμποδίζουν την παλινδρόμησή του κατά τη διάρκεια της καρδιακής συστολής. </a:t>
            </a:r>
          </a:p>
          <a:p>
            <a:pPr>
              <a:buNone/>
            </a:pPr>
            <a:r>
              <a:rPr lang="el-GR" sz="2800" b="1" dirty="0"/>
              <a:t>Οι βαλβίδες αυτές είναι:</a:t>
            </a:r>
          </a:p>
          <a:p>
            <a:r>
              <a:rPr lang="el-GR" sz="2800" b="1" dirty="0"/>
              <a:t>η τριγλώχινα μεταξύ δεξιού κόλπου και δεξιάς κοιλίας,</a:t>
            </a:r>
          </a:p>
          <a:p>
            <a:r>
              <a:rPr lang="el-GR" sz="2800" b="1" dirty="0"/>
              <a:t>η πνευμονική μεταξύ δεξιάς κοιλίας και πνευμονικής αρτηρίας,</a:t>
            </a:r>
          </a:p>
          <a:p>
            <a:r>
              <a:rPr lang="el-GR" sz="2800" b="1" dirty="0"/>
              <a:t>η μιτροειδής ή διγλώχινα μεταξύ αριστερού κόλπου και αριστερής κοιλίας και</a:t>
            </a:r>
          </a:p>
          <a:p>
            <a:r>
              <a:rPr lang="el-GR" sz="2800" b="1" dirty="0"/>
              <a:t>η αορτική μεταξύ αριστερής κοιλίας και αορτής.</a:t>
            </a:r>
          </a:p>
          <a:p>
            <a:pPr>
              <a:buNone/>
            </a:pPr>
            <a:r>
              <a:rPr lang="el-GR" sz="2800" b="1" dirty="0"/>
              <a:t>της καρδιακής συστολής.</a:t>
            </a:r>
          </a:p>
        </p:txBody>
      </p:sp>
    </p:spTree>
    <p:extLst>
      <p:ext uri="{BB962C8B-B14F-4D97-AF65-F5344CB8AC3E}">
        <p14:creationId xmlns:p14="http://schemas.microsoft.com/office/powerpoint/2010/main" val="414415197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3064</Words>
  <Application>Microsoft Office PowerPoint</Application>
  <PresentationFormat>Προβολή στην οθόνη (4:3)</PresentationFormat>
  <Paragraphs>172</Paragraphs>
  <Slides>46</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46</vt:i4>
      </vt:variant>
    </vt:vector>
  </HeadingPairs>
  <TitlesOfParts>
    <vt:vector size="50" baseType="lpstr">
      <vt:lpstr>Arial</vt:lpstr>
      <vt:lpstr>Calibri</vt:lpstr>
      <vt:lpstr>Candara</vt:lpstr>
      <vt:lpstr>Θέμα του Office</vt:lpstr>
      <vt:lpstr>Κυκλοφορία του αίματος</vt:lpstr>
      <vt:lpstr> καρδιαγγειακό σύστημα</vt:lpstr>
      <vt:lpstr>ρόλος του καρδιαγγειακού συστήματος</vt:lpstr>
      <vt:lpstr>Η καρδιά</vt:lpstr>
      <vt:lpstr>καρδιά</vt:lpstr>
      <vt:lpstr>καρδιά</vt:lpstr>
      <vt:lpstr>καρδιά</vt:lpstr>
      <vt:lpstr>Η καρδιά</vt:lpstr>
      <vt:lpstr>καρδιά</vt:lpstr>
      <vt:lpstr>καρδιά</vt:lpstr>
      <vt:lpstr>καρδιά</vt:lpstr>
      <vt:lpstr>καρδιά</vt:lpstr>
      <vt:lpstr>Παρουσίαση του PowerPoint</vt:lpstr>
      <vt:lpstr>Παρουσίαση του PowerPoint</vt:lpstr>
      <vt:lpstr>Κυκλοφορία του αίματος</vt:lpstr>
      <vt:lpstr>Μικρη κυκλοφορια</vt:lpstr>
      <vt:lpstr>Κυκλοφορία της λέμφου</vt:lpstr>
      <vt:lpstr>Λεμφικό σύστημα</vt:lpstr>
      <vt:lpstr>Η λέμφος</vt:lpstr>
      <vt:lpstr>δομή του Λεμφικού Συστήματος</vt:lpstr>
      <vt:lpstr>Παρουσίαση του PowerPoint</vt:lpstr>
      <vt:lpstr>δομή του Λεμφικού Συστήματος</vt:lpstr>
      <vt:lpstr>λεμφικό σύστημα</vt:lpstr>
      <vt:lpstr>Σκοπός της λέμφου</vt:lpstr>
      <vt:lpstr>λεμφικός ιστός</vt:lpstr>
      <vt:lpstr>λεμφαδένες</vt:lpstr>
      <vt:lpstr>αμυγδαλές</vt:lpstr>
      <vt:lpstr>σπλήνας</vt:lpstr>
      <vt:lpstr>Θύμος αδένας</vt:lpstr>
      <vt:lpstr>Παρουσίαση του PowerPoint</vt:lpstr>
      <vt:lpstr>Το αίμα και ο ρόλος του</vt:lpstr>
      <vt:lpstr>Αίμα και ο ρόλος του</vt:lpstr>
      <vt:lpstr>αίμα</vt:lpstr>
      <vt:lpstr>Σύσταση αίματος</vt:lpstr>
      <vt:lpstr>Παρουσίαση του PowerPoint</vt:lpstr>
      <vt:lpstr>Παρουσίαση του PowerPoint</vt:lpstr>
      <vt:lpstr>Πλάσμα</vt:lpstr>
      <vt:lpstr>ερυθρά αιμοσφαίρια</vt:lpstr>
      <vt:lpstr>Παρουσίαση του PowerPoint</vt:lpstr>
      <vt:lpstr>λευκά αιμοσφαίρια</vt:lpstr>
      <vt:lpstr>Λειτουργία λευκών αιμοσφαιρίων</vt:lpstr>
      <vt:lpstr>Παρουσίαση του PowerPoint</vt:lpstr>
      <vt:lpstr>αιμοσφαιρίνη</vt:lpstr>
      <vt:lpstr>τύποι αίματος</vt:lpstr>
      <vt:lpstr>Παρουσίαση του PowerPoint</vt:lpstr>
      <vt:lpstr>το σύστημα Ρέζους (Rh)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Κυκλοφορία του αίματος</dc:title>
  <dc:creator>Χρήστης των Windows</dc:creator>
  <cp:lastModifiedBy>Ιωαννης Προϊκος</cp:lastModifiedBy>
  <cp:revision>10</cp:revision>
  <dcterms:created xsi:type="dcterms:W3CDTF">2017-11-15T21:46:56Z</dcterms:created>
  <dcterms:modified xsi:type="dcterms:W3CDTF">2021-11-18T16:26:43Z</dcterms:modified>
</cp:coreProperties>
</file>