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73" r:id="rId4"/>
    <p:sldId id="260" r:id="rId5"/>
    <p:sldId id="261" r:id="rId6"/>
    <p:sldId id="262" r:id="rId7"/>
    <p:sldId id="263" r:id="rId8"/>
    <p:sldId id="264" r:id="rId9"/>
    <p:sldId id="265" r:id="rId10"/>
    <p:sldId id="266" r:id="rId11"/>
    <p:sldId id="267" r:id="rId12"/>
    <p:sldId id="268" r:id="rId13"/>
    <p:sldId id="269" r:id="rId14"/>
    <p:sldId id="270" r:id="rId15"/>
    <p:sldId id="271" r:id="rId16"/>
    <p:sldId id="257"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5E1A39E-9350-4015-9671-A853E2346F27}"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CC80F5-D90F-414C-9BA9-D30076C11512}" type="datetimeFigureOut">
              <a:rPr lang="el-GR" smtClean="0"/>
              <a:pPr/>
              <a:t>09/12/2021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A5E1A39E-9350-4015-9671-A853E2346F27}"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CC80F5-D90F-414C-9BA9-D30076C11512}" type="datetimeFigureOut">
              <a:rPr lang="el-GR" smtClean="0"/>
              <a:pPr/>
              <a:t>09/12/2021</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E1A39E-9350-4015-9671-A853E2346F27}"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1428736"/>
            <a:ext cx="7851648" cy="1828800"/>
          </a:xfrm>
        </p:spPr>
        <p:txBody>
          <a:bodyPr/>
          <a:lstStyle/>
          <a:p>
            <a:pPr algn="ctr"/>
            <a:r>
              <a:rPr lang="el-GR" dirty="0" smtClean="0">
                <a:solidFill>
                  <a:schemeClr val="accent3">
                    <a:lumMod val="75000"/>
                  </a:schemeClr>
                </a:solidFill>
                <a:effectLst/>
              </a:rPr>
              <a:t>ΣΧΗΜΑΤΑ ΜΑΝΙΚΙΟΥΡ</a:t>
            </a:r>
            <a:endParaRPr lang="el-GR" dirty="0">
              <a:solidFill>
                <a:schemeClr val="accent3">
                  <a:lumMod val="75000"/>
                </a:schemeClr>
              </a:solidFill>
              <a:effectLst/>
            </a:endParaRPr>
          </a:p>
        </p:txBody>
      </p:sp>
      <p:sp>
        <p:nvSpPr>
          <p:cNvPr id="3" name="2 - Υπότιτλος"/>
          <p:cNvSpPr>
            <a:spLocks noGrp="1"/>
          </p:cNvSpPr>
          <p:nvPr>
            <p:ph type="subTitle" idx="1"/>
          </p:nvPr>
        </p:nvSpPr>
        <p:spPr>
          <a:xfrm>
            <a:off x="714348" y="4357694"/>
            <a:ext cx="8253442" cy="1752600"/>
          </a:xfrm>
        </p:spPr>
        <p:txBody>
          <a:bodyPr>
            <a:noAutofit/>
          </a:bodyPr>
          <a:lstStyle/>
          <a:p>
            <a:r>
              <a:rPr lang="el-GR" sz="2000" dirty="0" smtClean="0">
                <a:solidFill>
                  <a:schemeClr val="accent3">
                    <a:lumMod val="50000"/>
                  </a:schemeClr>
                </a:solidFill>
                <a:latin typeface="Calibri" pitchFamily="34" charset="0"/>
              </a:rPr>
              <a:t>Ειδικότητα</a:t>
            </a:r>
            <a:r>
              <a:rPr lang="en-US" sz="2000" dirty="0" smtClean="0">
                <a:solidFill>
                  <a:schemeClr val="accent3">
                    <a:lumMod val="50000"/>
                  </a:schemeClr>
                </a:solidFill>
              </a:rPr>
              <a:t>:</a:t>
            </a:r>
            <a:r>
              <a:rPr lang="en-US" sz="2000" dirty="0" smtClean="0">
                <a:solidFill>
                  <a:schemeClr val="accent3">
                    <a:lumMod val="50000"/>
                  </a:schemeClr>
                </a:solidFill>
                <a:latin typeface="Calibri" pitchFamily="34" charset="0"/>
              </a:rPr>
              <a:t>T</a:t>
            </a:r>
            <a:r>
              <a:rPr lang="el-GR" sz="2000" dirty="0" smtClean="0">
                <a:solidFill>
                  <a:schemeClr val="accent3">
                    <a:lumMod val="50000"/>
                  </a:schemeClr>
                </a:solidFill>
                <a:latin typeface="Calibri" pitchFamily="34" charset="0"/>
              </a:rPr>
              <a:t>εχνικός Αισθητικός Ποδολογίας-</a:t>
            </a:r>
          </a:p>
          <a:p>
            <a:r>
              <a:rPr lang="el-GR" sz="2000" dirty="0" smtClean="0">
                <a:solidFill>
                  <a:schemeClr val="accent3">
                    <a:lumMod val="50000"/>
                  </a:schemeClr>
                </a:solidFill>
                <a:latin typeface="Calibri" pitchFamily="34" charset="0"/>
              </a:rPr>
              <a:t>Καλλωπισμού Νυχιών και Ονυχοπλαστικής</a:t>
            </a:r>
          </a:p>
          <a:p>
            <a:r>
              <a:rPr lang="el-GR" sz="2000" dirty="0" smtClean="0">
                <a:solidFill>
                  <a:schemeClr val="accent3">
                    <a:lumMod val="50000"/>
                  </a:schemeClr>
                </a:solidFill>
                <a:latin typeface="Calibri" pitchFamily="34" charset="0"/>
              </a:rPr>
              <a:t>	</a:t>
            </a:r>
            <a:r>
              <a:rPr lang="el-GR" sz="2000" dirty="0" smtClean="0">
                <a:solidFill>
                  <a:schemeClr val="accent3">
                    <a:lumMod val="50000"/>
                  </a:schemeClr>
                </a:solidFill>
                <a:latin typeface="Calibri" pitchFamily="34" charset="0"/>
              </a:rPr>
              <a:t>Γ</a:t>
            </a:r>
            <a:r>
              <a:rPr lang="el-GR" sz="2000" dirty="0" smtClean="0">
                <a:solidFill>
                  <a:schemeClr val="accent3">
                    <a:lumMod val="50000"/>
                  </a:schemeClr>
                </a:solidFill>
                <a:latin typeface="Calibri" pitchFamily="34" charset="0"/>
              </a:rPr>
              <a:t>’ </a:t>
            </a:r>
            <a:r>
              <a:rPr lang="el-GR" sz="2000" dirty="0" smtClean="0">
                <a:solidFill>
                  <a:schemeClr val="accent3">
                    <a:lumMod val="50000"/>
                  </a:schemeClr>
                </a:solidFill>
                <a:latin typeface="Calibri" pitchFamily="34" charset="0"/>
              </a:rPr>
              <a:t>Εξάμηνο</a:t>
            </a:r>
          </a:p>
          <a:p>
            <a:r>
              <a:rPr lang="el-GR" sz="2000" dirty="0" smtClean="0">
                <a:solidFill>
                  <a:schemeClr val="accent3">
                    <a:lumMod val="50000"/>
                  </a:schemeClr>
                </a:solidFill>
                <a:latin typeface="Calibri" pitchFamily="34" charset="0"/>
              </a:rPr>
              <a:t>Μάθημα</a:t>
            </a:r>
            <a:r>
              <a:rPr lang="en-US" sz="2000" dirty="0" smtClean="0">
                <a:solidFill>
                  <a:schemeClr val="accent3">
                    <a:lumMod val="50000"/>
                  </a:schemeClr>
                </a:solidFill>
                <a:latin typeface="Calibri" pitchFamily="34" charset="0"/>
              </a:rPr>
              <a:t>:</a:t>
            </a:r>
            <a:r>
              <a:rPr lang="el-GR" sz="2000" dirty="0" smtClean="0">
                <a:solidFill>
                  <a:schemeClr val="accent3">
                    <a:lumMod val="50000"/>
                  </a:schemeClr>
                </a:solidFill>
                <a:latin typeface="Calibri" pitchFamily="34" charset="0"/>
              </a:rPr>
              <a:t>Πρακτική εφαρμογή στην ειδικότητα</a:t>
            </a:r>
            <a:endParaRPr lang="el-GR" sz="2000" dirty="0" smtClean="0">
              <a:solidFill>
                <a:schemeClr val="accent3">
                  <a:lumMod val="50000"/>
                </a:schemeClr>
              </a:solidFill>
              <a:latin typeface="Calibri" pitchFamily="34" charset="0"/>
            </a:endParaRPr>
          </a:p>
          <a:p>
            <a:r>
              <a:rPr lang="el-GR" sz="2000" dirty="0" smtClean="0">
                <a:solidFill>
                  <a:schemeClr val="accent3">
                    <a:lumMod val="50000"/>
                  </a:schemeClr>
                </a:solidFill>
                <a:latin typeface="Calibri" pitchFamily="34" charset="0"/>
              </a:rPr>
              <a:t>Ματοπούλου Ελένη </a:t>
            </a:r>
          </a:p>
          <a:p>
            <a:r>
              <a:rPr lang="el-GR" sz="2000" dirty="0" smtClean="0">
                <a:solidFill>
                  <a:schemeClr val="accent3">
                    <a:lumMod val="50000"/>
                  </a:schemeClr>
                </a:solidFill>
                <a:latin typeface="Calibri" pitchFamily="34" charset="0"/>
              </a:rPr>
              <a:t>                                                            Θεσσαλονίκη </a:t>
            </a:r>
            <a:r>
              <a:rPr lang="el-GR" sz="2000" dirty="0" smtClean="0">
                <a:solidFill>
                  <a:schemeClr val="accent3">
                    <a:lumMod val="50000"/>
                  </a:schemeClr>
                </a:solidFill>
                <a:latin typeface="Calibri" pitchFamily="34" charset="0"/>
              </a:rPr>
              <a:t>2021</a:t>
            </a:r>
            <a:r>
              <a:rPr lang="el-GR" sz="2000" dirty="0" smtClean="0">
                <a:solidFill>
                  <a:schemeClr val="accent3">
                    <a:lumMod val="50000"/>
                  </a:schemeClr>
                </a:solidFill>
                <a:latin typeface="Calibri" pitchFamily="34" charset="0"/>
              </a:rPr>
              <a:t>	</a:t>
            </a:r>
            <a:endParaRPr lang="el-GR" sz="2000" dirty="0" smtClean="0">
              <a:solidFill>
                <a:schemeClr val="accent3">
                  <a:lumMod val="50000"/>
                </a:schemeClr>
              </a:solidFill>
            </a:endParaRPr>
          </a:p>
          <a:p>
            <a:endParaRPr lang="el-GR" sz="2000"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214422"/>
            <a:ext cx="88583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ΝΥΧΙΑ ΜΠΑΛΑΡΙΝΑ </a:t>
            </a:r>
            <a:r>
              <a:rPr lang="en-US" sz="2400" b="1" dirty="0" smtClean="0">
                <a:solidFill>
                  <a:schemeClr val="accent2">
                    <a:lumMod val="75000"/>
                  </a:schemeClr>
                </a:solidFill>
                <a:latin typeface="+mj-lt"/>
              </a:rPr>
              <a:t>(COFFIN NAILS)</a:t>
            </a:r>
          </a:p>
        </p:txBody>
      </p:sp>
      <p:pic>
        <p:nvPicPr>
          <p:cNvPr id="8194" name="Picture 2" descr="The Ultimate Guide to Nail Shapes – Superdrug"/>
          <p:cNvPicPr>
            <a:picLocks noChangeAspect="1" noChangeArrowheads="1"/>
          </p:cNvPicPr>
          <p:nvPr/>
        </p:nvPicPr>
        <p:blipFill>
          <a:blip r:embed="rId2"/>
          <a:srcRect l="42000" t="47143" r="43000" b="3571"/>
          <a:stretch>
            <a:fillRect/>
          </a:stretch>
        </p:blipFill>
        <p:spPr bwMode="auto">
          <a:xfrm>
            <a:off x="7215206" y="2500306"/>
            <a:ext cx="1428760" cy="3286148"/>
          </a:xfrm>
          <a:prstGeom prst="rect">
            <a:avLst/>
          </a:prstGeom>
          <a:noFill/>
        </p:spPr>
      </p:pic>
      <p:sp>
        <p:nvSpPr>
          <p:cNvPr id="4" name="3 - Ορθογώνιο"/>
          <p:cNvSpPr/>
          <p:nvPr/>
        </p:nvSpPr>
        <p:spPr>
          <a:xfrm>
            <a:off x="785786" y="3071810"/>
            <a:ext cx="5500726" cy="2246769"/>
          </a:xfrm>
          <a:prstGeom prst="rect">
            <a:avLst/>
          </a:prstGeom>
        </p:spPr>
        <p:txBody>
          <a:bodyPr wrap="square">
            <a:spAutoFit/>
          </a:bodyPr>
          <a:lstStyle/>
          <a:p>
            <a:pPr algn="ctr"/>
            <a:r>
              <a:rPr lang="el-GR" sz="2000" dirty="0" smtClean="0">
                <a:solidFill>
                  <a:schemeClr val="accent2">
                    <a:lumMod val="75000"/>
                  </a:schemeClr>
                </a:solidFill>
                <a:latin typeface="+mj-lt"/>
              </a:rPr>
              <a:t>Πρόκειται για ένα παρεμφερές σχήμα με τα στιλέτο με την διαφορά πως έχουν τετραγωνισμένες άκρες, πράγμα που τα κάνει πιο πρακτικά. Μοιάζουν αρκετά με τις πουέντ μιας μπαλαρίνας, γι αυτό και τους έδωσαν αυτή την ονομασία. Έχουν την τάση να επιμηκύνουν και να λεπταίνουν οπτικά τα δάχτυλα.</a:t>
            </a:r>
            <a:endParaRPr lang="el-GR" sz="2000" dirty="0">
              <a:solidFill>
                <a:schemeClr val="accent2">
                  <a:lumMod val="75000"/>
                </a:schemeClr>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428736"/>
            <a:ext cx="88583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400" b="1" dirty="0" smtClean="0">
                <a:solidFill>
                  <a:schemeClr val="accent2">
                    <a:lumMod val="75000"/>
                  </a:schemeClr>
                </a:solidFill>
                <a:latin typeface="+mj-lt"/>
              </a:rPr>
              <a:t>LIPSTICK NAILS</a:t>
            </a:r>
            <a:endParaRPr lang="el-GR" sz="2400" b="1" dirty="0">
              <a:solidFill>
                <a:schemeClr val="accent2">
                  <a:lumMod val="75000"/>
                </a:schemeClr>
              </a:solidFill>
              <a:latin typeface="+mj-lt"/>
            </a:endParaRPr>
          </a:p>
        </p:txBody>
      </p:sp>
      <p:sp>
        <p:nvSpPr>
          <p:cNvPr id="3" name="2 - Ορθογώνιο"/>
          <p:cNvSpPr/>
          <p:nvPr/>
        </p:nvSpPr>
        <p:spPr>
          <a:xfrm>
            <a:off x="928662" y="3357562"/>
            <a:ext cx="5143536" cy="1631216"/>
          </a:xfrm>
          <a:prstGeom prst="rect">
            <a:avLst/>
          </a:prstGeom>
        </p:spPr>
        <p:txBody>
          <a:bodyPr wrap="square">
            <a:spAutoFit/>
          </a:bodyPr>
          <a:lstStyle/>
          <a:p>
            <a:pPr algn="ctr"/>
            <a:r>
              <a:rPr lang="el-GR" sz="2000" dirty="0" smtClean="0">
                <a:solidFill>
                  <a:schemeClr val="accent2">
                    <a:lumMod val="75000"/>
                  </a:schemeClr>
                </a:solidFill>
                <a:latin typeface="+mj-lt"/>
              </a:rPr>
              <a:t> Το ιδιαίτερο αυτό λιμάρισμα, όπως λέει και το όνομα του, έχει την μορφή ενός ολοκαίνουργιου κραγιόν το οποίο είναι διαγώνιο στη μύτη και έχει την ικανότητα να επιμηκύνει τα δάχτυλα.</a:t>
            </a:r>
            <a:endParaRPr lang="el-GR" sz="2000" dirty="0">
              <a:solidFill>
                <a:schemeClr val="accent2">
                  <a:lumMod val="75000"/>
                </a:schemeClr>
              </a:solidFill>
              <a:latin typeface="+mj-lt"/>
            </a:endParaRPr>
          </a:p>
        </p:txBody>
      </p:sp>
      <p:pic>
        <p:nvPicPr>
          <p:cNvPr id="7170" name="Picture 2" descr="The Ultimate Guide to Nail Shapes – Superdrug"/>
          <p:cNvPicPr>
            <a:picLocks noChangeAspect="1" noChangeArrowheads="1"/>
          </p:cNvPicPr>
          <p:nvPr/>
        </p:nvPicPr>
        <p:blipFill>
          <a:blip r:embed="rId2"/>
          <a:srcRect l="42750" t="3214" r="42250" b="48571"/>
          <a:stretch>
            <a:fillRect/>
          </a:stretch>
        </p:blipFill>
        <p:spPr bwMode="auto">
          <a:xfrm>
            <a:off x="7072330" y="2643182"/>
            <a:ext cx="1428760" cy="321471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142984"/>
            <a:ext cx="88583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ΣΧΗΜΑ ΝΥΧΙΩΝ </a:t>
            </a:r>
            <a:r>
              <a:rPr lang="en-US" sz="2400" b="1" dirty="0" smtClean="0">
                <a:solidFill>
                  <a:schemeClr val="accent2">
                    <a:lumMod val="75000"/>
                  </a:schemeClr>
                </a:solidFill>
                <a:latin typeface="+mj-lt"/>
              </a:rPr>
              <a:t>FLARE</a:t>
            </a:r>
            <a:endParaRPr lang="el-GR" sz="2400" b="1" dirty="0">
              <a:solidFill>
                <a:schemeClr val="accent2">
                  <a:lumMod val="75000"/>
                </a:schemeClr>
              </a:solidFill>
              <a:latin typeface="+mj-lt"/>
            </a:endParaRPr>
          </a:p>
        </p:txBody>
      </p:sp>
      <p:sp>
        <p:nvSpPr>
          <p:cNvPr id="3" name="2 - Ορθογώνιο"/>
          <p:cNvSpPr/>
          <p:nvPr/>
        </p:nvSpPr>
        <p:spPr>
          <a:xfrm>
            <a:off x="642910" y="3357562"/>
            <a:ext cx="5000660" cy="1323439"/>
          </a:xfrm>
          <a:prstGeom prst="rect">
            <a:avLst/>
          </a:prstGeom>
        </p:spPr>
        <p:txBody>
          <a:bodyPr wrap="square">
            <a:spAutoFit/>
          </a:bodyPr>
          <a:lstStyle/>
          <a:p>
            <a:pPr algn="ctr"/>
            <a:r>
              <a:rPr lang="el-GR" sz="2000" dirty="0" smtClean="0">
                <a:solidFill>
                  <a:schemeClr val="accent2">
                    <a:lumMod val="75000"/>
                  </a:schemeClr>
                </a:solidFill>
                <a:latin typeface="+mj-lt"/>
              </a:rPr>
              <a:t>Τα χαρακτηριστικά του γνωρίσματα είναι η πιο φαρδιά άκρη σε σχέση με την βάση, αλλά και η επίπεδη μύτη του, όπως είναι και αυτή στα τετράγωνα νύχια.</a:t>
            </a:r>
            <a:endParaRPr lang="el-GR" sz="2000" dirty="0">
              <a:solidFill>
                <a:schemeClr val="accent2">
                  <a:lumMod val="75000"/>
                </a:schemeClr>
              </a:solidFill>
              <a:latin typeface="+mj-lt"/>
            </a:endParaRPr>
          </a:p>
        </p:txBody>
      </p:sp>
      <p:pic>
        <p:nvPicPr>
          <p:cNvPr id="6146" name="Picture 2" descr="The Ultimate Guide to Nail Shapes – Superdrug"/>
          <p:cNvPicPr>
            <a:picLocks noChangeAspect="1" noChangeArrowheads="1"/>
          </p:cNvPicPr>
          <p:nvPr/>
        </p:nvPicPr>
        <p:blipFill>
          <a:blip r:embed="rId2"/>
          <a:srcRect l="66617" t="45857" r="16883" b="1643"/>
          <a:stretch>
            <a:fillRect/>
          </a:stretch>
        </p:blipFill>
        <p:spPr bwMode="auto">
          <a:xfrm>
            <a:off x="6929454" y="2357430"/>
            <a:ext cx="1571636" cy="350046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86874"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400" b="1" dirty="0" smtClean="0">
                <a:solidFill>
                  <a:schemeClr val="accent2">
                    <a:lumMod val="75000"/>
                  </a:schemeClr>
                </a:solidFill>
                <a:latin typeface="+mj-lt"/>
              </a:rPr>
              <a:t>EDGE NAILS</a:t>
            </a:r>
            <a:endParaRPr lang="el-GR" sz="2400" b="1" dirty="0">
              <a:latin typeface="+mj-lt"/>
            </a:endParaRPr>
          </a:p>
        </p:txBody>
      </p:sp>
      <p:pic>
        <p:nvPicPr>
          <p:cNvPr id="5122" name="Picture 2" descr="The Ultimate Guide to Nail Shapes – Superdrug"/>
          <p:cNvPicPr>
            <a:picLocks noChangeAspect="1" noChangeArrowheads="1"/>
          </p:cNvPicPr>
          <p:nvPr/>
        </p:nvPicPr>
        <p:blipFill>
          <a:blip r:embed="rId2"/>
          <a:srcRect l="19500" t="46072" r="68500" b="6785"/>
          <a:stretch>
            <a:fillRect/>
          </a:stretch>
        </p:blipFill>
        <p:spPr bwMode="auto">
          <a:xfrm>
            <a:off x="7286644" y="2571744"/>
            <a:ext cx="1143008" cy="3143272"/>
          </a:xfrm>
          <a:prstGeom prst="rect">
            <a:avLst/>
          </a:prstGeom>
          <a:noFill/>
        </p:spPr>
      </p:pic>
      <p:sp>
        <p:nvSpPr>
          <p:cNvPr id="4" name="3 - Ορθογώνιο"/>
          <p:cNvSpPr/>
          <p:nvPr/>
        </p:nvSpPr>
        <p:spPr>
          <a:xfrm>
            <a:off x="1000100" y="3429000"/>
            <a:ext cx="5357850" cy="1631216"/>
          </a:xfrm>
          <a:prstGeom prst="rect">
            <a:avLst/>
          </a:prstGeom>
        </p:spPr>
        <p:txBody>
          <a:bodyPr wrap="square">
            <a:spAutoFit/>
          </a:bodyPr>
          <a:lstStyle/>
          <a:p>
            <a:pPr algn="ctr"/>
            <a:r>
              <a:rPr lang="el-GR" sz="2000" dirty="0" smtClean="0">
                <a:solidFill>
                  <a:schemeClr val="accent2">
                    <a:lumMod val="75000"/>
                  </a:schemeClr>
                </a:solidFill>
                <a:latin typeface="+mj-lt"/>
              </a:rPr>
              <a:t>Χαρακτηρίζεται από το μυτερό του σχήμα, το οποίο δεν είναι τόσο έντονο όσο στα στιλέτο, η μύτη του έχει μια κωνική μορφή με μια κορυφή στην μέση. Ουσιαστικά μοιάζει σα να έχει τσακιστεί το νύχι στη μέση.</a:t>
            </a:r>
            <a:endParaRPr lang="el-GR" sz="2000" dirty="0">
              <a:solidFill>
                <a:schemeClr val="accent2">
                  <a:lumMod val="75000"/>
                </a:schemeClr>
              </a:solidFill>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15436"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400" b="1" dirty="0" smtClean="0">
                <a:solidFill>
                  <a:schemeClr val="accent2">
                    <a:lumMod val="75000"/>
                  </a:schemeClr>
                </a:solidFill>
                <a:latin typeface="+mj-lt"/>
              </a:rPr>
              <a:t>MOUNTAIN PEAK NAILS</a:t>
            </a:r>
          </a:p>
        </p:txBody>
      </p:sp>
      <p:sp>
        <p:nvSpPr>
          <p:cNvPr id="4098" name="AutoShape 2" descr="Mountain peak nail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4" name="3 - Εικόνα" descr="zdvzdb.png"/>
          <p:cNvPicPr>
            <a:picLocks noChangeAspect="1"/>
          </p:cNvPicPr>
          <p:nvPr/>
        </p:nvPicPr>
        <p:blipFill>
          <a:blip r:embed="rId2"/>
          <a:stretch>
            <a:fillRect/>
          </a:stretch>
        </p:blipFill>
        <p:spPr>
          <a:xfrm>
            <a:off x="6786578" y="2500306"/>
            <a:ext cx="1877968" cy="3486713"/>
          </a:xfrm>
          <a:prstGeom prst="rect">
            <a:avLst/>
          </a:prstGeom>
          <a:ln>
            <a:solidFill>
              <a:schemeClr val="bg1"/>
            </a:solidFill>
          </a:ln>
        </p:spPr>
      </p:pic>
      <p:sp>
        <p:nvSpPr>
          <p:cNvPr id="5" name="4 - Ορθογώνιο"/>
          <p:cNvSpPr/>
          <p:nvPr/>
        </p:nvSpPr>
        <p:spPr>
          <a:xfrm>
            <a:off x="1142976" y="3357562"/>
            <a:ext cx="4572000" cy="1323439"/>
          </a:xfrm>
          <a:prstGeom prst="rect">
            <a:avLst/>
          </a:prstGeom>
        </p:spPr>
        <p:txBody>
          <a:bodyPr>
            <a:spAutoFit/>
          </a:bodyPr>
          <a:lstStyle/>
          <a:p>
            <a:pPr algn="ctr"/>
            <a:r>
              <a:rPr lang="el-GR" sz="2000" dirty="0" smtClean="0">
                <a:solidFill>
                  <a:schemeClr val="accent2">
                    <a:lumMod val="75000"/>
                  </a:schemeClr>
                </a:solidFill>
                <a:latin typeface="+mj-lt"/>
              </a:rPr>
              <a:t>Πρόκειται για ένα σχήμα νυχιών αντίστοιχο με τα νύχια στιλέτο μόνο που είναι πιο κοντό σε μήκος. Αυτό βέβαια το καθιστά πιο βολικό και εύχρηστο.</a:t>
            </a:r>
            <a:endParaRPr lang="el-GR" sz="2000" dirty="0">
              <a:solidFill>
                <a:schemeClr val="accent2">
                  <a:lumMod val="75000"/>
                </a:schemeClr>
              </a:solidFill>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071546"/>
            <a:ext cx="8858312"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ΠΑΡΑΓΟΝΤΕΣ ΠΟΥ ΕΠΗΡΕΑΖΟΥΝ ΤΗΝ ΕΠΙΛΟΓΗ ΤΟΥ ΣΧΗΜΑΤΟΣ ΝΥΧΙΩΝ</a:t>
            </a:r>
            <a:endParaRPr lang="el-GR" sz="2400" b="1" dirty="0">
              <a:solidFill>
                <a:schemeClr val="accent2">
                  <a:lumMod val="75000"/>
                </a:schemeClr>
              </a:solidFill>
              <a:latin typeface="+mj-lt"/>
            </a:endParaRPr>
          </a:p>
        </p:txBody>
      </p:sp>
      <p:sp>
        <p:nvSpPr>
          <p:cNvPr id="3" name="2 - Ορθογώνιο"/>
          <p:cNvSpPr/>
          <p:nvPr/>
        </p:nvSpPr>
        <p:spPr>
          <a:xfrm>
            <a:off x="285720" y="2500306"/>
            <a:ext cx="8572560" cy="3785652"/>
          </a:xfrm>
          <a:prstGeom prst="rect">
            <a:avLst/>
          </a:prstGeom>
        </p:spPr>
        <p:txBody>
          <a:bodyPr wrap="square">
            <a:spAutoFit/>
          </a:bodyPr>
          <a:lstStyle/>
          <a:p>
            <a:r>
              <a:rPr lang="el-GR" sz="2000" dirty="0" smtClean="0">
                <a:solidFill>
                  <a:schemeClr val="accent2">
                    <a:lumMod val="75000"/>
                  </a:schemeClr>
                </a:solidFill>
                <a:latin typeface="+mj-lt"/>
              </a:rPr>
              <a:t>Οι παράγοντες που επηρεάζουν το σχήμα που δίνουμε στα νύχια είναι</a:t>
            </a:r>
            <a:r>
              <a:rPr lang="en-US" sz="2000" dirty="0" smtClean="0">
                <a:solidFill>
                  <a:schemeClr val="accent2">
                    <a:lumMod val="75000"/>
                  </a:schemeClr>
                </a:solidFill>
                <a:latin typeface="+mj-lt"/>
              </a:rPr>
              <a:t>:</a:t>
            </a:r>
          </a:p>
          <a:p>
            <a:pPr>
              <a:buFont typeface="Wingdings" pitchFamily="2" charset="2"/>
              <a:buChar char="Ø"/>
            </a:pPr>
            <a:endParaRPr lang="en-US" sz="2000" dirty="0" smtClean="0">
              <a:solidFill>
                <a:schemeClr val="accent2">
                  <a:lumMod val="75000"/>
                </a:schemeClr>
              </a:solidFill>
              <a:latin typeface="+mj-lt"/>
            </a:endParaRPr>
          </a:p>
          <a:p>
            <a:pPr marL="457200" indent="-457200">
              <a:buFont typeface="Wingdings" pitchFamily="2" charset="2"/>
              <a:buChar char="Ø"/>
            </a:pPr>
            <a:r>
              <a:rPr lang="el-GR" sz="2000" dirty="0" smtClean="0">
                <a:solidFill>
                  <a:schemeClr val="accent2">
                    <a:lumMod val="75000"/>
                  </a:schemeClr>
                </a:solidFill>
                <a:latin typeface="+mj-lt"/>
              </a:rPr>
              <a:t>Το μήκος και το πάχος των δακτύλων</a:t>
            </a:r>
          </a:p>
          <a:p>
            <a:pPr marL="457200" indent="-457200">
              <a:buFont typeface="Wingdings" pitchFamily="2" charset="2"/>
              <a:buChar char="Ø"/>
            </a:pPr>
            <a:r>
              <a:rPr lang="el-GR" sz="2000" dirty="0" smtClean="0">
                <a:solidFill>
                  <a:schemeClr val="accent2">
                    <a:lumMod val="75000"/>
                  </a:schemeClr>
                </a:solidFill>
                <a:latin typeface="+mj-lt"/>
              </a:rPr>
              <a:t>Το μήκος και το πάχος των νυχιών</a:t>
            </a:r>
          </a:p>
          <a:p>
            <a:pPr marL="457200" indent="-457200">
              <a:buFont typeface="Wingdings" pitchFamily="2" charset="2"/>
              <a:buChar char="Ø"/>
            </a:pPr>
            <a:r>
              <a:rPr lang="el-GR" sz="2000" dirty="0" smtClean="0">
                <a:solidFill>
                  <a:schemeClr val="accent2">
                    <a:lumMod val="75000"/>
                  </a:schemeClr>
                </a:solidFill>
                <a:latin typeface="+mj-lt"/>
              </a:rPr>
              <a:t>Τη σχέση των νυχιών με τα δάκτυλα(π.χ. κοντά και χονδρά δάκτυλα με στενά νύχια)</a:t>
            </a:r>
          </a:p>
          <a:p>
            <a:pPr marL="457200" indent="-457200">
              <a:buFont typeface="Wingdings" pitchFamily="2" charset="2"/>
              <a:buChar char="Ø"/>
            </a:pPr>
            <a:r>
              <a:rPr lang="el-GR" sz="2000" dirty="0" smtClean="0">
                <a:solidFill>
                  <a:schemeClr val="accent2">
                    <a:lumMod val="75000"/>
                  </a:schemeClr>
                </a:solidFill>
                <a:latin typeface="+mj-lt"/>
              </a:rPr>
              <a:t>Το πλάτος του άκρου χειρός</a:t>
            </a:r>
          </a:p>
          <a:p>
            <a:pPr marL="457200" indent="-457200">
              <a:buFont typeface="Wingdings" pitchFamily="2" charset="2"/>
              <a:buChar char="Ø"/>
            </a:pPr>
            <a:r>
              <a:rPr lang="el-GR" sz="2000" dirty="0" smtClean="0">
                <a:solidFill>
                  <a:schemeClr val="accent2">
                    <a:lumMod val="75000"/>
                  </a:schemeClr>
                </a:solidFill>
                <a:latin typeface="+mj-lt"/>
              </a:rPr>
              <a:t>Το φύλο</a:t>
            </a:r>
          </a:p>
          <a:p>
            <a:pPr marL="457200" indent="-457200">
              <a:buFont typeface="Wingdings" pitchFamily="2" charset="2"/>
              <a:buChar char="Ø"/>
            </a:pPr>
            <a:r>
              <a:rPr lang="el-GR" sz="2000" dirty="0" smtClean="0">
                <a:solidFill>
                  <a:schemeClr val="accent2">
                    <a:lumMod val="75000"/>
                  </a:schemeClr>
                </a:solidFill>
                <a:latin typeface="+mj-lt"/>
              </a:rPr>
              <a:t>Η μόδα</a:t>
            </a:r>
          </a:p>
          <a:p>
            <a:pPr marL="457200" indent="-457200">
              <a:buFont typeface="Wingdings" pitchFamily="2" charset="2"/>
              <a:buChar char="Ø"/>
            </a:pPr>
            <a:r>
              <a:rPr lang="el-GR" sz="2000" dirty="0" smtClean="0">
                <a:solidFill>
                  <a:schemeClr val="accent2">
                    <a:lumMod val="75000"/>
                  </a:schemeClr>
                </a:solidFill>
                <a:latin typeface="+mj-lt"/>
              </a:rPr>
              <a:t>Η κοινωνία</a:t>
            </a:r>
          </a:p>
          <a:p>
            <a:pPr marL="457200" indent="-457200">
              <a:buFont typeface="Wingdings" pitchFamily="2" charset="2"/>
              <a:buChar char="Ø"/>
            </a:pPr>
            <a:r>
              <a:rPr lang="el-GR" sz="2000" dirty="0" smtClean="0">
                <a:solidFill>
                  <a:schemeClr val="accent2">
                    <a:lumMod val="75000"/>
                  </a:schemeClr>
                </a:solidFill>
                <a:latin typeface="+mj-lt"/>
              </a:rPr>
              <a:t>Το επάγγελμα</a:t>
            </a:r>
          </a:p>
          <a:p>
            <a:pPr marL="457200" indent="-457200">
              <a:buFont typeface="Wingdings" pitchFamily="2" charset="2"/>
              <a:buChar char="Ø"/>
            </a:pPr>
            <a:r>
              <a:rPr lang="el-GR" sz="2000" dirty="0" smtClean="0">
                <a:solidFill>
                  <a:schemeClr val="accent2">
                    <a:lumMod val="75000"/>
                  </a:schemeClr>
                </a:solidFill>
                <a:latin typeface="+mj-lt"/>
              </a:rPr>
              <a:t>Η επιθυμία του πελάτη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214422"/>
            <a:ext cx="8143932" cy="707886"/>
          </a:xfrm>
          <a:prstGeom prst="rect">
            <a:avLst/>
          </a:prstGeom>
          <a:noFill/>
        </p:spPr>
        <p:txBody>
          <a:bodyPr wrap="square" rtlCol="0">
            <a:spAutoFit/>
          </a:bodyPr>
          <a:lstStyle/>
          <a:p>
            <a:pPr algn="ctr"/>
            <a:r>
              <a:rPr lang="el-GR" sz="4000" b="1" dirty="0" smtClean="0">
                <a:solidFill>
                  <a:schemeClr val="accent3">
                    <a:lumMod val="75000"/>
                  </a:schemeClr>
                </a:solidFill>
                <a:latin typeface="Calibri" pitchFamily="34" charset="0"/>
              </a:rPr>
              <a:t>Ευχαριστώ για την προσοχή σας</a:t>
            </a:r>
            <a:endParaRPr lang="el-GR" sz="4000" b="1" dirty="0">
              <a:solidFill>
                <a:schemeClr val="accent3">
                  <a:lumMod val="75000"/>
                </a:schemeClr>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143116"/>
            <a:ext cx="7011810" cy="3732093"/>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1071546"/>
            <a:ext cx="8429684" cy="6709529"/>
          </a:xfrm>
          <a:prstGeom prst="rect">
            <a:avLst/>
          </a:prstGeom>
          <a:noFill/>
        </p:spPr>
        <p:txBody>
          <a:bodyPr wrap="square" rtlCol="0">
            <a:spAutoFit/>
          </a:bodyPr>
          <a:lstStyle/>
          <a:p>
            <a:r>
              <a:rPr lang="el-GR" sz="2000" dirty="0" smtClean="0">
                <a:solidFill>
                  <a:schemeClr val="accent2">
                    <a:lumMod val="75000"/>
                  </a:schemeClr>
                </a:solidFill>
                <a:latin typeface="+mj-lt"/>
              </a:rPr>
              <a:t>Τα σχήματα νυχιών που συναντάμε είναι τα εξής</a:t>
            </a:r>
            <a:r>
              <a:rPr lang="en-US" sz="2000" dirty="0" smtClean="0">
                <a:solidFill>
                  <a:schemeClr val="accent2">
                    <a:lumMod val="75000"/>
                  </a:schemeClr>
                </a:solidFill>
                <a:latin typeface="+mj-lt"/>
              </a:rPr>
              <a:t>:</a:t>
            </a:r>
            <a:endParaRPr lang="el-GR" sz="2000" dirty="0" smtClean="0">
              <a:solidFill>
                <a:schemeClr val="accent2">
                  <a:lumMod val="75000"/>
                </a:schemeClr>
              </a:solidFill>
              <a:latin typeface="+mj-lt"/>
            </a:endParaRPr>
          </a:p>
          <a:p>
            <a:endParaRPr lang="en-US" sz="2000" dirty="0" smtClean="0">
              <a:solidFill>
                <a:schemeClr val="accent2">
                  <a:lumMod val="75000"/>
                </a:schemeClr>
              </a:solidFill>
              <a:latin typeface="+mj-lt"/>
            </a:endParaRPr>
          </a:p>
          <a:p>
            <a:endParaRPr lang="el-GR" sz="2000" dirty="0" smtClean="0">
              <a:solidFill>
                <a:schemeClr val="accent2">
                  <a:lumMod val="75000"/>
                </a:schemeClr>
              </a:solidFill>
              <a:latin typeface="+mj-lt"/>
            </a:endParaRP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Οβάλ νύχια</a:t>
            </a: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Στρογγυλά νύχια</a:t>
            </a:r>
          </a:p>
          <a:p>
            <a:pPr fontAlgn="base"/>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Τετράγωνα νύχια</a:t>
            </a: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Τετράγωνα νύχια με στρογγυλεμένες άκρες(</a:t>
            </a:r>
            <a:r>
              <a:rPr lang="en-US" sz="2000" dirty="0" smtClean="0">
                <a:solidFill>
                  <a:schemeClr val="accent2">
                    <a:lumMod val="75000"/>
                  </a:schemeClr>
                </a:solidFill>
                <a:latin typeface="+mj-lt"/>
              </a:rPr>
              <a:t>squoval nails)</a:t>
            </a:r>
            <a:endParaRPr lang="el-GR" sz="2000" dirty="0" smtClean="0">
              <a:solidFill>
                <a:schemeClr val="accent2">
                  <a:lumMod val="75000"/>
                </a:schemeClr>
              </a:solidFill>
              <a:latin typeface="+mj-lt"/>
            </a:endParaRP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Αμυγδαλωτά νύχια</a:t>
            </a: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Νύχια στιλέτο, γνωστά και ως μυτερά</a:t>
            </a: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Νύχια μπαλαρίνα</a:t>
            </a:r>
            <a:r>
              <a:rPr lang="en-US" sz="2000" dirty="0" smtClean="0">
                <a:solidFill>
                  <a:schemeClr val="accent2">
                    <a:lumMod val="75000"/>
                  </a:schemeClr>
                </a:solidFill>
                <a:latin typeface="+mj-lt"/>
              </a:rPr>
              <a:t>(coffin nails)</a:t>
            </a:r>
          </a:p>
          <a:p>
            <a:endParaRPr lang="en-US" sz="2000" dirty="0" smtClean="0">
              <a:solidFill>
                <a:schemeClr val="accent2">
                  <a:lumMod val="75000"/>
                </a:schemeClr>
              </a:solidFill>
              <a:latin typeface="+mj-lt"/>
            </a:endParaRPr>
          </a:p>
          <a:p>
            <a:endParaRPr lang="el-GR" sz="2000" dirty="0" smtClean="0">
              <a:solidFill>
                <a:schemeClr val="accent2">
                  <a:lumMod val="75000"/>
                </a:schemeClr>
              </a:solidFill>
              <a:latin typeface="+mj-lt"/>
            </a:endParaRPr>
          </a:p>
          <a:p>
            <a:r>
              <a:rPr lang="el-GR" sz="2000" dirty="0" smtClean="0">
                <a:solidFill>
                  <a:schemeClr val="accent2">
                    <a:lumMod val="75000"/>
                  </a:schemeClr>
                </a:solidFill>
                <a:latin typeface="+mj-lt"/>
              </a:rPr>
              <a:t>Πιο σπάνια θα συναντήσουμε τα εξής</a:t>
            </a:r>
            <a:r>
              <a:rPr lang="en-US" sz="2000" dirty="0" smtClean="0">
                <a:solidFill>
                  <a:schemeClr val="accent2">
                    <a:lumMod val="75000"/>
                  </a:schemeClr>
                </a:solidFill>
                <a:latin typeface="+mj-lt"/>
              </a:rPr>
              <a:t>:</a:t>
            </a:r>
          </a:p>
          <a:p>
            <a:r>
              <a:rPr lang="en-US" sz="2000" dirty="0" smtClean="0">
                <a:solidFill>
                  <a:schemeClr val="accent2">
                    <a:lumMod val="75000"/>
                  </a:schemeClr>
                </a:solidFill>
                <a:latin typeface="+mj-lt"/>
              </a:rPr>
              <a:t>-Lipstick nails</a:t>
            </a:r>
          </a:p>
          <a:p>
            <a:r>
              <a:rPr lang="en-US" sz="2000" dirty="0" smtClean="0">
                <a:solidFill>
                  <a:schemeClr val="accent2">
                    <a:lumMod val="75000"/>
                  </a:schemeClr>
                </a:solidFill>
                <a:latin typeface="+mj-lt"/>
              </a:rPr>
              <a:t>-</a:t>
            </a:r>
            <a:r>
              <a:rPr lang="el-GR" sz="2000" dirty="0" smtClean="0">
                <a:solidFill>
                  <a:schemeClr val="accent2">
                    <a:lumMod val="75000"/>
                  </a:schemeClr>
                </a:solidFill>
                <a:latin typeface="+mj-lt"/>
              </a:rPr>
              <a:t>Σχήμα νυχιών </a:t>
            </a:r>
            <a:r>
              <a:rPr lang="en-US" sz="2000" dirty="0" smtClean="0">
                <a:solidFill>
                  <a:schemeClr val="accent2">
                    <a:lumMod val="75000"/>
                  </a:schemeClr>
                </a:solidFill>
                <a:latin typeface="+mj-lt"/>
              </a:rPr>
              <a:t>Flare</a:t>
            </a:r>
          </a:p>
          <a:p>
            <a:r>
              <a:rPr lang="en-US" sz="2000" dirty="0" smtClean="0">
                <a:solidFill>
                  <a:schemeClr val="accent2">
                    <a:lumMod val="75000"/>
                  </a:schemeClr>
                </a:solidFill>
                <a:latin typeface="+mj-lt"/>
              </a:rPr>
              <a:t>-Edge nails</a:t>
            </a:r>
          </a:p>
          <a:p>
            <a:r>
              <a:rPr lang="en-US" sz="2000" dirty="0" smtClean="0">
                <a:solidFill>
                  <a:schemeClr val="accent2">
                    <a:lumMod val="75000"/>
                  </a:schemeClr>
                </a:solidFill>
                <a:latin typeface="+mj-lt"/>
              </a:rPr>
              <a:t>-Mountain peak nails</a:t>
            </a:r>
          </a:p>
          <a:p>
            <a:endParaRPr lang="el-GR" b="1" dirty="0" smtClean="0"/>
          </a:p>
          <a:p>
            <a:endParaRPr lang="el-GR" dirty="0" smtClean="0"/>
          </a:p>
          <a:p>
            <a:endParaRPr lang="el-GR" dirty="0" smtClean="0"/>
          </a:p>
          <a:p>
            <a:endParaRPr lang="en-US" dirty="0" smtClean="0"/>
          </a:p>
          <a:p>
            <a:endParaRPr lang="el-GR" dirty="0"/>
          </a:p>
        </p:txBody>
      </p:sp>
      <p:sp>
        <p:nvSpPr>
          <p:cNvPr id="5" name="4 - Ορθογώνιο"/>
          <p:cNvSpPr/>
          <p:nvPr/>
        </p:nvSpPr>
        <p:spPr>
          <a:xfrm>
            <a:off x="5786446" y="4429132"/>
            <a:ext cx="3214710" cy="2286016"/>
          </a:xfrm>
          <a:prstGeom prst="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smtClean="0">
                <a:solidFill>
                  <a:schemeClr val="accent3">
                    <a:lumMod val="75000"/>
                  </a:schemeClr>
                </a:solidFill>
                <a:latin typeface="+mj-lt"/>
              </a:rPr>
              <a:t>Η κίνηση του λιμαρίσματος θα πρέπει να </a:t>
            </a:r>
          </a:p>
          <a:p>
            <a:pPr algn="ctr"/>
            <a:endParaRPr lang="el-GR" sz="1200" b="1" dirty="0" smtClean="0">
              <a:solidFill>
                <a:schemeClr val="accent3">
                  <a:lumMod val="75000"/>
                </a:schemeClr>
              </a:solidFill>
              <a:latin typeface="+mj-lt"/>
            </a:endParaRPr>
          </a:p>
          <a:p>
            <a:pPr algn="ctr"/>
            <a:r>
              <a:rPr lang="el-GR" sz="1200" b="1" dirty="0" smtClean="0">
                <a:solidFill>
                  <a:schemeClr val="accent3">
                    <a:lumMod val="75000"/>
                  </a:schemeClr>
                </a:solidFill>
                <a:latin typeface="+mj-lt"/>
              </a:rPr>
              <a:t>γίνεται προς μια κατεύθυνση. </a:t>
            </a:r>
          </a:p>
          <a:p>
            <a:pPr algn="ctr"/>
            <a:endParaRPr lang="el-GR" sz="1200" b="1" dirty="0" smtClean="0">
              <a:solidFill>
                <a:schemeClr val="accent3">
                  <a:lumMod val="75000"/>
                </a:schemeClr>
              </a:solidFill>
              <a:latin typeface="+mj-lt"/>
            </a:endParaRPr>
          </a:p>
          <a:p>
            <a:pPr algn="ctr"/>
            <a:r>
              <a:rPr lang="el-GR" sz="1200" b="1" dirty="0" smtClean="0">
                <a:solidFill>
                  <a:schemeClr val="accent3">
                    <a:lumMod val="75000"/>
                  </a:schemeClr>
                </a:solidFill>
                <a:latin typeface="+mj-lt"/>
              </a:rPr>
              <a:t>Αποφεύγοντας το λιμάρισμα με μια κίνηση </a:t>
            </a:r>
          </a:p>
          <a:p>
            <a:pPr algn="ctr"/>
            <a:endParaRPr lang="el-GR" sz="1200" b="1" dirty="0" smtClean="0">
              <a:solidFill>
                <a:schemeClr val="accent3">
                  <a:lumMod val="75000"/>
                </a:schemeClr>
              </a:solidFill>
              <a:latin typeface="+mj-lt"/>
            </a:endParaRPr>
          </a:p>
          <a:p>
            <a:pPr algn="ctr"/>
            <a:r>
              <a:rPr lang="el-GR" sz="1200" b="1" dirty="0" smtClean="0">
                <a:solidFill>
                  <a:schemeClr val="accent3">
                    <a:lumMod val="75000"/>
                  </a:schemeClr>
                </a:solidFill>
                <a:latin typeface="+mj-lt"/>
              </a:rPr>
              <a:t>δεξιά αριστερά, προλαμβάνετε το </a:t>
            </a:r>
          </a:p>
          <a:p>
            <a:pPr algn="ctr"/>
            <a:endParaRPr lang="el-GR" sz="1200" b="1" dirty="0" smtClean="0">
              <a:solidFill>
                <a:schemeClr val="accent3">
                  <a:lumMod val="75000"/>
                </a:schemeClr>
              </a:solidFill>
              <a:latin typeface="+mj-lt"/>
            </a:endParaRPr>
          </a:p>
          <a:p>
            <a:pPr algn="ctr"/>
            <a:r>
              <a:rPr lang="el-GR" sz="1200" b="1" dirty="0" smtClean="0">
                <a:solidFill>
                  <a:schemeClr val="accent3">
                    <a:lumMod val="75000"/>
                  </a:schemeClr>
                </a:solidFill>
                <a:latin typeface="+mj-lt"/>
              </a:rPr>
              <a:t>ξεφλούδισμα των νυχιών σας</a:t>
            </a:r>
            <a:r>
              <a:rPr lang="el-GR" b="1" dirty="0" smtClean="0">
                <a:solidFill>
                  <a:schemeClr val="accent3">
                    <a:lumMod val="75000"/>
                  </a:schemeClr>
                </a:solidFill>
                <a:latin typeface="+mj-lt"/>
              </a:rPr>
              <a:t>.</a:t>
            </a:r>
            <a:endParaRPr lang="el-GR" b="1" dirty="0">
              <a:solidFill>
                <a:schemeClr val="accent3">
                  <a:lumMod val="75000"/>
                </a:schemeClr>
              </a:solidFill>
              <a:latin typeface="+mj-lt"/>
            </a:endParaRPr>
          </a:p>
        </p:txBody>
      </p:sp>
      <p:sp>
        <p:nvSpPr>
          <p:cNvPr id="6" name="5 - TextBox"/>
          <p:cNvSpPr txBox="1"/>
          <p:nvPr/>
        </p:nvSpPr>
        <p:spPr>
          <a:xfrm>
            <a:off x="6286512" y="4214818"/>
            <a:ext cx="2286016" cy="369332"/>
          </a:xfrm>
          <a:prstGeom prst="rect">
            <a:avLst/>
          </a:prstGeom>
          <a:solidFill>
            <a:schemeClr val="accent1">
              <a:lumMod val="40000"/>
              <a:lumOff val="60000"/>
            </a:schemeClr>
          </a:solidFill>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b="1" dirty="0" smtClean="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latin typeface="+mj-lt"/>
              </a:rPr>
              <a:t>ΠΡΟΣΟΧΗ</a:t>
            </a:r>
            <a:endParaRPr lang="el-GR" b="1" dirty="0">
              <a:ln w="900" cmpd="sng">
                <a:solidFill>
                  <a:schemeClr val="accent1">
                    <a:satMod val="190000"/>
                    <a:alpha val="55000"/>
                  </a:schemeClr>
                </a:solidFill>
                <a:prstDash val="solid"/>
              </a:ln>
              <a:solidFill>
                <a:schemeClr val="accent3">
                  <a:lumMod val="50000"/>
                </a:schemeClr>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Σχήματα νυχιών – Τα φετινά trends | EvaBeauty"/>
          <p:cNvPicPr>
            <a:picLocks noChangeAspect="1" noChangeArrowheads="1"/>
          </p:cNvPicPr>
          <p:nvPr/>
        </p:nvPicPr>
        <p:blipFill>
          <a:blip r:embed="rId2"/>
          <a:srcRect/>
          <a:stretch>
            <a:fillRect/>
          </a:stretch>
        </p:blipFill>
        <p:spPr bwMode="auto">
          <a:xfrm>
            <a:off x="714348" y="1643050"/>
            <a:ext cx="7780824" cy="4071965"/>
          </a:xfrm>
          <a:prstGeom prst="roundRect">
            <a:avLst/>
          </a:prstGeom>
          <a:no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071546"/>
            <a:ext cx="8786874"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ΟΒΑΛ ΝΥΧΙΑ</a:t>
            </a:r>
            <a:endParaRPr lang="el-GR" sz="2400" b="1" dirty="0">
              <a:solidFill>
                <a:schemeClr val="accent2">
                  <a:lumMod val="75000"/>
                </a:schemeClr>
              </a:solidFill>
              <a:latin typeface="+mj-lt"/>
            </a:endParaRPr>
          </a:p>
        </p:txBody>
      </p:sp>
      <p:pic>
        <p:nvPicPr>
          <p:cNvPr id="1026" name="Picture 2" descr="The Ultimate Guide to Nail Shapes – Superdrug"/>
          <p:cNvPicPr>
            <a:picLocks noChangeAspect="1" noChangeArrowheads="1"/>
          </p:cNvPicPr>
          <p:nvPr/>
        </p:nvPicPr>
        <p:blipFill>
          <a:blip r:embed="rId2"/>
          <a:srcRect l="3846" t="2748" r="78846" b="47801"/>
          <a:stretch>
            <a:fillRect/>
          </a:stretch>
        </p:blipFill>
        <p:spPr bwMode="auto">
          <a:xfrm>
            <a:off x="7358082" y="2714620"/>
            <a:ext cx="1285884" cy="2571768"/>
          </a:xfrm>
          <a:prstGeom prst="rect">
            <a:avLst/>
          </a:prstGeom>
          <a:noFill/>
        </p:spPr>
      </p:pic>
      <p:sp>
        <p:nvSpPr>
          <p:cNvPr id="4" name="3 - TextBox"/>
          <p:cNvSpPr txBox="1"/>
          <p:nvPr/>
        </p:nvSpPr>
        <p:spPr>
          <a:xfrm>
            <a:off x="642910" y="2714620"/>
            <a:ext cx="5643602" cy="2554545"/>
          </a:xfrm>
          <a:prstGeom prst="rect">
            <a:avLst/>
          </a:prstGeom>
          <a:noFill/>
        </p:spPr>
        <p:txBody>
          <a:bodyPr wrap="square" rtlCol="0">
            <a:spAutoFit/>
          </a:bodyPr>
          <a:lstStyle/>
          <a:p>
            <a:pPr algn="ctr"/>
            <a:r>
              <a:rPr lang="el-GR" sz="2000" dirty="0" smtClean="0">
                <a:solidFill>
                  <a:schemeClr val="accent2">
                    <a:lumMod val="75000"/>
                  </a:schemeClr>
                </a:solidFill>
                <a:latin typeface="+mj-lt"/>
              </a:rPr>
              <a:t>Το σχήμα αυτό χαρακτηρίζεται από τις στρογγυλεμένες άκρες, είναι  ένα από τα πιο πρακτικά και παραδοσιακά σχήματα νυχιών. Η βασική του διαφορά από τα στρογγυλά νύχια είναι το πλάγιο λιμάρισμα και η πιο έντονη και στενή στρογγυλή μύτη. Ακόμη είναι ιδανικό  για κοντά ή χοντρά δάχτυλα. Θυμίζει αρκετά το φυσικό σχήμα νυχιών.</a:t>
            </a:r>
            <a:endParaRPr lang="el-GR" sz="2000" dirty="0">
              <a:solidFill>
                <a:schemeClr val="accent2">
                  <a:lumMod val="75000"/>
                </a:schemeClr>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357298"/>
            <a:ext cx="8786874"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ΣΤΡΟΓΓΥΛΑ ΝΥΧΙΑ</a:t>
            </a:r>
            <a:endParaRPr lang="el-GR" sz="2400" b="1" dirty="0">
              <a:solidFill>
                <a:schemeClr val="accent2">
                  <a:lumMod val="75000"/>
                </a:schemeClr>
              </a:solidFill>
              <a:latin typeface="+mj-lt"/>
            </a:endParaRPr>
          </a:p>
        </p:txBody>
      </p:sp>
      <p:pic>
        <p:nvPicPr>
          <p:cNvPr id="18434" name="Picture 2" descr="The Ultimate Guide to Nail Shapes – Superdrug"/>
          <p:cNvPicPr>
            <a:picLocks noChangeAspect="1" noChangeArrowheads="1"/>
          </p:cNvPicPr>
          <p:nvPr/>
        </p:nvPicPr>
        <p:blipFill>
          <a:blip r:embed="rId2"/>
          <a:srcRect l="55000" t="7500" r="30000" b="49643"/>
          <a:stretch>
            <a:fillRect/>
          </a:stretch>
        </p:blipFill>
        <p:spPr bwMode="auto">
          <a:xfrm>
            <a:off x="7143768" y="2857496"/>
            <a:ext cx="1428760" cy="2857520"/>
          </a:xfrm>
          <a:prstGeom prst="rect">
            <a:avLst/>
          </a:prstGeom>
          <a:noFill/>
        </p:spPr>
      </p:pic>
      <p:sp>
        <p:nvSpPr>
          <p:cNvPr id="4" name="3 - TextBox"/>
          <p:cNvSpPr txBox="1"/>
          <p:nvPr/>
        </p:nvSpPr>
        <p:spPr>
          <a:xfrm>
            <a:off x="714348" y="3357562"/>
            <a:ext cx="5857916" cy="2246769"/>
          </a:xfrm>
          <a:prstGeom prst="rect">
            <a:avLst/>
          </a:prstGeom>
          <a:noFill/>
        </p:spPr>
        <p:txBody>
          <a:bodyPr wrap="square" rtlCol="0">
            <a:spAutoFit/>
          </a:bodyPr>
          <a:lstStyle/>
          <a:p>
            <a:pPr algn="ctr"/>
            <a:r>
              <a:rPr lang="el-GR" sz="2000" dirty="0" smtClean="0">
                <a:solidFill>
                  <a:schemeClr val="accent2">
                    <a:lumMod val="75000"/>
                  </a:schemeClr>
                </a:solidFill>
                <a:latin typeface="+mj-lt"/>
              </a:rPr>
              <a:t>Θυμίζουν πολύ τα οβάλ αλλά είναι πιο κοντά και η μύτη τους είναι πιο πλατιά και πιο στρογγυλή. Τα πλάγια του νυχιού λιμάρονται κάθετα και οι άκρες τους ακολουθούν την γενικότερη καμπύλη της μύτης του δαχτύλου. Εφαρμόζεται συνήθως σε νύχια που είναι κοντά ή που έχουν αναπτυχθεί ελαφρώς πάνω από τα δάχτυλά σας.</a:t>
            </a:r>
            <a:endParaRPr lang="el-GR" sz="2000" dirty="0">
              <a:solidFill>
                <a:schemeClr val="accent2">
                  <a:lumMod val="75000"/>
                </a:schemeClr>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142984"/>
            <a:ext cx="885831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ΤΕΤΡΑΓΩΝΑ ΝΥΧΙΑ</a:t>
            </a:r>
            <a:endParaRPr lang="el-GR" sz="2400" b="1" dirty="0">
              <a:solidFill>
                <a:schemeClr val="accent2">
                  <a:lumMod val="75000"/>
                </a:schemeClr>
              </a:solidFill>
              <a:latin typeface="+mj-lt"/>
            </a:endParaRPr>
          </a:p>
        </p:txBody>
      </p:sp>
      <p:pic>
        <p:nvPicPr>
          <p:cNvPr id="19458" name="Picture 2" descr="The Ultimate Guide to Nail Shapes – Superdrug"/>
          <p:cNvPicPr>
            <a:picLocks noChangeAspect="1" noChangeArrowheads="1"/>
          </p:cNvPicPr>
          <p:nvPr/>
        </p:nvPicPr>
        <p:blipFill>
          <a:blip r:embed="rId2"/>
          <a:srcRect l="55000" t="49286" r="29250" b="7857"/>
          <a:stretch>
            <a:fillRect/>
          </a:stretch>
        </p:blipFill>
        <p:spPr bwMode="auto">
          <a:xfrm>
            <a:off x="7215206" y="2786058"/>
            <a:ext cx="1500198" cy="2857520"/>
          </a:xfrm>
          <a:prstGeom prst="rect">
            <a:avLst/>
          </a:prstGeom>
          <a:noFill/>
        </p:spPr>
      </p:pic>
      <p:sp>
        <p:nvSpPr>
          <p:cNvPr id="4" name="3 - TextBox"/>
          <p:cNvSpPr txBox="1"/>
          <p:nvPr/>
        </p:nvSpPr>
        <p:spPr>
          <a:xfrm>
            <a:off x="642910" y="3286124"/>
            <a:ext cx="6072230" cy="1938992"/>
          </a:xfrm>
          <a:prstGeom prst="rect">
            <a:avLst/>
          </a:prstGeom>
          <a:noFill/>
        </p:spPr>
        <p:txBody>
          <a:bodyPr wrap="square" rtlCol="0">
            <a:spAutoFit/>
          </a:bodyPr>
          <a:lstStyle/>
          <a:p>
            <a:pPr algn="ctr"/>
            <a:r>
              <a:rPr lang="el-GR" sz="2000" dirty="0" smtClean="0">
                <a:solidFill>
                  <a:schemeClr val="accent2">
                    <a:lumMod val="75000"/>
                  </a:schemeClr>
                </a:solidFill>
                <a:latin typeface="+mj-lt"/>
              </a:rPr>
              <a:t>Τα τετράγωνα νύχια χαρακτηρίζονται από τις έντονες και ευδιάκριτες γωνίες. Προσοχή όμως επειδή οι γωνίες τείνουν να γίνονται οδοντωτές, θα πρέπει να τις λιμάρετε ελαφρώς για να τις εξομαλύνετε χωρίς να χάσουν το τετράγωνο σχήμα τους.  Τείνουν να φαίνονται καλύτερα σε μακριά δάχτυλα.</a:t>
            </a:r>
            <a:endParaRPr lang="el-GR" sz="2000" dirty="0">
              <a:solidFill>
                <a:schemeClr val="accent2">
                  <a:lumMod val="75000"/>
                </a:schemeClr>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1071546"/>
            <a:ext cx="8572560"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ΤΕΤΡΑΓΩΝΑ ΝΥΧΙΑ ΜΕ ΣΤΡΟΓΓΥΛΕΜΕΝΕΣ ΑΚΡΕΣ (</a:t>
            </a:r>
            <a:r>
              <a:rPr lang="en-US" sz="2400" b="1" dirty="0" smtClean="0">
                <a:solidFill>
                  <a:schemeClr val="accent2">
                    <a:lumMod val="75000"/>
                  </a:schemeClr>
                </a:solidFill>
                <a:latin typeface="+mj-lt"/>
              </a:rPr>
              <a:t>SQUOVAL NAILS)</a:t>
            </a:r>
            <a:endParaRPr lang="el-GR" sz="2400" b="1" dirty="0" smtClean="0">
              <a:solidFill>
                <a:schemeClr val="accent2">
                  <a:lumMod val="75000"/>
                </a:schemeClr>
              </a:solidFill>
              <a:latin typeface="+mj-lt"/>
            </a:endParaRPr>
          </a:p>
        </p:txBody>
      </p:sp>
      <p:sp>
        <p:nvSpPr>
          <p:cNvPr id="3" name="2 - TextBox"/>
          <p:cNvSpPr txBox="1"/>
          <p:nvPr/>
        </p:nvSpPr>
        <p:spPr>
          <a:xfrm>
            <a:off x="357158" y="3214686"/>
            <a:ext cx="6000792" cy="1631216"/>
          </a:xfrm>
          <a:prstGeom prst="rect">
            <a:avLst/>
          </a:prstGeom>
          <a:noFill/>
        </p:spPr>
        <p:txBody>
          <a:bodyPr wrap="square" rtlCol="0">
            <a:spAutoFit/>
          </a:bodyPr>
          <a:lstStyle/>
          <a:p>
            <a:pPr algn="ctr"/>
            <a:r>
              <a:rPr lang="el-GR" sz="2000" dirty="0" smtClean="0">
                <a:solidFill>
                  <a:schemeClr val="accent2">
                    <a:lumMod val="75000"/>
                  </a:schemeClr>
                </a:solidFill>
                <a:latin typeface="+mj-lt"/>
              </a:rPr>
              <a:t>Το συγκεκριμένο σχήμα νυχιών είναι κάτι ενδιάμεσο στα οβάλ και τα τετράγωνα. Πλησιάζει πολύ στα</a:t>
            </a:r>
            <a:r>
              <a:rPr lang="en-US" sz="2000" dirty="0" smtClean="0">
                <a:solidFill>
                  <a:schemeClr val="accent2">
                    <a:lumMod val="75000"/>
                  </a:schemeClr>
                </a:solidFill>
                <a:latin typeface="+mj-lt"/>
              </a:rPr>
              <a:t> </a:t>
            </a:r>
            <a:r>
              <a:rPr lang="el-GR" sz="2000" dirty="0" smtClean="0">
                <a:solidFill>
                  <a:schemeClr val="accent2">
                    <a:lumMod val="75000"/>
                  </a:schemeClr>
                </a:solidFill>
                <a:latin typeface="+mj-lt"/>
              </a:rPr>
              <a:t>τετράγωνα νύχια, αλλά οι γωνίες του είναι πιο καμπυλωτές και λιγότερο αιχμηρές. Ταιριάζει σε όλα τα δάχτυλα, αλλά ιδιαίτερα σε νύχια με πλατιά βάση.</a:t>
            </a:r>
            <a:endParaRPr lang="el-GR" sz="2000" dirty="0">
              <a:solidFill>
                <a:schemeClr val="accent2">
                  <a:lumMod val="75000"/>
                </a:schemeClr>
              </a:solidFill>
              <a:latin typeface="+mj-lt"/>
            </a:endParaRPr>
          </a:p>
        </p:txBody>
      </p:sp>
      <p:pic>
        <p:nvPicPr>
          <p:cNvPr id="11266" name="Picture 2" descr="The Ultimate Guide to Nail Shapes – Superdrug"/>
          <p:cNvPicPr>
            <a:picLocks noChangeAspect="1" noChangeArrowheads="1"/>
          </p:cNvPicPr>
          <p:nvPr/>
        </p:nvPicPr>
        <p:blipFill>
          <a:blip r:embed="rId2"/>
          <a:srcRect l="29867" t="45856" r="54383" b="4858"/>
          <a:stretch>
            <a:fillRect/>
          </a:stretch>
        </p:blipFill>
        <p:spPr bwMode="auto">
          <a:xfrm>
            <a:off x="7000892" y="2500306"/>
            <a:ext cx="1500198" cy="328614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86874"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ΑΜΥΓΔΑΛΩΤΑ ΝΥΧΙΑ</a:t>
            </a:r>
            <a:endParaRPr lang="el-GR" sz="2400" b="1" dirty="0">
              <a:latin typeface="+mj-lt"/>
            </a:endParaRPr>
          </a:p>
        </p:txBody>
      </p:sp>
      <p:pic>
        <p:nvPicPr>
          <p:cNvPr id="10242" name="Picture 2" descr="The Ultimate Guide to Nail Shapes – Superdrug"/>
          <p:cNvPicPr>
            <a:picLocks noChangeAspect="1" noChangeArrowheads="1"/>
          </p:cNvPicPr>
          <p:nvPr/>
        </p:nvPicPr>
        <p:blipFill>
          <a:blip r:embed="rId2"/>
          <a:srcRect l="30000" t="4286" r="54250" b="49642"/>
          <a:stretch>
            <a:fillRect/>
          </a:stretch>
        </p:blipFill>
        <p:spPr bwMode="auto">
          <a:xfrm>
            <a:off x="7143768" y="2643182"/>
            <a:ext cx="1500198" cy="3071834"/>
          </a:xfrm>
          <a:prstGeom prst="rect">
            <a:avLst/>
          </a:prstGeom>
          <a:noFill/>
        </p:spPr>
      </p:pic>
      <p:sp>
        <p:nvSpPr>
          <p:cNvPr id="4" name="3 - TextBox"/>
          <p:cNvSpPr txBox="1"/>
          <p:nvPr/>
        </p:nvSpPr>
        <p:spPr>
          <a:xfrm>
            <a:off x="357158" y="3071810"/>
            <a:ext cx="6286544" cy="1938992"/>
          </a:xfrm>
          <a:prstGeom prst="rect">
            <a:avLst/>
          </a:prstGeom>
          <a:noFill/>
        </p:spPr>
        <p:txBody>
          <a:bodyPr wrap="square" rtlCol="0">
            <a:spAutoFit/>
          </a:bodyPr>
          <a:lstStyle/>
          <a:p>
            <a:pPr algn="ctr"/>
            <a:r>
              <a:rPr lang="el-GR" sz="2000" dirty="0" smtClean="0">
                <a:solidFill>
                  <a:schemeClr val="accent2">
                    <a:lumMod val="75000"/>
                  </a:schemeClr>
                </a:solidFill>
                <a:latin typeface="+mj-lt"/>
              </a:rPr>
              <a:t>Τα νύχια σε σχήμα αμύγδαλο είναι κάτι ενδιάμεσο στα οβάλ και τα στιλέτο. Το όνομα δεν είναι τυχαίο, καθώς μοιάζει πολύ με το αμύγδαλο, το οποίο έχει πλατιά βάση και κωνική στρογγυλεμένη μύτη. Ουσιαστικά είναι πιο μυτερά από τα οβάλ και πιο στρογγυλεμένα από τα στιλέτο. Είναι ιδανικό σε κοντά δάκτυλα.</a:t>
            </a:r>
            <a:endParaRPr lang="el-GR" sz="2000" dirty="0">
              <a:solidFill>
                <a:schemeClr val="accent2">
                  <a:lumMod val="75000"/>
                </a:schemeClr>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85860"/>
            <a:ext cx="8715436"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l-GR" sz="2400" b="1" dirty="0" smtClean="0">
                <a:solidFill>
                  <a:schemeClr val="accent2">
                    <a:lumMod val="75000"/>
                  </a:schemeClr>
                </a:solidFill>
                <a:latin typeface="+mj-lt"/>
              </a:rPr>
              <a:t>ΝΥΧΙΑ ΣΤΙΛΕΤΟ</a:t>
            </a:r>
            <a:endParaRPr lang="el-GR" sz="2400" b="1" dirty="0">
              <a:solidFill>
                <a:schemeClr val="accent2">
                  <a:lumMod val="75000"/>
                </a:schemeClr>
              </a:solidFill>
              <a:latin typeface="+mj-lt"/>
            </a:endParaRPr>
          </a:p>
        </p:txBody>
      </p:sp>
      <p:sp>
        <p:nvSpPr>
          <p:cNvPr id="3" name="2 - Ορθογώνιο"/>
          <p:cNvSpPr/>
          <p:nvPr/>
        </p:nvSpPr>
        <p:spPr>
          <a:xfrm>
            <a:off x="500034" y="3429000"/>
            <a:ext cx="5500726" cy="1938992"/>
          </a:xfrm>
          <a:prstGeom prst="rect">
            <a:avLst/>
          </a:prstGeom>
        </p:spPr>
        <p:txBody>
          <a:bodyPr wrap="square">
            <a:spAutoFit/>
          </a:bodyPr>
          <a:lstStyle/>
          <a:p>
            <a:pPr algn="ctr"/>
            <a:r>
              <a:rPr lang="el-GR" sz="2000" dirty="0" smtClean="0">
                <a:solidFill>
                  <a:schemeClr val="accent2">
                    <a:lumMod val="75000"/>
                  </a:schemeClr>
                </a:solidFill>
                <a:latin typeface="+mj-lt"/>
              </a:rPr>
              <a:t>Τα νύχια στιλέτο θυμίζουν αρκετά τα αμυγδαλωτά, αλλά είναι πολύ πιο μυτερά. Συνήθως δημιουργούνται σε μακριά νύχια με την βοήθεια του τζελ ή του ακρυλικού, αλλά μπορούν να δημιουργηθούν και σε μεσαίου μήκους. Ταιριάζει σε όλα τα δάκτυλα.</a:t>
            </a:r>
            <a:endParaRPr lang="el-GR" sz="2000" dirty="0">
              <a:solidFill>
                <a:schemeClr val="accent2">
                  <a:lumMod val="75000"/>
                </a:schemeClr>
              </a:solidFill>
              <a:latin typeface="+mj-lt"/>
            </a:endParaRPr>
          </a:p>
        </p:txBody>
      </p:sp>
      <p:pic>
        <p:nvPicPr>
          <p:cNvPr id="9218" name="Picture 2" descr="The Ultimate Guide to Nail Shapes – Superdrug"/>
          <p:cNvPicPr>
            <a:picLocks noChangeAspect="1" noChangeArrowheads="1"/>
          </p:cNvPicPr>
          <p:nvPr/>
        </p:nvPicPr>
        <p:blipFill>
          <a:blip r:embed="rId2"/>
          <a:srcRect l="17250" t="1071" r="67000" b="51786"/>
          <a:stretch>
            <a:fillRect/>
          </a:stretch>
        </p:blipFill>
        <p:spPr bwMode="auto">
          <a:xfrm>
            <a:off x="7072330" y="2571744"/>
            <a:ext cx="1500198" cy="314327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Προσαρμοσμένος 27">
      <a:dk1>
        <a:sysClr val="windowText" lastClr="000000"/>
      </a:dk1>
      <a:lt1>
        <a:sysClr val="window" lastClr="FFFFFF"/>
      </a:lt1>
      <a:dk2>
        <a:srgbClr val="DBDDCC"/>
      </a:dk2>
      <a:lt2>
        <a:srgbClr val="EBDDC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617</Words>
  <Application>Microsoft Office PowerPoint</Application>
  <PresentationFormat>Προβολή στην οθόνη (4:3)</PresentationFormat>
  <Paragraphs>72</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Ροή</vt:lpstr>
      <vt:lpstr>ΣΧΗΜΑΤΑ ΜΑΝΙΚΙΟΥΡ</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ΣΧΗΜΑΤΑ ΜΑΝΙΚΙΟΥΡ</dc:title>
  <dc:creator>user</dc:creator>
  <cp:lastModifiedBy>User</cp:lastModifiedBy>
  <cp:revision>20</cp:revision>
  <dcterms:created xsi:type="dcterms:W3CDTF">2020-11-17T13:43:33Z</dcterms:created>
  <dcterms:modified xsi:type="dcterms:W3CDTF">2021-12-09T09:47:19Z</dcterms:modified>
</cp:coreProperties>
</file>