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9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showGuides="1">
      <p:cViewPr varScale="1">
        <p:scale>
          <a:sx n="75" d="100"/>
          <a:sy n="75" d="100"/>
        </p:scale>
        <p:origin x="52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0943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439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327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8917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41743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8345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7851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851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316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148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1858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51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854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515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869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7866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333974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sz="4800" b="1" dirty="0" smtClean="0"/>
              <a:t>ΟΡΓΑΝΩΣΗ ΚΑΤΑΣΤΗΜΑΤΟΣ </a:t>
            </a:r>
            <a:r>
              <a:rPr lang="en-US" sz="4800" b="1" dirty="0" smtClean="0"/>
              <a:t>						</a:t>
            </a:r>
            <a:r>
              <a:rPr lang="el-GR" sz="4800" b="1" dirty="0" smtClean="0"/>
              <a:t> </a:t>
            </a:r>
            <a:r>
              <a:rPr lang="en-US" sz="4800" b="1" dirty="0" smtClean="0"/>
              <a:t>MARKETING</a:t>
            </a:r>
            <a:endParaRPr lang="el-GR" sz="4800" b="1" dirty="0"/>
          </a:p>
        </p:txBody>
      </p:sp>
    </p:spTree>
    <p:extLst>
      <p:ext uri="{BB962C8B-B14F-4D97-AF65-F5344CB8AC3E}">
        <p14:creationId xmlns:p14="http://schemas.microsoft.com/office/powerpoint/2010/main" val="1287025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3-Να ορίσετε τι είναι </a:t>
            </a:r>
            <a:r>
              <a:rPr lang="el-GR" b="1" dirty="0" err="1"/>
              <a:t>τμηματοποίηση</a:t>
            </a:r>
            <a:r>
              <a:rPr lang="el-GR" b="1" dirty="0"/>
              <a:t> της αγοράς . Ποια είναι τα κριτήρια </a:t>
            </a:r>
            <a:r>
              <a:rPr lang="el-GR" b="1" dirty="0" err="1"/>
              <a:t>τμηματοποίησης</a:t>
            </a:r>
            <a:r>
              <a:rPr lang="el-GR" b="1" dirty="0"/>
              <a:t> </a:t>
            </a:r>
            <a:r>
              <a:rPr lang="el-GR" dirty="0"/>
              <a:t/>
            </a:r>
            <a:br>
              <a:rPr lang="el-GR" dirty="0"/>
            </a:br>
            <a:endParaRPr lang="el-GR" dirty="0"/>
          </a:p>
        </p:txBody>
      </p:sp>
    </p:spTree>
    <p:extLst>
      <p:ext uri="{BB962C8B-B14F-4D97-AF65-F5344CB8AC3E}">
        <p14:creationId xmlns:p14="http://schemas.microsoft.com/office/powerpoint/2010/main" val="1293146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574800" y="736600"/>
            <a:ext cx="9929812" cy="5174622"/>
          </a:xfrm>
        </p:spPr>
        <p:txBody>
          <a:bodyPr/>
          <a:lstStyle/>
          <a:p>
            <a:r>
              <a:rPr lang="el-GR" b="1" dirty="0" err="1"/>
              <a:t>Τμηματοποίηση</a:t>
            </a:r>
            <a:r>
              <a:rPr lang="el-GR" b="1" dirty="0"/>
              <a:t>:</a:t>
            </a:r>
            <a:r>
              <a:rPr lang="el-GR" dirty="0"/>
              <a:t> ο «τεμαχισμός», η διαίρεση της αγοράς σε διακριτά </a:t>
            </a:r>
            <a:r>
              <a:rPr lang="el-GR" b="1" dirty="0"/>
              <a:t>υποσύνολα</a:t>
            </a:r>
            <a:r>
              <a:rPr lang="el-GR" dirty="0"/>
              <a:t> αγοραστών με </a:t>
            </a:r>
            <a:r>
              <a:rPr lang="el-GR" b="1" dirty="0"/>
              <a:t>ομοιογενείς </a:t>
            </a:r>
            <a:r>
              <a:rPr lang="el-GR" dirty="0"/>
              <a:t>ανάγκες, χαρακτηριστικά &amp; συμπεριφορές, βάσει </a:t>
            </a:r>
            <a:r>
              <a:rPr lang="el-GR" b="1" dirty="0"/>
              <a:t>συγκεκριμένων κριτηρίων</a:t>
            </a:r>
            <a:endParaRPr lang="el-GR" dirty="0"/>
          </a:p>
          <a:p>
            <a:r>
              <a:rPr lang="el-GR" b="1" dirty="0"/>
              <a:t>Κριτήρια </a:t>
            </a:r>
            <a:r>
              <a:rPr lang="el-GR" b="1" dirty="0" err="1"/>
              <a:t>τμηματοποίησης</a:t>
            </a:r>
            <a:endParaRPr lang="el-GR" dirty="0"/>
          </a:p>
          <a:p>
            <a:pPr fontAlgn="base"/>
            <a:r>
              <a:rPr lang="el-GR" dirty="0"/>
              <a:t>Η </a:t>
            </a:r>
            <a:r>
              <a:rPr lang="el-GR" dirty="0" err="1"/>
              <a:t>τμηματοποίηση</a:t>
            </a:r>
            <a:r>
              <a:rPr lang="el-GR" dirty="0"/>
              <a:t> της αγοράς καταναλωτικών προϊόντων γίνεται με κριτήρια που έχουν σχέση με τα χαρακτηριστικά και τις συνήθειες των τελικών καταναλωτών ή με τα χαρακτηριστικά των προϊόντων και των ωφελειών που αυτά προσφέρουν, ώστε να προκύψουν ομάδες καταναλωτών με </a:t>
            </a:r>
            <a:r>
              <a:rPr lang="el-GR" b="1" dirty="0"/>
              <a:t>ομοιογενείς </a:t>
            </a:r>
            <a:r>
              <a:rPr lang="el-GR" dirty="0"/>
              <a:t>ανάγκες, χαρακτηριστικά &amp; συμπεριφορές.</a:t>
            </a:r>
          </a:p>
          <a:p>
            <a:pPr fontAlgn="base"/>
            <a:r>
              <a:rPr lang="el-GR" dirty="0"/>
              <a:t>Χρησιμοποιούνται γεωγραφικά, δημογραφικά, ψυχογραφικά και </a:t>
            </a:r>
            <a:r>
              <a:rPr lang="el-GR" dirty="0" err="1"/>
              <a:t>προϊόντικα</a:t>
            </a:r>
            <a:r>
              <a:rPr lang="el-GR" dirty="0"/>
              <a:t> κριτήρια και διακρίνουμε τις παρακάτω μορφές </a:t>
            </a:r>
            <a:r>
              <a:rPr lang="el-GR" dirty="0" err="1"/>
              <a:t>τμηματοποίησης</a:t>
            </a:r>
            <a:r>
              <a:rPr lang="el-GR" dirty="0"/>
              <a:t>.</a:t>
            </a:r>
          </a:p>
          <a:p>
            <a:endParaRPr lang="el-GR" dirty="0"/>
          </a:p>
        </p:txBody>
      </p:sp>
    </p:spTree>
    <p:extLst>
      <p:ext uri="{BB962C8B-B14F-4D97-AF65-F5344CB8AC3E}">
        <p14:creationId xmlns:p14="http://schemas.microsoft.com/office/powerpoint/2010/main" val="212449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4 - Να περιγράψετε την έννοια της δημογραφικής </a:t>
            </a:r>
            <a:r>
              <a:rPr lang="el-GR" b="1" dirty="0" err="1"/>
              <a:t>τμηματοποίησης</a:t>
            </a:r>
            <a:r>
              <a:rPr lang="el-GR" b="1" dirty="0"/>
              <a:t> της </a:t>
            </a:r>
            <a:r>
              <a:rPr lang="el-GR" b="1" dirty="0" err="1"/>
              <a:t>αγορας</a:t>
            </a:r>
            <a:r>
              <a:rPr lang="el-GR" b="1" dirty="0"/>
              <a:t> </a:t>
            </a:r>
            <a:r>
              <a:rPr lang="el-GR" dirty="0"/>
              <a:t/>
            </a:r>
            <a:br>
              <a:rPr lang="el-GR" dirty="0"/>
            </a:br>
            <a:endParaRPr lang="el-GR" dirty="0"/>
          </a:p>
        </p:txBody>
      </p:sp>
    </p:spTree>
    <p:extLst>
      <p:ext uri="{BB962C8B-B14F-4D97-AF65-F5344CB8AC3E}">
        <p14:creationId xmlns:p14="http://schemas.microsoft.com/office/powerpoint/2010/main" val="651449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282700" y="1092200"/>
            <a:ext cx="10221912" cy="5765800"/>
          </a:xfrm>
        </p:spPr>
        <p:txBody>
          <a:bodyPr>
            <a:normAutofit fontScale="92500" lnSpcReduction="20000"/>
          </a:bodyPr>
          <a:lstStyle/>
          <a:p>
            <a:pPr marL="0" indent="0">
              <a:buNone/>
            </a:pPr>
            <a:r>
              <a:rPr lang="el-GR" b="1" dirty="0"/>
              <a:t> </a:t>
            </a:r>
            <a:endParaRPr lang="el-GR" dirty="0"/>
          </a:p>
          <a:p>
            <a:r>
              <a:rPr lang="el-GR" b="1" dirty="0"/>
              <a:t>Δημογραφική </a:t>
            </a:r>
            <a:r>
              <a:rPr lang="el-GR" b="1" dirty="0" err="1"/>
              <a:t>Τμηματοποίηση</a:t>
            </a:r>
            <a:endParaRPr lang="el-GR" dirty="0"/>
          </a:p>
          <a:p>
            <a:r>
              <a:rPr lang="el-GR" dirty="0"/>
              <a:t>Ο προσδιορισμός των διαφόρων τμημάτων της αγοράς γίνεται σύμφωνα με τα δημογραφικά χαρακτηριστικά των καταναλωτών, όπως:</a:t>
            </a:r>
          </a:p>
          <a:p>
            <a:pPr lvl="0"/>
            <a:r>
              <a:rPr lang="el-GR" dirty="0"/>
              <a:t>Ηλικία</a:t>
            </a:r>
          </a:p>
          <a:p>
            <a:pPr lvl="0"/>
            <a:r>
              <a:rPr lang="el-GR" dirty="0"/>
              <a:t>Φύλο</a:t>
            </a:r>
          </a:p>
          <a:p>
            <a:pPr lvl="0"/>
            <a:r>
              <a:rPr lang="el-GR" dirty="0"/>
              <a:t>Εισόδημα</a:t>
            </a:r>
          </a:p>
          <a:p>
            <a:pPr lvl="0"/>
            <a:r>
              <a:rPr lang="el-GR" dirty="0"/>
              <a:t>Επάγγελμα (απασχόληση)</a:t>
            </a:r>
          </a:p>
          <a:p>
            <a:pPr lvl="0"/>
            <a:r>
              <a:rPr lang="el-GR" dirty="0"/>
              <a:t>Επίπεδο μόρφωσης (σε χρόνια σπουδών)</a:t>
            </a:r>
          </a:p>
          <a:p>
            <a:pPr lvl="0"/>
            <a:r>
              <a:rPr lang="el-GR" dirty="0"/>
              <a:t>Καταγωγή (ή εθνικότητα, ή φυλή)</a:t>
            </a:r>
          </a:p>
          <a:p>
            <a:pPr lvl="0"/>
            <a:r>
              <a:rPr lang="el-GR" dirty="0"/>
              <a:t>Θρήσκευμα</a:t>
            </a:r>
          </a:p>
          <a:p>
            <a:pPr lvl="0"/>
            <a:r>
              <a:rPr lang="el-GR" dirty="0"/>
              <a:t>Οικογενειακή κατάσταση (έγγαμος, άγαμος, αριθμός παιδιών)</a:t>
            </a:r>
          </a:p>
          <a:p>
            <a:pPr lvl="0"/>
            <a:r>
              <a:rPr lang="el-GR" dirty="0"/>
              <a:t>Τόπος κύριας </a:t>
            </a:r>
            <a:r>
              <a:rPr lang="el-GR" dirty="0" smtClean="0"/>
              <a:t>κατοικίας</a:t>
            </a:r>
            <a:endParaRPr lang="en-US" dirty="0" smtClean="0"/>
          </a:p>
          <a:p>
            <a:pPr lvl="0"/>
            <a:r>
              <a:rPr lang="el-GR" dirty="0"/>
              <a:t>Κοινωνική ομάδα</a:t>
            </a:r>
          </a:p>
          <a:p>
            <a:r>
              <a:rPr lang="el-GR" dirty="0"/>
              <a:t>Η </a:t>
            </a:r>
            <a:r>
              <a:rPr lang="el-GR" dirty="0" err="1"/>
              <a:t>τμηματοποίηση</a:t>
            </a:r>
            <a:r>
              <a:rPr lang="el-GR" dirty="0"/>
              <a:t> της αγοράς με δημογραφικά κριτήρια χρησιμοποιείται ευρέως από τις επιχειρήσεις, καθώς τα δημογραφικά στοιχεία είναι εύκολα </a:t>
            </a:r>
            <a:r>
              <a:rPr lang="el-GR" dirty="0" err="1"/>
              <a:t>προσβάσιμα</a:t>
            </a:r>
            <a:r>
              <a:rPr lang="el-GR" dirty="0"/>
              <a:t>.  Καταγράφονται σε διάφορες στατιστικές (π.χ. απογραφή πληθυσμού) και άρα μπορούν εύκολα να αναζητηθούν.   </a:t>
            </a:r>
          </a:p>
          <a:p>
            <a:pPr lvl="0"/>
            <a:endParaRPr lang="el-GR" dirty="0"/>
          </a:p>
          <a:p>
            <a:endParaRPr lang="el-GR" dirty="0"/>
          </a:p>
        </p:txBody>
      </p:sp>
    </p:spTree>
    <p:extLst>
      <p:ext uri="{BB962C8B-B14F-4D97-AF65-F5344CB8AC3E}">
        <p14:creationId xmlns:p14="http://schemas.microsoft.com/office/powerpoint/2010/main" val="407473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5- Να σχολιάσετε εννοιολογικά την έννοια της διαφήμισης . Ποιος είναι ο σκοπός της ;</a:t>
            </a:r>
            <a:r>
              <a:rPr lang="el-GR" dirty="0"/>
              <a:t/>
            </a:r>
            <a:br>
              <a:rPr lang="el-GR" dirty="0"/>
            </a:br>
            <a:endParaRPr lang="el-GR" dirty="0"/>
          </a:p>
        </p:txBody>
      </p:sp>
    </p:spTree>
    <p:extLst>
      <p:ext uri="{BB962C8B-B14F-4D97-AF65-F5344CB8AC3E}">
        <p14:creationId xmlns:p14="http://schemas.microsoft.com/office/powerpoint/2010/main" val="311089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625600" y="546100"/>
            <a:ext cx="9879012" cy="5365122"/>
          </a:xfrm>
        </p:spPr>
        <p:txBody>
          <a:bodyPr>
            <a:normAutofit fontScale="92500" lnSpcReduction="10000"/>
          </a:bodyPr>
          <a:lstStyle/>
          <a:p>
            <a:r>
              <a:rPr lang="el-GR" dirty="0"/>
              <a:t>Το κυριότερο εργαλείο του επικοινωνιακού </a:t>
            </a:r>
            <a:r>
              <a:rPr lang="en-US" dirty="0"/>
              <a:t>marketing</a:t>
            </a:r>
            <a:r>
              <a:rPr lang="el-GR" dirty="0"/>
              <a:t> είναι </a:t>
            </a:r>
            <a:r>
              <a:rPr lang="el-GR" b="1" u="sng" dirty="0">
                <a:solidFill>
                  <a:srgbClr val="FF0000"/>
                </a:solidFill>
              </a:rPr>
              <a:t>η διαφήμιση</a:t>
            </a:r>
            <a:r>
              <a:rPr lang="el-GR" dirty="0"/>
              <a:t> και </a:t>
            </a:r>
            <a:r>
              <a:rPr lang="el-GR" u="sng" dirty="0">
                <a:effectLst>
                  <a:outerShdw blurRad="38100" dist="38100" dir="2700000" algn="tl">
                    <a:srgbClr val="000000">
                      <a:alpha val="43137"/>
                    </a:srgbClr>
                  </a:outerShdw>
                </a:effectLst>
              </a:rPr>
              <a:t>σκοπός της </a:t>
            </a:r>
            <a:r>
              <a:rPr lang="el-GR" b="1" u="sng" dirty="0"/>
              <a:t>είναι να επηρεάζει την ανθρώπινη συμπεριφορά</a:t>
            </a:r>
            <a:r>
              <a:rPr lang="el-GR" dirty="0"/>
              <a:t>. Δεν είναι μόνο ένα επικοινωνιακό φαινόμενο, αλλά ταυτόχρονα και ψυχαγωγικό. Αυτός είναι και ο λόγος για τον οποίο η διαφήμιση είναι σημαντική και απαραίτητη.</a:t>
            </a:r>
          </a:p>
          <a:p>
            <a:r>
              <a:rPr lang="el-GR" dirty="0"/>
              <a:t>Ένα ακόμα στοιχείο που βοήθησε είναι η ραγδαία ανάπτυξη των Μ.Μ.Ε. θα μπορούσαμε βέβαια να πούμε πως η διαφήμιση ώθησε τα Μ.Μ.Ε. να αναπτυχθούν, γιατί αυτή τα χρηματοδοτεί σε μεγάλο βαθμό, ώστε να εξασφαλίζουν την πολυφωνία και ελευθερία του λόγου. Επομένως η διαφήμιση παρέχει και κοινωνικό έργο.</a:t>
            </a:r>
          </a:p>
          <a:p>
            <a:r>
              <a:rPr lang="el-GR" dirty="0"/>
              <a:t>Ο χαρακτήρας της προσδιορίζεται από τρία στοιχεία: είναι πληροφοριακός, </a:t>
            </a:r>
            <a:r>
              <a:rPr lang="el-GR" dirty="0" err="1"/>
              <a:t>επηρρεαστικός</a:t>
            </a:r>
            <a:r>
              <a:rPr lang="el-GR" dirty="0"/>
              <a:t>, και αναπαραγωγικός.</a:t>
            </a:r>
          </a:p>
          <a:p>
            <a:r>
              <a:rPr lang="el-GR" dirty="0"/>
              <a:t>Θα μπορούσαμε να χαρακτηρίσουμε τη διαφήμιση ως την κυριότερη επικοινωνιακή μέθοδο, που μέσω της πληροφόρησης και της ψυχαγωγίας επηρεάζει τη συμπεριφορά του αγοραστή, δηλαδή επηρεάζει τις απόψεις, τις θέσεις και τις προσδοκίες του.                           </a:t>
            </a:r>
          </a:p>
          <a:p>
            <a:pPr marL="0" indent="0">
              <a:buNone/>
            </a:pPr>
            <a:endParaRPr lang="el-GR" dirty="0"/>
          </a:p>
          <a:p>
            <a:r>
              <a:rPr lang="el-GR" b="1" dirty="0">
                <a:solidFill>
                  <a:srgbClr val="FF0000"/>
                </a:solidFill>
              </a:rPr>
              <a:t>Σκοπός της διαφήμισης </a:t>
            </a:r>
            <a:r>
              <a:rPr lang="el-GR" dirty="0"/>
              <a:t>είναι να πληροφορήσει για ένα προϊόν και να προϊδεάσει για την αγορά του. Τη χρησιμοποιούμε επειδή θέλουμε να διατηρήσουμε, να εξασφαλίσουμε και να αυξήσουμε τον κύκλο εργασιών, να αντιμετωπίσουμε τον ανταγωνισμό και να επεκτείνουμε το μερίδιο της αγοράς.</a:t>
            </a:r>
          </a:p>
          <a:p>
            <a:endParaRPr lang="el-GR" dirty="0"/>
          </a:p>
        </p:txBody>
      </p:sp>
    </p:spTree>
    <p:extLst>
      <p:ext uri="{BB962C8B-B14F-4D97-AF65-F5344CB8AC3E}">
        <p14:creationId xmlns:p14="http://schemas.microsoft.com/office/powerpoint/2010/main" val="2124555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6- Να αναφέρετε τα είδη της διαφήμισης . Να σχολιάσετε την πληροφοριακή διαφήμιση .</a:t>
            </a:r>
            <a:r>
              <a:rPr lang="el-GR" dirty="0"/>
              <a:t/>
            </a:r>
            <a:br>
              <a:rPr lang="el-GR" dirty="0"/>
            </a:br>
            <a:r>
              <a:rPr lang="el-GR" dirty="0"/>
              <a:t> </a:t>
            </a:r>
            <a:br>
              <a:rPr lang="el-GR" dirty="0"/>
            </a:br>
            <a:endParaRPr lang="el-GR" dirty="0"/>
          </a:p>
        </p:txBody>
      </p:sp>
    </p:spTree>
    <p:extLst>
      <p:ext uri="{BB962C8B-B14F-4D97-AF65-F5344CB8AC3E}">
        <p14:creationId xmlns:p14="http://schemas.microsoft.com/office/powerpoint/2010/main" val="314719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30300" y="965200"/>
            <a:ext cx="10374312" cy="4946022"/>
          </a:xfrm>
        </p:spPr>
        <p:txBody>
          <a:bodyPr>
            <a:normAutofit lnSpcReduction="10000"/>
          </a:bodyPr>
          <a:lstStyle/>
          <a:p>
            <a:pPr lvl="0"/>
            <a:r>
              <a:rPr lang="el-GR" dirty="0"/>
              <a:t>ΕΙΔΗ ΔΙΑΦΗΜΙΣΗΣ</a:t>
            </a:r>
          </a:p>
          <a:p>
            <a:endParaRPr lang="el-GR" dirty="0"/>
          </a:p>
          <a:p>
            <a:r>
              <a:rPr lang="el-GR" b="1" u="sng" dirty="0" smtClean="0"/>
              <a:t>Το </a:t>
            </a:r>
            <a:r>
              <a:rPr lang="el-GR" b="1" u="sng" dirty="0"/>
              <a:t>είδος </a:t>
            </a:r>
            <a:r>
              <a:rPr lang="el-GR" dirty="0"/>
              <a:t>της διαφήμισης προσδιορίζεται </a:t>
            </a:r>
            <a:r>
              <a:rPr lang="el-GR" b="1" u="sng" dirty="0"/>
              <a:t>από τους στόχους της</a:t>
            </a:r>
            <a:r>
              <a:rPr lang="el-GR" dirty="0"/>
              <a:t>. Έτσι έχουμε τα εξής:</a:t>
            </a:r>
          </a:p>
          <a:p>
            <a:pPr marL="0" indent="0">
              <a:buNone/>
            </a:pPr>
            <a:r>
              <a:rPr lang="el-GR" dirty="0" smtClean="0"/>
              <a:t>   </a:t>
            </a:r>
            <a:endParaRPr lang="el-GR" dirty="0"/>
          </a:p>
          <a:p>
            <a:pPr lvl="0"/>
            <a:r>
              <a:rPr lang="el-GR" b="1" u="sng" dirty="0"/>
              <a:t>πληροφοριακή διαφήμιση:</a:t>
            </a:r>
            <a:r>
              <a:rPr lang="el-GR" dirty="0"/>
              <a:t>  προσπαθεί να δημιουργήσει αρχική ζήτηση για ένα νέο είδος προϊόντος. Χρησιμοποιείται επίσης για την επανατοποθέτηση παλιών προϊόντων που γίνεται είτε με την </a:t>
            </a:r>
            <a:r>
              <a:rPr lang="el-GR" dirty="0" err="1"/>
              <a:t>επανασυσκευασία</a:t>
            </a:r>
            <a:r>
              <a:rPr lang="el-GR" dirty="0"/>
              <a:t> τους είτε με τη διεύρυνση του δικτύου διανομής τους, γεγονός που συμβάλλει στη διαφοροποίηση των ποιοτικών τους χαρακτηριστικών. Αφορά προϊόντα που βρίσκονται στη φάση της εισαγωγής ή </a:t>
            </a:r>
            <a:r>
              <a:rPr lang="el-GR" dirty="0" err="1"/>
              <a:t>επανεισαγωγής</a:t>
            </a:r>
            <a:r>
              <a:rPr lang="el-GR" dirty="0"/>
              <a:t> τους στην αγορά.</a:t>
            </a:r>
          </a:p>
          <a:p>
            <a:pPr marL="0" indent="0">
              <a:buNone/>
            </a:pPr>
            <a:endParaRPr lang="el-GR" dirty="0"/>
          </a:p>
          <a:p>
            <a:pPr lvl="0"/>
            <a:r>
              <a:rPr lang="el-GR" b="1" u="sng" dirty="0"/>
              <a:t>ανταγωνιστική διαφήμιση:</a:t>
            </a:r>
            <a:r>
              <a:rPr lang="el-GR" dirty="0"/>
              <a:t>  χρησιμοποιείται όταν ένα προϊόν εισέρχεται στη φάση της ανάπτυξης. Στόχος της είναι να πείσει τον αγοραστή τονίζοντας τα ιδιαίτερα χαρακτηριστικά του προϊόντος, που το διαφοροποιούν από τα ομοειδή των ανταγωνιστικών επιχειρήσεων.</a:t>
            </a:r>
          </a:p>
          <a:p>
            <a:endParaRPr lang="el-GR" dirty="0"/>
          </a:p>
        </p:txBody>
      </p:sp>
    </p:spTree>
    <p:extLst>
      <p:ext uri="{BB962C8B-B14F-4D97-AF65-F5344CB8AC3E}">
        <p14:creationId xmlns:p14="http://schemas.microsoft.com/office/powerpoint/2010/main" val="4171815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33500" y="558800"/>
            <a:ext cx="10171112" cy="6045200"/>
          </a:xfrm>
        </p:spPr>
        <p:txBody>
          <a:bodyPr>
            <a:normAutofit fontScale="92500" lnSpcReduction="10000"/>
          </a:bodyPr>
          <a:lstStyle/>
          <a:p>
            <a:pPr lvl="0"/>
            <a:r>
              <a:rPr lang="el-GR" b="1" u="sng" dirty="0"/>
              <a:t>διαφήμιση υπενθύμισης:</a:t>
            </a:r>
            <a:r>
              <a:rPr lang="el-GR" dirty="0"/>
              <a:t>  αποσκοπεί στη διατήρηση των κατακτημένων μεριδίων της αγοράς με την πιστότητα στη μάρκα. Χρησιμοποιείται κυρίως στη φάση ωριμότητας του προϊόντος.</a:t>
            </a:r>
          </a:p>
          <a:p>
            <a:endParaRPr lang="el-GR" dirty="0"/>
          </a:p>
          <a:p>
            <a:pPr lvl="0"/>
            <a:r>
              <a:rPr lang="el-GR" b="1" u="sng" dirty="0"/>
              <a:t>διαφήμιση </a:t>
            </a:r>
            <a:r>
              <a:rPr lang="el-GR" b="1" u="sng" dirty="0" err="1"/>
              <a:t>επανενίσχυσης</a:t>
            </a:r>
            <a:r>
              <a:rPr lang="el-GR" b="1" u="sng" dirty="0"/>
              <a:t>:</a:t>
            </a:r>
            <a:r>
              <a:rPr lang="el-GR" dirty="0"/>
              <a:t>  έχει ως στόχο να αυξήσει την ασφάλεια των πελατών βεβαιώνοντας τους πως έχουν κάνει τη σωστή επιλογή.</a:t>
            </a:r>
          </a:p>
          <a:p>
            <a:pPr marL="0" indent="0">
              <a:buNone/>
            </a:pPr>
            <a:endParaRPr lang="el-GR" dirty="0"/>
          </a:p>
          <a:p>
            <a:pPr lvl="0"/>
            <a:r>
              <a:rPr lang="el-GR" b="1" u="sng" dirty="0"/>
              <a:t>συνεργατική διαφήμιση:</a:t>
            </a:r>
            <a:r>
              <a:rPr lang="el-GR" dirty="0"/>
              <a:t>  σκοπεύει στη μείωση της διαφημιστικής δαπάνης με τη συμμετοχή περισσότερων διαφημιζόμενων στη διαφημιστική εκστρατεία. Διακρίνεται σε κάθετη και οριζόντια.</a:t>
            </a:r>
          </a:p>
          <a:p>
            <a:endParaRPr lang="el-GR" dirty="0"/>
          </a:p>
          <a:p>
            <a:r>
              <a:rPr lang="el-GR" u="sng" dirty="0"/>
              <a:t>Κάθετη </a:t>
            </a:r>
            <a:r>
              <a:rPr lang="el-GR" dirty="0"/>
              <a:t>: διαφορετικό επίπεδο στο δίαυλο διανομής</a:t>
            </a:r>
          </a:p>
          <a:p>
            <a:pPr marL="0" indent="0">
              <a:buNone/>
            </a:pPr>
            <a:endParaRPr lang="el-GR" dirty="0"/>
          </a:p>
          <a:p>
            <a:r>
              <a:rPr lang="el-GR" u="sng" dirty="0"/>
              <a:t>Οριζόντια</a:t>
            </a:r>
            <a:r>
              <a:rPr lang="el-GR" dirty="0"/>
              <a:t> : ίδιο επίπεδο στο δίαυλο </a:t>
            </a:r>
            <a:r>
              <a:rPr lang="el-GR" dirty="0" smtClean="0"/>
              <a:t>διανομής            </a:t>
            </a:r>
            <a:r>
              <a:rPr lang="el-GR" dirty="0"/>
              <a:t> </a:t>
            </a:r>
            <a:endParaRPr lang="el-GR" dirty="0" smtClean="0"/>
          </a:p>
          <a:p>
            <a:pPr marL="0" indent="0">
              <a:buNone/>
            </a:pPr>
            <a:endParaRPr lang="el-GR" dirty="0" smtClean="0"/>
          </a:p>
          <a:p>
            <a:pPr lvl="0"/>
            <a:r>
              <a:rPr lang="el-GR" b="1" u="sng" dirty="0" smtClean="0"/>
              <a:t>θεσμική </a:t>
            </a:r>
            <a:r>
              <a:rPr lang="el-GR" b="1" u="sng" dirty="0"/>
              <a:t>διαφήμιση:</a:t>
            </a:r>
            <a:r>
              <a:rPr lang="el-GR" dirty="0"/>
              <a:t>  έχει ως στόχο την έμμεση προώθηση των πωλήσεων μέσω της ανύψωσης του κύρους της επιχείρησης. Δεν απευθύνεται μόνο στους πελάτες, αλλά και στο ευρύτερο κοινό και δεν προβάλλονται άμεσα τα προϊόντα της επιχείρησης , αλλά το συνολικό της έργο.</a:t>
            </a:r>
          </a:p>
          <a:p>
            <a:pPr marL="0" indent="0">
              <a:buNone/>
            </a:pPr>
            <a:r>
              <a:rPr lang="el-GR" dirty="0"/>
              <a:t> </a:t>
            </a:r>
          </a:p>
          <a:p>
            <a:endParaRPr lang="el-GR" dirty="0"/>
          </a:p>
        </p:txBody>
      </p:sp>
    </p:spTree>
    <p:extLst>
      <p:ext uri="{BB962C8B-B14F-4D97-AF65-F5344CB8AC3E}">
        <p14:creationId xmlns:p14="http://schemas.microsoft.com/office/powerpoint/2010/main" val="830915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Ποιες είναι οι </a:t>
            </a:r>
            <a:r>
              <a:rPr lang="el-GR" b="1" dirty="0" err="1"/>
              <a:t>προυποθέσεις</a:t>
            </a:r>
            <a:r>
              <a:rPr lang="el-GR" b="1" dirty="0"/>
              <a:t> για να είναι αποτελεσματική η διαφήμιση ; </a:t>
            </a:r>
            <a:r>
              <a:rPr lang="el-GR" dirty="0"/>
              <a:t/>
            </a:r>
            <a:br>
              <a:rPr lang="el-GR" dirty="0"/>
            </a:br>
            <a:endParaRPr lang="el-GR" dirty="0"/>
          </a:p>
        </p:txBody>
      </p:sp>
    </p:spTree>
    <p:extLst>
      <p:ext uri="{BB962C8B-B14F-4D97-AF65-F5344CB8AC3E}">
        <p14:creationId xmlns:p14="http://schemas.microsoft.com/office/powerpoint/2010/main" val="1946532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38201" y="711200"/>
            <a:ext cx="10666412" cy="4066181"/>
          </a:xfrm>
        </p:spPr>
        <p:txBody>
          <a:bodyPr>
            <a:normAutofit fontScale="90000"/>
          </a:bodyPr>
          <a:lstStyle/>
          <a:p>
            <a:r>
              <a:rPr lang="el-GR" b="1" dirty="0"/>
              <a:t>Να δώσετε ένα ορισμό του Μάρκετινγκ και να περιγράψετε την σημασία του για μία επιχείρηση</a:t>
            </a:r>
            <a:r>
              <a:rPr lang="el-GR" dirty="0"/>
              <a:t/>
            </a:r>
            <a:br>
              <a:rPr lang="el-GR" dirty="0"/>
            </a:br>
            <a:endParaRPr lang="el-GR" dirty="0"/>
          </a:p>
        </p:txBody>
      </p:sp>
    </p:spTree>
    <p:extLst>
      <p:ext uri="{BB962C8B-B14F-4D97-AF65-F5344CB8AC3E}">
        <p14:creationId xmlns:p14="http://schemas.microsoft.com/office/powerpoint/2010/main" val="3098118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295400" y="876300"/>
            <a:ext cx="10209212" cy="5778500"/>
          </a:xfrm>
        </p:spPr>
        <p:txBody>
          <a:bodyPr>
            <a:normAutofit fontScale="85000" lnSpcReduction="20000"/>
          </a:bodyPr>
          <a:lstStyle/>
          <a:p>
            <a:r>
              <a:rPr lang="el-GR" dirty="0"/>
              <a:t>Για να είναι αποτελεσματική μια διαφήμιση και να δημιουργεί μια αποκλειστική ζήτηση για ένα προϊόν πρέπει να υπάρχουν </a:t>
            </a:r>
            <a:r>
              <a:rPr lang="el-GR" b="1" u="sng" dirty="0">
                <a:solidFill>
                  <a:srgbClr val="FF0000"/>
                </a:solidFill>
              </a:rPr>
              <a:t>οι παρακάτω προϋποθέσεις</a:t>
            </a:r>
            <a:r>
              <a:rPr lang="el-GR" dirty="0"/>
              <a:t>.</a:t>
            </a:r>
          </a:p>
          <a:p>
            <a:pPr marL="0" indent="0">
              <a:buNone/>
            </a:pPr>
            <a:r>
              <a:rPr lang="el-GR" dirty="0"/>
              <a:t> </a:t>
            </a:r>
          </a:p>
          <a:p>
            <a:pPr lvl="0"/>
            <a:r>
              <a:rPr lang="el-GR" dirty="0"/>
              <a:t>όταν υπάρχει ευνοϊκή πρωταρχική ζήτηση για ένα προϊόν η διαφήμιση έχει καλύτερα αποτελέσματα, ιδιαίτερα </a:t>
            </a:r>
            <a:r>
              <a:rPr lang="el-GR" b="1" dirty="0"/>
              <a:t>αν διαφημιστεί κατευθείαν η μάρκα του προϊόντος.</a:t>
            </a:r>
          </a:p>
          <a:p>
            <a:pPr marL="0" indent="0">
              <a:buNone/>
            </a:pPr>
            <a:endParaRPr lang="el-GR" dirty="0"/>
          </a:p>
          <a:p>
            <a:pPr lvl="0"/>
            <a:r>
              <a:rPr lang="el-GR" dirty="0"/>
              <a:t>στην περίπτωση που το διαφημιζόμενο προϊόν διαφοροποιείται σημαντικά από αυτά των ανταγωνιστών, η διαφήμιση είναι αποτελεσματική και χρησιμοποιείται για να δείξει </a:t>
            </a:r>
            <a:r>
              <a:rPr lang="el-GR" b="1" dirty="0"/>
              <a:t>τη μοναδικότητα του προϊόντος της </a:t>
            </a:r>
            <a:r>
              <a:rPr lang="el-GR" dirty="0"/>
              <a:t>επιχείρησης.</a:t>
            </a:r>
          </a:p>
          <a:p>
            <a:pPr marL="0" indent="0">
              <a:buNone/>
            </a:pPr>
            <a:endParaRPr lang="el-GR" dirty="0"/>
          </a:p>
          <a:p>
            <a:pPr lvl="0"/>
            <a:r>
              <a:rPr lang="el-GR" dirty="0"/>
              <a:t>όταν το </a:t>
            </a:r>
            <a:r>
              <a:rPr lang="el-GR" b="1" dirty="0"/>
              <a:t>προϊόν έχει κρυμμένα πλεονεκτήματα </a:t>
            </a:r>
            <a:r>
              <a:rPr lang="el-GR" dirty="0"/>
              <a:t>η διαφήμιση συντελεί στο να τα αντιληφθούν και να τα αναγνωρίσουν οι αγοραστές.</a:t>
            </a:r>
          </a:p>
          <a:p>
            <a:pPr marL="0" indent="0">
              <a:buNone/>
            </a:pPr>
            <a:endParaRPr lang="el-GR" dirty="0"/>
          </a:p>
          <a:p>
            <a:pPr lvl="0"/>
            <a:r>
              <a:rPr lang="el-GR" dirty="0"/>
              <a:t>στην περίπτωση που υπάρχουν </a:t>
            </a:r>
            <a:r>
              <a:rPr lang="el-GR" b="1" dirty="0"/>
              <a:t>ισχυρά συναισθηματικά αγοραστικά κίνητρα  </a:t>
            </a:r>
            <a:r>
              <a:rPr lang="el-GR" dirty="0"/>
              <a:t>για περισσότερη αποτελεσματικότητα χρησιμοποιούνται σαν παροτρύνσεις στα διαφημιστικά μηνύματα.</a:t>
            </a:r>
          </a:p>
          <a:p>
            <a:pPr marL="0" indent="0">
              <a:buNone/>
            </a:pPr>
            <a:endParaRPr lang="el-GR" dirty="0"/>
          </a:p>
          <a:p>
            <a:pPr lvl="0"/>
            <a:r>
              <a:rPr lang="el-GR" dirty="0"/>
              <a:t>ευνοϊκή είναι </a:t>
            </a:r>
            <a:r>
              <a:rPr lang="el-GR" b="1" dirty="0"/>
              <a:t>και η ύπαρξη επαρκών κεφαλαίων </a:t>
            </a:r>
            <a:r>
              <a:rPr lang="el-GR" dirty="0"/>
              <a:t>για την υποστήριξη ενός προγράμματος προβολής, για να υπάρχει η δυνατότητα να γίνεται η διαφήμιση σε ευρεία κλίμακα, ώστε να δημιουργεί αποτελεσματική εντύπωση στην αγορά.</a:t>
            </a:r>
          </a:p>
          <a:p>
            <a:pPr marL="0" indent="0">
              <a:buNone/>
            </a:pPr>
            <a:endParaRPr lang="el-GR" dirty="0"/>
          </a:p>
          <a:p>
            <a:r>
              <a:rPr lang="el-GR" dirty="0"/>
              <a:t>Αξίζει να τονιστεί ότι η ευκαιρία για μια αποδοτική διαφήμιση δεν εξαρτάται τόσο από την ύπαρξη των παραπάνω προϋποθέσεων όσο από τον </a:t>
            </a:r>
            <a:r>
              <a:rPr lang="el-GR" b="1" u="sng" dirty="0">
                <a:solidFill>
                  <a:srgbClr val="FF0000"/>
                </a:solidFill>
              </a:rPr>
              <a:t>ορθό συνδυασμό τους.</a:t>
            </a:r>
          </a:p>
        </p:txBody>
      </p:sp>
    </p:spTree>
    <p:extLst>
      <p:ext uri="{BB962C8B-B14F-4D97-AF65-F5344CB8AC3E}">
        <p14:creationId xmlns:p14="http://schemas.microsoft.com/office/powerpoint/2010/main" val="1545771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8- Ποιες είναι οι φάσεις (ονομαστικά ) του κύκλου ζωής του </a:t>
            </a:r>
            <a:r>
              <a:rPr lang="el-GR" b="1" dirty="0" err="1"/>
              <a:t>προιόντος</a:t>
            </a:r>
            <a:r>
              <a:rPr lang="el-GR" b="1" dirty="0"/>
              <a:t> . Να σχολιασθεί περιληπτικά η φάση της εισαγωγής στην αγορά .</a:t>
            </a:r>
            <a:r>
              <a:rPr lang="el-GR" dirty="0"/>
              <a:t/>
            </a:r>
            <a:br>
              <a:rPr lang="el-GR" dirty="0"/>
            </a:br>
            <a:endParaRPr lang="el-GR" dirty="0"/>
          </a:p>
        </p:txBody>
      </p:sp>
    </p:spTree>
    <p:extLst>
      <p:ext uri="{BB962C8B-B14F-4D97-AF65-F5344CB8AC3E}">
        <p14:creationId xmlns:p14="http://schemas.microsoft.com/office/powerpoint/2010/main" val="2970224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77900" y="292100"/>
            <a:ext cx="10526712" cy="6451600"/>
          </a:xfrm>
        </p:spPr>
        <p:txBody>
          <a:bodyPr>
            <a:normAutofit fontScale="92500" lnSpcReduction="20000"/>
          </a:bodyPr>
          <a:lstStyle/>
          <a:p>
            <a:pPr marL="0" indent="0">
              <a:buNone/>
            </a:pPr>
            <a:r>
              <a:rPr lang="el-GR" dirty="0"/>
              <a:t/>
            </a:r>
            <a:br>
              <a:rPr lang="el-GR" dirty="0"/>
            </a:br>
            <a:r>
              <a:rPr lang="en-US" dirty="0" smtClean="0"/>
              <a:t>	</a:t>
            </a:r>
            <a:r>
              <a:rPr lang="el-GR" b="1" dirty="0" smtClean="0"/>
              <a:t>Η </a:t>
            </a:r>
            <a:r>
              <a:rPr lang="el-GR" b="1" dirty="0"/>
              <a:t>φάση ανάπτυξης</a:t>
            </a:r>
            <a:r>
              <a:rPr lang="el-GR" dirty="0"/>
              <a:t> του προϊόντος αρχίζει όταν μια επιχείρηση εντοπίζει και αναπτύσσει μια ιδέα νέου προϊόντος. Αυτή η φάση περιλαμβάνει τον συνδυασμό πολλών πραγμάτων και κομματιών και την ενσωμάτωση τους σε ένα νέο προϊόν</a:t>
            </a:r>
            <a:r>
              <a:rPr lang="el-GR" dirty="0" smtClean="0"/>
              <a:t>.. </a:t>
            </a:r>
            <a:r>
              <a:rPr lang="el-GR" dirty="0"/>
              <a:t>Κατά τη διάρκεια της φάσης ανάπτυξης προϊόντων, οι πωλήσεις του προϊόντος είναι μηδενικές και τα εισοδήματα της επιχείρησης τρέχουν με αρνητικούς ρυθμούς. Είναι η περίοδος των εξόδων χωρίς έσοδα.</a:t>
            </a:r>
            <a:br>
              <a:rPr lang="el-GR" dirty="0"/>
            </a:br>
            <a:r>
              <a:rPr lang="en-US" dirty="0" smtClean="0"/>
              <a:t>	</a:t>
            </a:r>
            <a:r>
              <a:rPr lang="el-GR" b="1" dirty="0" smtClean="0"/>
              <a:t>Η </a:t>
            </a:r>
            <a:r>
              <a:rPr lang="el-GR" b="1" dirty="0"/>
              <a:t>φάση της εισαγωγής</a:t>
            </a:r>
            <a:r>
              <a:rPr lang="el-GR" dirty="0"/>
              <a:t> ενός προϊόντος σε μία αγορά περιλαμβάνει την εισαγωγή του προϊόντος με τέτοιο τρόπο να ασκηθεί η μέγιστη επίδραση στην αγορά κατά την διάρκεια των πωλήσεων. Αυτή η περίοδος μπορεί να </a:t>
            </a:r>
            <a:r>
              <a:rPr lang="el-GR" dirty="0" err="1"/>
              <a:t>περιγραφεί</a:t>
            </a:r>
            <a:r>
              <a:rPr lang="el-GR" dirty="0"/>
              <a:t> ως μία μεγάλη τρύπα στην οποία χάνονται χρήματα σε σύγκριση με την φάσης ωρίμανσης ενός προϊόντος. Την περίοδο αυτή υπάρχουν μεγάλες δαπάνες για την προώθηση και τη διαφήμιση του προϊόντος και για πρώτη φορά εμφανίζονται δαπάνες για την εξυπηρέτηση των πελατών και το </a:t>
            </a:r>
            <a:r>
              <a:rPr lang="el-GR" dirty="0" err="1"/>
              <a:t>service</a:t>
            </a:r>
            <a:r>
              <a:rPr lang="el-GR" dirty="0"/>
              <a:t> του προϊόντος.</a:t>
            </a:r>
            <a:br>
              <a:rPr lang="el-GR" dirty="0"/>
            </a:br>
            <a:r>
              <a:rPr lang="en-US" dirty="0" smtClean="0"/>
              <a:t>	</a:t>
            </a:r>
            <a:r>
              <a:rPr lang="el-GR" b="1" dirty="0" smtClean="0"/>
              <a:t>Η </a:t>
            </a:r>
            <a:r>
              <a:rPr lang="el-GR" b="1" dirty="0"/>
              <a:t>φάση της ανόδου</a:t>
            </a:r>
            <a:r>
              <a:rPr lang="el-GR" dirty="0"/>
              <a:t> του προϊόντος προσφέρει την ικανοποίηση της "απογείωσης" των προϊόντων μέσα σε μία αγορά. </a:t>
            </a:r>
            <a:r>
              <a:rPr lang="el-GR" dirty="0" err="1"/>
              <a:t>άυτή</a:t>
            </a:r>
            <a:r>
              <a:rPr lang="el-GR" dirty="0"/>
              <a:t> είναι η καταλληλότερη περίοδος για την επιχείρηση να εστιάσει στην αύξηση του μεριδίου αγοράς. </a:t>
            </a:r>
            <a:r>
              <a:rPr lang="el-GR" dirty="0" smtClean="0"/>
              <a:t>Όταν </a:t>
            </a:r>
            <a:r>
              <a:rPr lang="el-GR" dirty="0"/>
              <a:t>η αγορά έχει </a:t>
            </a:r>
            <a:r>
              <a:rPr lang="el-GR" dirty="0" err="1"/>
              <a:t>κορεσθεί</a:t>
            </a:r>
            <a:r>
              <a:rPr lang="el-GR" dirty="0"/>
              <a:t> πια από τις διάφορες παραλλαγές του βασικού προϊόντος, και όλοι οι ανταγωνιστές αντιπροσωπεύονται μέσα στην αγορά μέσα από υπάρχοντα εναλλακτικά προϊόντα, </a:t>
            </a:r>
            <a:endParaRPr lang="en-US" dirty="0" smtClean="0"/>
          </a:p>
          <a:p>
            <a:pPr marL="457200" lvl="1" indent="0">
              <a:buNone/>
            </a:pPr>
            <a:r>
              <a:rPr lang="el-GR" sz="1800" b="1" dirty="0" smtClean="0"/>
              <a:t>η </a:t>
            </a:r>
            <a:r>
              <a:rPr lang="el-GR" sz="1800" b="1" dirty="0"/>
              <a:t>φάση ωρίμανσης του προϊόντος</a:t>
            </a:r>
            <a:r>
              <a:rPr lang="el-GR" sz="1800" dirty="0"/>
              <a:t> ξεκινά. Σε αυτή την φάση η αύξηση του μεριδίου αγοράς πραγματοποιείται εις βάρος της επιχείρησης κάποιου άλλου, και όχι από την αύξηση της ίδιας της αγοράς</a:t>
            </a:r>
            <a:r>
              <a:rPr lang="el-GR" sz="1800" b="1" u="sng" dirty="0">
                <a:solidFill>
                  <a:srgbClr val="FF0000"/>
                </a:solidFill>
              </a:rPr>
              <a:t>. Αυτή η περίοδος είναι η περίοδος των υψηλότερων πωλήσεων του προϊόντος</a:t>
            </a:r>
            <a:r>
              <a:rPr lang="el-GR" sz="1800" dirty="0"/>
              <a:t>. Μια επιχείρηση που έχει καταφέρει να κερδίσει το στόχο του μεριδίου αγοράς που είχε θέσει, απολαμβάνει την πιο κερδοφόρα περίοδο, ενώ μια επιχείρηση που αντίθετα δεν καταφέρνει κάτι τέτοιο, θα πρέπει να επανεξετάσει το </a:t>
            </a:r>
            <a:r>
              <a:rPr lang="el-GR" sz="1800" dirty="0" err="1"/>
              <a:t>μάρκετίνγκ</a:t>
            </a:r>
            <a:r>
              <a:rPr lang="el-GR" sz="1800" dirty="0"/>
              <a:t> της τοποθέτησης του προϊόντος στην αγορά.</a:t>
            </a:r>
            <a:br>
              <a:rPr lang="el-GR" sz="1800" dirty="0"/>
            </a:br>
            <a:r>
              <a:rPr lang="el-GR" sz="1800" dirty="0"/>
              <a:t>Η απόφαση για την </a:t>
            </a:r>
            <a:r>
              <a:rPr lang="el-GR" sz="1800" b="1" dirty="0"/>
              <a:t>απόσυρση ενός προϊόντος</a:t>
            </a:r>
            <a:r>
              <a:rPr lang="el-GR" sz="1800" dirty="0"/>
              <a:t> είναι ένα σύνθετο ζήτημα και περιλαμβάνει πολλά θέματα που θα πρέπει να επιλυθούν πριν παρθεί οποιαδήποτε απόφαση απόσυρσης. Διλήμματα όπως η συντήρηση, η διαθεσιμότητα ανταλλακτικών, η αντίδραση των ανταγωνιστών ως προς την κάλυψη του κενού της αγοράς είναι μερικά ζητήματα που αυξάνουν την πολυπλοκότητα της διαδικασίας της απόφασης απόσυρσης ενός προϊόντος από μία αγορά. </a:t>
            </a:r>
          </a:p>
          <a:p>
            <a:endParaRPr lang="el-GR" dirty="0"/>
          </a:p>
        </p:txBody>
      </p:sp>
    </p:spTree>
    <p:extLst>
      <p:ext uri="{BB962C8B-B14F-4D97-AF65-F5344CB8AC3E}">
        <p14:creationId xmlns:p14="http://schemas.microsoft.com/office/powerpoint/2010/main" val="2139066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ΠΟΙΑ ΜΗΧΑΝΗΜΑΤΑ ΧΡΗΣΙΜΟΠΟΙΟΥΝΤΑΙ ΣΤΑ ΙΝΣΤΙΤΟΥΤΑ ΑΙΣΘΗΤΙΚΗΣ;</a:t>
            </a:r>
            <a:r>
              <a:rPr lang="el-GR" dirty="0"/>
              <a:t/>
            </a:r>
            <a:br>
              <a:rPr lang="el-GR" dirty="0"/>
            </a:br>
            <a:endParaRPr lang="el-GR" dirty="0"/>
          </a:p>
        </p:txBody>
      </p:sp>
    </p:spTree>
    <p:extLst>
      <p:ext uri="{BB962C8B-B14F-4D97-AF65-F5344CB8AC3E}">
        <p14:creationId xmlns:p14="http://schemas.microsoft.com/office/powerpoint/2010/main" val="4115990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866900" y="609600"/>
            <a:ext cx="9637712" cy="5301622"/>
          </a:xfrm>
        </p:spPr>
        <p:txBody>
          <a:bodyPr>
            <a:normAutofit fontScale="85000" lnSpcReduction="10000"/>
          </a:bodyPr>
          <a:lstStyle/>
          <a:p>
            <a:r>
              <a:rPr lang="el-GR" u="sng" dirty="0"/>
              <a:t>Μηχανήματα αισθητικής σώματος</a:t>
            </a:r>
            <a:endParaRPr lang="el-GR" dirty="0"/>
          </a:p>
          <a:p>
            <a:r>
              <a:rPr lang="el-GR" dirty="0"/>
              <a:t>Στην καμπίνα αισθητικής σώματος μπορούμε να συναντήσουμε τα παρακάτω μηχανήματα:</a:t>
            </a:r>
          </a:p>
          <a:p>
            <a:r>
              <a:rPr lang="el-GR" dirty="0"/>
              <a:t>Συσκευές παθητικής </a:t>
            </a:r>
            <a:r>
              <a:rPr lang="el-GR" dirty="0" err="1"/>
              <a:t>μυογυμναστικής</a:t>
            </a:r>
            <a:r>
              <a:rPr lang="el-GR" dirty="0"/>
              <a:t>, για </a:t>
            </a:r>
            <a:r>
              <a:rPr lang="el-GR" dirty="0" err="1"/>
              <a:t>λιποδιάλυση</a:t>
            </a:r>
            <a:r>
              <a:rPr lang="el-GR" dirty="0"/>
              <a:t> ή σύσφιξη με εξειδικευμένα προγράμματα.</a:t>
            </a:r>
          </a:p>
          <a:p>
            <a:r>
              <a:rPr lang="el-GR" dirty="0" err="1"/>
              <a:t>Laser</a:t>
            </a:r>
            <a:r>
              <a:rPr lang="el-GR" dirty="0"/>
              <a:t>: Συσκευή </a:t>
            </a:r>
            <a:r>
              <a:rPr lang="el-GR" dirty="0" err="1"/>
              <a:t>laser</a:t>
            </a:r>
            <a:r>
              <a:rPr lang="el-GR" dirty="0"/>
              <a:t> σημείου ή σάρωσης με πρωτόκολλα θεραπείας, μνήμες προγραμματισμού και ρύθμιση ύψους και κλήσης.</a:t>
            </a:r>
          </a:p>
          <a:p>
            <a:r>
              <a:rPr lang="el-GR" dirty="0" err="1"/>
              <a:t>Laser</a:t>
            </a:r>
            <a:r>
              <a:rPr lang="el-GR" dirty="0"/>
              <a:t> αποτρίχωσης: Είναι συσκευές για μόνιμη αποτρίχωση σε σκούρες τρίχες, που λειτουργούν με την απορρόφηση των </a:t>
            </a:r>
            <a:r>
              <a:rPr lang="el-GR" dirty="0" err="1"/>
              <a:t>ακτίνων</a:t>
            </a:r>
            <a:r>
              <a:rPr lang="el-GR" dirty="0"/>
              <a:t> από τη μελανίνη της κερατίνης των τριχών.</a:t>
            </a:r>
          </a:p>
          <a:p>
            <a:r>
              <a:rPr lang="el-GR" dirty="0"/>
              <a:t>Μηχανήματα υπεριωδών </a:t>
            </a:r>
            <a:r>
              <a:rPr lang="el-GR" dirty="0" err="1"/>
              <a:t>ακτίνων</a:t>
            </a:r>
            <a:r>
              <a:rPr lang="el-GR" dirty="0"/>
              <a:t> για μαύρισμα </a:t>
            </a:r>
            <a:r>
              <a:rPr lang="el-GR" dirty="0" err="1"/>
              <a:t>Solarium</a:t>
            </a:r>
            <a:endParaRPr lang="el-GR" dirty="0"/>
          </a:p>
          <a:p>
            <a:r>
              <a:rPr lang="el-GR" dirty="0"/>
              <a:t>Μηχανήματα θερμαινόμενα, π.Χ. </a:t>
            </a:r>
            <a:r>
              <a:rPr lang="el-GR" dirty="0" err="1"/>
              <a:t>θερμοκουβέρτες</a:t>
            </a:r>
            <a:r>
              <a:rPr lang="el-GR" dirty="0"/>
              <a:t>. </a:t>
            </a:r>
          </a:p>
          <a:p>
            <a:r>
              <a:rPr lang="el-GR" dirty="0" err="1"/>
              <a:t>Πρεσσοθεραπεία</a:t>
            </a:r>
            <a:endParaRPr lang="el-GR" dirty="0"/>
          </a:p>
          <a:p>
            <a:r>
              <a:rPr lang="el-GR" dirty="0" err="1"/>
              <a:t>Κεριέρα</a:t>
            </a:r>
            <a:r>
              <a:rPr lang="el-GR" dirty="0"/>
              <a:t> για αποτρίχωση σώματος</a:t>
            </a:r>
          </a:p>
          <a:p>
            <a:r>
              <a:rPr lang="el-GR" dirty="0"/>
              <a:t>Ζυγός μέτρησης βάρους.</a:t>
            </a:r>
          </a:p>
          <a:p>
            <a:r>
              <a:rPr lang="el-GR" dirty="0"/>
              <a:t>Αναλυτής σύστασης σώματος.</a:t>
            </a:r>
          </a:p>
          <a:p>
            <a:r>
              <a:rPr lang="el-GR" dirty="0"/>
              <a:t>Μηχάνημα υπερήχων</a:t>
            </a:r>
          </a:p>
          <a:p>
            <a:r>
              <a:rPr lang="el-GR" dirty="0"/>
              <a:t>Σάουνα</a:t>
            </a:r>
          </a:p>
          <a:p>
            <a:endParaRPr lang="el-GR" dirty="0"/>
          </a:p>
        </p:txBody>
      </p:sp>
    </p:spTree>
    <p:extLst>
      <p:ext uri="{BB962C8B-B14F-4D97-AF65-F5344CB8AC3E}">
        <p14:creationId xmlns:p14="http://schemas.microsoft.com/office/powerpoint/2010/main" val="1066114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nvPr>
        </p:nvGraphicFramePr>
        <p:xfrm>
          <a:off x="2589213" y="3908583"/>
          <a:ext cx="8915400" cy="228283"/>
        </p:xfrm>
        <a:graphic>
          <a:graphicData uri="http://schemas.openxmlformats.org/drawingml/2006/table">
            <a:tbl>
              <a:tblPr>
                <a:tableStyleId>{5C22544A-7EE6-4342-B048-85BDC9FD1C3A}</a:tableStyleId>
              </a:tblPr>
              <a:tblGrid>
                <a:gridCol w="8915400">
                  <a:extLst>
                    <a:ext uri="{9D8B030D-6E8A-4147-A177-3AD203B41FA5}">
                      <a16:colId xmlns:a16="http://schemas.microsoft.com/office/drawing/2014/main" val="3486121067"/>
                    </a:ext>
                  </a:extLst>
                </a:gridCol>
              </a:tblGrid>
              <a:tr h="0">
                <a:tc>
                  <a:txBody>
                    <a:bodyPr/>
                    <a:lstStyle/>
                    <a:p>
                      <a:pPr marR="15875" algn="ctr">
                        <a:lnSpc>
                          <a:spcPct val="107000"/>
                        </a:lnSpc>
                        <a:spcAft>
                          <a:spcPts val="150"/>
                        </a:spcAft>
                      </a:pPr>
                      <a:r>
                        <a:rPr lang="el-GR" sz="1400" dirty="0" err="1">
                          <a:effectLst/>
                        </a:rPr>
                        <a:t>Πολυμηχάνημα</a:t>
                      </a:r>
                      <a:r>
                        <a:rPr lang="el-GR" sz="1400" dirty="0">
                          <a:effectLst/>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51004573"/>
                  </a:ext>
                </a:extLst>
              </a:tr>
            </a:tbl>
          </a:graphicData>
        </a:graphic>
      </p:graphicFrame>
      <p:sp>
        <p:nvSpPr>
          <p:cNvPr id="7" name="Rectangle 2"/>
          <p:cNvSpPr>
            <a:spLocks noChangeArrowheads="1"/>
          </p:cNvSpPr>
          <p:nvPr/>
        </p:nvSpPr>
        <p:spPr bwMode="auto">
          <a:xfrm>
            <a:off x="1816099" y="-2956643"/>
            <a:ext cx="9855201" cy="78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1400" b="1" u="sng"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400"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l-GR" b="1" u="sng" dirty="0">
                <a:latin typeface="Calibri" panose="020F0502020204030204" pitchFamily="34" charset="0"/>
                <a:ea typeface="Times New Roman" panose="02020603050405020304" pitchFamily="18" charset="0"/>
                <a:cs typeface="Times New Roman" panose="02020603050405020304" pitchFamily="18" charset="0"/>
              </a:rPr>
              <a:t>	</a:t>
            </a:r>
            <a:r>
              <a:rPr kumimoji="0" lang="el-GR" altLang="el-GR" b="1"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Μηχανήματα αισθητικής </a:t>
            </a:r>
            <a:r>
              <a:rPr kumimoji="0" lang="el-GR" altLang="el-GR" b="1" i="0" u="sng"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ηροσώπου</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Ατμόλουτρο με παροχή όζοντος </a:t>
            </a:r>
            <a:r>
              <a:rPr kumimoji="0" lang="el-GR" altLang="el-GR"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vapozone</a:t>
            </a: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ή </a:t>
            </a:r>
            <a:r>
              <a:rPr kumimoji="0" lang="el-GR" altLang="el-GR"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vapeur</a:t>
            </a: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Συσκευή </a:t>
            </a:r>
            <a:r>
              <a:rPr kumimoji="0" lang="el-GR" altLang="el-GR"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υψίσυχνων</a:t>
            </a: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ρευμάτων</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Συσκευή </a:t>
            </a:r>
            <a:r>
              <a:rPr kumimoji="0" lang="el-GR" altLang="el-GR"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φαραδικού</a:t>
            </a: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ρεύματος </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Συσκευή για απολέπιση </a:t>
            </a:r>
            <a:r>
              <a:rPr kumimoji="0" lang="el-GR" altLang="el-GR"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peeling</a:t>
            </a: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Μηχάνημα αναρρόφησης σμήγματος</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Λυχνία Wood για τη διάγνωση του δέρματος ή άλλη συσκευή διάγνωσης</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Μεγεθυντικός φακός</a:t>
            </a:r>
            <a:endParaRPr kumimoji="0" lang="el-GR" alt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Σε μονάδες αισθητικής με περιορισμένο χώρο μπορούμε να συναντήσουμε διάφορα </a:t>
            </a:r>
            <a:r>
              <a:rPr kumimoji="0" lang="el-GR" altLang="el-GR"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πολυμηχανήματα</a:t>
            </a:r>
            <a:r>
              <a:rPr kumimoji="0" lang="el-GR" altLang="el-G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που ενσωματώνουν πολλές διαφορετικές λειτουργίες σε μία μόνο συσκευή.</a:t>
            </a:r>
            <a:endParaRPr kumimoji="0" lang="el-GR" altLang="el-GR"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3489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ΠΑΡΟΥΣΙΑΣΤΕ ΣΥΝΟΠΤΙΚΑ ΤΟΥΣ ΧΩΡΟΥΣ ΠΟΥ ΘΑ ΠΡΕΠΕΙ ΝΑ ΕΧΕΙ ΕΝΑ ΙΝΣΤΙΤΟΥΤΟ ΑΙΣΘΗΤΙΚΗΣ</a:t>
            </a:r>
            <a:r>
              <a:rPr lang="el-GR" dirty="0"/>
              <a:t/>
            </a:r>
            <a:br>
              <a:rPr lang="el-GR" dirty="0"/>
            </a:br>
            <a:endParaRPr lang="el-GR" dirty="0"/>
          </a:p>
        </p:txBody>
      </p:sp>
    </p:spTree>
    <p:extLst>
      <p:ext uri="{BB962C8B-B14F-4D97-AF65-F5344CB8AC3E}">
        <p14:creationId xmlns:p14="http://schemas.microsoft.com/office/powerpoint/2010/main" val="2417800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28058"/>
          <p:cNvPicPr>
            <a:picLocks noGrp="1"/>
          </p:cNvPicPr>
          <p:nvPr>
            <p:ph idx="1"/>
          </p:nvPr>
        </p:nvPicPr>
        <p:blipFill>
          <a:blip r:embed="rId2"/>
          <a:stretch>
            <a:fillRect/>
          </a:stretch>
        </p:blipFill>
        <p:spPr>
          <a:xfrm>
            <a:off x="1905000" y="469900"/>
            <a:ext cx="8445500" cy="5892800"/>
          </a:xfrm>
          <a:prstGeom prst="rect">
            <a:avLst/>
          </a:prstGeom>
        </p:spPr>
      </p:pic>
    </p:spTree>
    <p:extLst>
      <p:ext uri="{BB962C8B-B14F-4D97-AF65-F5344CB8AC3E}">
        <p14:creationId xmlns:p14="http://schemas.microsoft.com/office/powerpoint/2010/main" val="1132252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ΠΟΙΟΣ ΕΙΝΑΙ Ο ΣΚΟΠΟΣ ΤΟΥ ΜΑΡΚΕΤΙΝΓΚ;</a:t>
            </a:r>
            <a:r>
              <a:rPr lang="el-GR" dirty="0"/>
              <a:t/>
            </a:r>
            <a:br>
              <a:rPr lang="el-GR" dirty="0"/>
            </a:br>
            <a:endParaRPr lang="el-GR" dirty="0"/>
          </a:p>
        </p:txBody>
      </p:sp>
    </p:spTree>
    <p:extLst>
      <p:ext uri="{BB962C8B-B14F-4D97-AF65-F5344CB8AC3E}">
        <p14:creationId xmlns:p14="http://schemas.microsoft.com/office/powerpoint/2010/main" val="3407552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30400" y="850900"/>
            <a:ext cx="9574212" cy="5651500"/>
          </a:xfrm>
        </p:spPr>
        <p:txBody>
          <a:bodyPr/>
          <a:lstStyle/>
          <a:p>
            <a:r>
              <a:rPr lang="el-GR" dirty="0"/>
              <a:t>Ο βασικός σκοπός του μάρκετινγκ, ειδικότερα όσον αφορά τα καταναλωτικά αγαθά, δηλαδή αυτά που απευθύνονται στους τελικούς καταναλωτές (και όχι σε άλλες επιχειρήσεις και οργανισμούς, οπότε και γίνεται λόγος για βιομηχανικά προϊόντα/υπηρεσίες) </a:t>
            </a:r>
            <a:r>
              <a:rPr lang="el-GR" b="1" u="sng" dirty="0">
                <a:solidFill>
                  <a:srgbClr val="FF0000"/>
                </a:solidFill>
              </a:rPr>
              <a:t>είναι οι επαναλαμβανόμενες πωλήσεις</a:t>
            </a:r>
            <a:r>
              <a:rPr lang="el-GR" dirty="0" smtClean="0"/>
              <a:t>.</a:t>
            </a:r>
            <a:endParaRPr lang="en-US" dirty="0" smtClean="0"/>
          </a:p>
          <a:p>
            <a:r>
              <a:rPr lang="el-GR" dirty="0" smtClean="0"/>
              <a:t> </a:t>
            </a:r>
            <a:r>
              <a:rPr lang="el-GR" dirty="0"/>
              <a:t>Ειδικότερα τα στελέχη μάρκετινγκ μίας επιχείρησης ή ενός οργανισμού προσπαθούν </a:t>
            </a:r>
            <a:r>
              <a:rPr lang="el-GR" b="1" u="sng" dirty="0">
                <a:solidFill>
                  <a:srgbClr val="FF0000"/>
                </a:solidFill>
              </a:rPr>
              <a:t>να δημιουργήσουν μία μακροχρόνια σχέση με τον πελάτη </a:t>
            </a:r>
            <a:r>
              <a:rPr lang="el-GR" dirty="0"/>
              <a:t>προσφέροντας υψηλή αξία στα προϊόντα τους, αξία υψηλότερη από τα αντίστοιχα προϊόντα του ανταγωνισμού. </a:t>
            </a:r>
            <a:endParaRPr lang="en-US" dirty="0" smtClean="0"/>
          </a:p>
          <a:p>
            <a:r>
              <a:rPr lang="el-GR" dirty="0" smtClean="0"/>
              <a:t>Μέσα </a:t>
            </a:r>
            <a:r>
              <a:rPr lang="el-GR" dirty="0"/>
              <a:t>από </a:t>
            </a:r>
            <a:r>
              <a:rPr lang="el-GR" b="1" u="sng" dirty="0">
                <a:solidFill>
                  <a:srgbClr val="FF0000"/>
                </a:solidFill>
              </a:rPr>
              <a:t>την υψηλότερη αυτή αξία </a:t>
            </a:r>
            <a:r>
              <a:rPr lang="el-GR" dirty="0"/>
              <a:t>επιτυγχάνεται το ανταγωνιστικό πλεονέκτημα της επιχείρησης, δηλαδή η υπεροχή της ίδιας και των προϊόντων της έναντι του ανταγωνισμού.</a:t>
            </a:r>
          </a:p>
          <a:p>
            <a:endParaRPr lang="el-GR" dirty="0"/>
          </a:p>
        </p:txBody>
      </p:sp>
    </p:spTree>
    <p:extLst>
      <p:ext uri="{BB962C8B-B14F-4D97-AF65-F5344CB8AC3E}">
        <p14:creationId xmlns:p14="http://schemas.microsoft.com/office/powerpoint/2010/main" val="359893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65300" y="635000"/>
            <a:ext cx="9739312" cy="5276222"/>
          </a:xfrm>
        </p:spPr>
        <p:txBody>
          <a:bodyPr>
            <a:normAutofit/>
          </a:bodyPr>
          <a:lstStyle/>
          <a:p>
            <a:r>
              <a:rPr lang="el-GR" b="1" u="sng" dirty="0"/>
              <a:t>ΜΑΡΚΕΤΙΝΓΚ είναι η διαδικασία της διοίκησης, με την οποία εντοπίζονται, προβλέπονται και ικανοποιούνται οι ανάγκες του καταναλωτή με κάποιο κέρδος για την επιχείρηση</a:t>
            </a:r>
            <a:r>
              <a:rPr lang="el-GR" b="1" dirty="0"/>
              <a:t>. </a:t>
            </a:r>
            <a:endParaRPr lang="el-GR" dirty="0"/>
          </a:p>
          <a:p>
            <a:r>
              <a:rPr lang="el-GR" dirty="0"/>
              <a:t>Ο ικανοποιημένος πελάτης </a:t>
            </a:r>
            <a:r>
              <a:rPr lang="en-US" dirty="0"/>
              <a:t>:</a:t>
            </a:r>
            <a:endParaRPr lang="el-GR" dirty="0"/>
          </a:p>
          <a:p>
            <a:pPr marL="0" indent="0">
              <a:buNone/>
            </a:pPr>
            <a:endParaRPr lang="el-GR" dirty="0"/>
          </a:p>
          <a:p>
            <a:pPr lvl="0"/>
            <a:r>
              <a:rPr lang="el-GR" dirty="0"/>
              <a:t>Αγοράζει ξανά.</a:t>
            </a:r>
          </a:p>
          <a:p>
            <a:pPr lvl="0"/>
            <a:r>
              <a:rPr lang="el-GR" dirty="0"/>
              <a:t>Λέει καλά λόγια στους άλλους για το προϊόν.</a:t>
            </a:r>
          </a:p>
          <a:p>
            <a:pPr lvl="0"/>
            <a:r>
              <a:rPr lang="el-GR" dirty="0"/>
              <a:t>Δίνει λιγότερη σημασία στις ανταγωνιστικές μάρκες και τη διαφήμιση.</a:t>
            </a:r>
          </a:p>
          <a:p>
            <a:pPr lvl="0"/>
            <a:r>
              <a:rPr lang="el-GR" dirty="0"/>
              <a:t>Αγοράζει και άλλα προϊόντα από την ίδια την επιχείρηση.</a:t>
            </a:r>
            <a:r>
              <a:rPr lang="el-GR" b="1" dirty="0"/>
              <a:t>»</a:t>
            </a:r>
            <a:endParaRPr lang="el-GR" dirty="0"/>
          </a:p>
          <a:p>
            <a:r>
              <a:rPr lang="el-GR" dirty="0"/>
              <a:t>Ανακεφαλαιώνοντας, θα μπορούσαμε να πούμε απερίφραστα ότι η επιτυχία μιας επιχείρησης εξαρτάται από το βαθμό ικανοποίησης μιας συγκεκριμένης ανάγκης των καταναλωτών και ότι για την εξασφάλιση της ικανοποίησης αυτής, η επιχείρηση πρέπει να συμβουλεύεται συνεχώς το περιβάλλον της και να προσαρμόζεται σε αυτό. </a:t>
            </a:r>
            <a:r>
              <a:rPr lang="el-GR" b="1" dirty="0"/>
              <a:t>Αυτό είναι με λίγα λόγια το</a:t>
            </a:r>
            <a:r>
              <a:rPr lang="el-GR" dirty="0"/>
              <a:t> </a:t>
            </a:r>
            <a:r>
              <a:rPr lang="el-GR" b="1" dirty="0"/>
              <a:t>ΜΑΡΚΕΤΙΝΓΚ</a:t>
            </a:r>
            <a:r>
              <a:rPr lang="el-GR" dirty="0"/>
              <a:t>.                               </a:t>
            </a:r>
          </a:p>
          <a:p>
            <a:r>
              <a:rPr lang="el-GR" dirty="0"/>
              <a:t> </a:t>
            </a:r>
          </a:p>
          <a:p>
            <a:endParaRPr lang="el-GR" dirty="0"/>
          </a:p>
        </p:txBody>
      </p:sp>
    </p:spTree>
    <p:extLst>
      <p:ext uri="{BB962C8B-B14F-4D97-AF65-F5344CB8AC3E}">
        <p14:creationId xmlns:p14="http://schemas.microsoft.com/office/powerpoint/2010/main" val="852519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ΠΟΙΑ ΠΕΔΙΑ-ΣΤΟΙΧΕΙΑ ΠΡΕΠΕΙ ΝΑ ΠΕΡΙΛΑΜΒΑΝΕΙ ΜΙΑ ΑΝΑΛΥΣΗ ΑΓΟΡΑΣ;</a:t>
            </a:r>
            <a:r>
              <a:rPr lang="el-GR" dirty="0"/>
              <a:t/>
            </a:r>
            <a:br>
              <a:rPr lang="el-GR" dirty="0"/>
            </a:br>
            <a:endParaRPr lang="el-GR" dirty="0"/>
          </a:p>
        </p:txBody>
      </p:sp>
    </p:spTree>
    <p:extLst>
      <p:ext uri="{BB962C8B-B14F-4D97-AF65-F5344CB8AC3E}">
        <p14:creationId xmlns:p14="http://schemas.microsoft.com/office/powerpoint/2010/main" val="2748682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9212" y="660400"/>
            <a:ext cx="8915400" cy="5250822"/>
          </a:xfrm>
        </p:spPr>
        <p:txBody>
          <a:bodyPr/>
          <a:lstStyle/>
          <a:p>
            <a:endParaRPr lang="en-US" b="1" dirty="0" smtClean="0"/>
          </a:p>
          <a:p>
            <a:endParaRPr lang="en-US" b="1" dirty="0"/>
          </a:p>
          <a:p>
            <a:endParaRPr lang="en-US" b="1" dirty="0" smtClean="0"/>
          </a:p>
          <a:p>
            <a:r>
              <a:rPr lang="el-GR" b="1" dirty="0" smtClean="0"/>
              <a:t>-</a:t>
            </a:r>
            <a:r>
              <a:rPr lang="el-GR" b="1" dirty="0" err="1"/>
              <a:t>Τμηματοποίηση</a:t>
            </a:r>
            <a:r>
              <a:rPr lang="el-GR" b="1" dirty="0"/>
              <a:t>:</a:t>
            </a:r>
            <a:r>
              <a:rPr lang="el-GR" dirty="0"/>
              <a:t> ο «τεμαχισμός», η διαίρεση της αγοράς σε διακριτά </a:t>
            </a:r>
            <a:r>
              <a:rPr lang="el-GR" b="1" dirty="0"/>
              <a:t>υποσύνολα</a:t>
            </a:r>
            <a:r>
              <a:rPr lang="el-GR" dirty="0"/>
              <a:t> αγοραστών με </a:t>
            </a:r>
            <a:r>
              <a:rPr lang="el-GR" b="1" dirty="0"/>
              <a:t>ομοιογενείς </a:t>
            </a:r>
            <a:r>
              <a:rPr lang="el-GR" dirty="0"/>
              <a:t>ανάγκες, χαρακτηριστικά &amp; συμπεριφορές, βάσει </a:t>
            </a:r>
            <a:r>
              <a:rPr lang="el-GR" b="1" dirty="0"/>
              <a:t>συγκεκριμένων κριτηρίων</a:t>
            </a:r>
            <a:endParaRPr lang="el-GR" dirty="0"/>
          </a:p>
          <a:p>
            <a:r>
              <a:rPr lang="el-GR" dirty="0"/>
              <a:t>-Ανάλυση του εξωτερικού και εσωτερικού περιβάλλοντος.</a:t>
            </a:r>
          </a:p>
          <a:p>
            <a:r>
              <a:rPr lang="el-GR" dirty="0"/>
              <a:t>-Τοποθέτηση προϊόντος.</a:t>
            </a:r>
          </a:p>
          <a:p>
            <a:r>
              <a:rPr lang="el-GR" dirty="0"/>
              <a:t>-</a:t>
            </a:r>
            <a:r>
              <a:rPr lang="en-US" dirty="0"/>
              <a:t>SWOT </a:t>
            </a:r>
            <a:r>
              <a:rPr lang="el-GR" dirty="0"/>
              <a:t>ανάλυση.</a:t>
            </a:r>
          </a:p>
          <a:p>
            <a:endParaRPr lang="el-GR" dirty="0"/>
          </a:p>
        </p:txBody>
      </p:sp>
    </p:spTree>
    <p:extLst>
      <p:ext uri="{BB962C8B-B14F-4D97-AF65-F5344CB8AC3E}">
        <p14:creationId xmlns:p14="http://schemas.microsoft.com/office/powerpoint/2010/main" val="11472889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ΔΩΣΤΕ ΤΟΝ ΟΡΙΣΜΟ ΤΟΥ ΥΨΙΣΙΧΝΟΥ ΡΕΥΜΑΤΟΣ ΚΑΙ ΑΝΑΦΕΡΑΤΕ Τις ΕΦΑΡΜΟΓΕΣ ΤΟΥ  ΣΤΗΝ ΑΙΣΘΗΤΙΚΗ</a:t>
            </a:r>
            <a:r>
              <a:rPr lang="el-GR" dirty="0"/>
              <a:t/>
            </a:r>
            <a:br>
              <a:rPr lang="el-GR" dirty="0"/>
            </a:br>
            <a:endParaRPr lang="el-GR" dirty="0"/>
          </a:p>
        </p:txBody>
      </p:sp>
    </p:spTree>
    <p:extLst>
      <p:ext uri="{BB962C8B-B14F-4D97-AF65-F5344CB8AC3E}">
        <p14:creationId xmlns:p14="http://schemas.microsoft.com/office/powerpoint/2010/main" val="1683171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sz="2800" dirty="0"/>
              <a:t>Συσκευή </a:t>
            </a:r>
            <a:r>
              <a:rPr lang="el-GR" sz="2800" dirty="0" err="1"/>
              <a:t>υψίσυχνων</a:t>
            </a:r>
            <a:r>
              <a:rPr lang="el-GR" sz="2800" dirty="0"/>
              <a:t> ρευμάτων: Η συσκευή διαθέτει ηλεκτρόδια διαφόρων σχημάτων για ευκολότερη εφαρμογή σε όλα τα σημεία του προσώπου. </a:t>
            </a:r>
          </a:p>
          <a:p>
            <a:endParaRPr lang="el-GR" dirty="0"/>
          </a:p>
        </p:txBody>
      </p:sp>
    </p:spTree>
    <p:extLst>
      <p:ext uri="{BB962C8B-B14F-4D97-AF65-F5344CB8AC3E}">
        <p14:creationId xmlns:p14="http://schemas.microsoft.com/office/powerpoint/2010/main" val="2256167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ΔΩΣΤΕ ΤΟΝ ΟΡΙΣΜΟ ΤΗΣ ΙΟΝΤΟΦΟΡΕΣΗΣ ΚΑΙ ΑΝΑΦΕΡΕΤΕ ΠΩΣ ΕΦΑΡΜΟΖΕΤΑΙ ΣΤΟ ΠΡΟΣΩΠΟ</a:t>
            </a:r>
            <a:r>
              <a:rPr lang="el-GR" dirty="0"/>
              <a:t/>
            </a:r>
            <a:br>
              <a:rPr lang="el-GR" dirty="0"/>
            </a:br>
            <a:endParaRPr lang="el-GR" dirty="0"/>
          </a:p>
        </p:txBody>
      </p:sp>
    </p:spTree>
    <p:extLst>
      <p:ext uri="{BB962C8B-B14F-4D97-AF65-F5344CB8AC3E}">
        <p14:creationId xmlns:p14="http://schemas.microsoft.com/office/powerpoint/2010/main" val="3971657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sz="2800" dirty="0"/>
              <a:t> Συσκευή </a:t>
            </a:r>
            <a:r>
              <a:rPr lang="el-GR" sz="2800" dirty="0" err="1"/>
              <a:t>ιοντοφόρεσης</a:t>
            </a:r>
            <a:r>
              <a:rPr lang="el-GR" sz="2800" dirty="0"/>
              <a:t>: Διαθέτει ηλεκτρόδια παραγωγής γαλβανικού ρεύματος, εξαρτήματα χειρός, τσιμπιδάκι ή κυλινδρικά ηλεκτρόδια, ενώ διαθέτει και μάσκα για ιονισμό στις θεραπείες προσώπου.</a:t>
            </a:r>
          </a:p>
          <a:p>
            <a:endParaRPr lang="el-GR" dirty="0"/>
          </a:p>
        </p:txBody>
      </p:sp>
    </p:spTree>
    <p:extLst>
      <p:ext uri="{BB962C8B-B14F-4D97-AF65-F5344CB8AC3E}">
        <p14:creationId xmlns:p14="http://schemas.microsoft.com/office/powerpoint/2010/main" val="2392601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ΔΩΣΤΕ ΤΟΝ ΟΡΙΣΜΟ ΤΟΥ ΓΑΛΒΑΝΙΚΟΥ ΡΕΥΜΑΤΟΣ ΚΑΙ ΑΝΑΦΕΡΕΤΕ ΤΙΣ ΕΦΑΡΜΟΓΕΣ ΣΤΗΝ ΑΙΣΘΗΤΙΚΗ</a:t>
            </a:r>
            <a:r>
              <a:rPr lang="el-GR" dirty="0"/>
              <a:t/>
            </a:r>
            <a:br>
              <a:rPr lang="el-GR" dirty="0"/>
            </a:br>
            <a:endParaRPr lang="el-GR" dirty="0"/>
          </a:p>
        </p:txBody>
      </p:sp>
    </p:spTree>
    <p:extLst>
      <p:ext uri="{BB962C8B-B14F-4D97-AF65-F5344CB8AC3E}">
        <p14:creationId xmlns:p14="http://schemas.microsoft.com/office/powerpoint/2010/main" val="39690527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651000" y="774700"/>
            <a:ext cx="9853612" cy="5136522"/>
          </a:xfrm>
        </p:spPr>
        <p:txBody>
          <a:bodyPr/>
          <a:lstStyle/>
          <a:p>
            <a:r>
              <a:rPr lang="el-GR" dirty="0"/>
              <a:t>Το συνεχές ή γαλβανικό ρεύμα χαρακτηρίζεται από συνεχή ροή ηλεκτρικών φορτίων προς μια κατεύθυνση. Η ένταση του συνεχούς ρεύματος αποτελεί τη βασική εκείνη παράμετρο που προσδιορίζει το ιδιαίτερο βιολογικό του αποτέλεσμα και άρα την εκάστοτε θεραπευτική του ικανότητα</a:t>
            </a:r>
            <a:r>
              <a:rPr lang="el-GR" dirty="0" smtClean="0"/>
              <a:t>.</a:t>
            </a:r>
            <a:endParaRPr lang="en-US" dirty="0" smtClean="0"/>
          </a:p>
          <a:p>
            <a:endParaRPr lang="el-GR" dirty="0"/>
          </a:p>
          <a:p>
            <a:r>
              <a:rPr lang="el-GR" dirty="0"/>
              <a:t>Στις αισθητικές θεραπείες, οι τιμές της έντασης που εφαρμόζονται είναι από 0,3 ως και 0,8 </a:t>
            </a:r>
            <a:r>
              <a:rPr lang="el-GR" dirty="0" err="1"/>
              <a:t>mA</a:t>
            </a:r>
            <a:r>
              <a:rPr lang="el-GR" dirty="0" smtClean="0"/>
              <a:t>.</a:t>
            </a:r>
            <a:endParaRPr lang="en-US" dirty="0" smtClean="0"/>
          </a:p>
          <a:p>
            <a:pPr marL="0" indent="0">
              <a:buNone/>
            </a:pPr>
            <a:endParaRPr lang="el-GR" dirty="0"/>
          </a:p>
          <a:p>
            <a:r>
              <a:rPr lang="el-GR" dirty="0"/>
              <a:t>Καθώς το ρεύμα </a:t>
            </a:r>
            <a:r>
              <a:rPr lang="el-GR" dirty="0" smtClean="0"/>
              <a:t>περνά </a:t>
            </a:r>
            <a:r>
              <a:rPr lang="el-GR" dirty="0"/>
              <a:t>μέσα από τους ιστούς του σώματος, ένα μέρος της ηλεκτρικής ενέργειας μετατρέπεται σε θερμότητα, με αποτέλεσμα την τοπική αγγειοδιαστολή και την </a:t>
            </a:r>
            <a:r>
              <a:rPr lang="el-GR" dirty="0" err="1"/>
              <a:t>περιοχική</a:t>
            </a:r>
            <a:r>
              <a:rPr lang="el-GR" dirty="0"/>
              <a:t> υπεραιμία.</a:t>
            </a:r>
          </a:p>
          <a:p>
            <a:endParaRPr lang="el-GR" dirty="0"/>
          </a:p>
        </p:txBody>
      </p:sp>
    </p:spTree>
    <p:extLst>
      <p:ext uri="{BB962C8B-B14F-4D97-AF65-F5344CB8AC3E}">
        <p14:creationId xmlns:p14="http://schemas.microsoft.com/office/powerpoint/2010/main" val="11390188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ΑΝΑΦΕΡΑΤΕ ΕΠΙΓΡΑΜΜΑΤΙΚΑ ΤΡΕΙΣ ΤΡΟΠΟΥΣ ΠΡΟΒΟΛΗΣ ΕΝΟΣ ΙΝΣΤΙΤΟΥΤΟΥ ΑΙΣΘΗΤΙΚΗΣ</a:t>
            </a:r>
            <a:r>
              <a:rPr lang="el-GR" dirty="0"/>
              <a:t/>
            </a:r>
            <a:br>
              <a:rPr lang="el-GR" dirty="0"/>
            </a:br>
            <a:endParaRPr lang="el-GR" dirty="0"/>
          </a:p>
        </p:txBody>
      </p:sp>
    </p:spTree>
    <p:extLst>
      <p:ext uri="{BB962C8B-B14F-4D97-AF65-F5344CB8AC3E}">
        <p14:creationId xmlns:p14="http://schemas.microsoft.com/office/powerpoint/2010/main" val="34569404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05000" y="762000"/>
            <a:ext cx="9599612" cy="5149222"/>
          </a:xfrm>
        </p:spPr>
        <p:txBody>
          <a:bodyPr>
            <a:normAutofit/>
          </a:bodyPr>
          <a:lstStyle/>
          <a:p>
            <a:endParaRPr lang="en-US" sz="2400" dirty="0" smtClean="0"/>
          </a:p>
          <a:p>
            <a:endParaRPr lang="en-US" sz="2400" dirty="0"/>
          </a:p>
          <a:p>
            <a:r>
              <a:rPr lang="el-GR" sz="2400" dirty="0" smtClean="0"/>
              <a:t>Διαφήμιση </a:t>
            </a:r>
            <a:r>
              <a:rPr lang="el-GR" sz="2400" dirty="0"/>
              <a:t>στην τηλεόραση</a:t>
            </a:r>
          </a:p>
          <a:p>
            <a:r>
              <a:rPr lang="el-GR" sz="2400" dirty="0"/>
              <a:t>Διαφήμιση στο ραδιόφωνο</a:t>
            </a:r>
          </a:p>
          <a:p>
            <a:r>
              <a:rPr lang="el-GR" sz="2400" dirty="0"/>
              <a:t>Καταχώρηση σε οδηγούς αγοράς.</a:t>
            </a:r>
          </a:p>
          <a:p>
            <a:endParaRPr lang="el-GR" sz="2400" dirty="0"/>
          </a:p>
        </p:txBody>
      </p:sp>
    </p:spTree>
    <p:extLst>
      <p:ext uri="{BB962C8B-B14F-4D97-AF65-F5344CB8AC3E}">
        <p14:creationId xmlns:p14="http://schemas.microsoft.com/office/powerpoint/2010/main" val="3706443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2-Ποια </a:t>
            </a:r>
            <a:r>
              <a:rPr lang="el-GR" b="1" dirty="0"/>
              <a:t>είναι τα 4 στοιχεία ( γνωστά και ως 4</a:t>
            </a:r>
            <a:r>
              <a:rPr lang="en-US" b="1" dirty="0"/>
              <a:t>p</a:t>
            </a:r>
            <a:r>
              <a:rPr lang="el-GR" b="1" dirty="0"/>
              <a:t> ) που συνθέτουν το μείγμα μάρκετινγκ . Να γίνει περιληπτικός σχολιασμός .</a:t>
            </a:r>
            <a:r>
              <a:rPr lang="el-GR" dirty="0"/>
              <a:t/>
            </a:r>
            <a:br>
              <a:rPr lang="el-GR" dirty="0"/>
            </a:br>
            <a:endParaRPr lang="el-GR" dirty="0"/>
          </a:p>
        </p:txBody>
      </p:sp>
    </p:spTree>
    <p:extLst>
      <p:ext uri="{BB962C8B-B14F-4D97-AF65-F5344CB8AC3E}">
        <p14:creationId xmlns:p14="http://schemas.microsoft.com/office/powerpoint/2010/main" val="994596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ΠΕΡΙΓΡΑΨΤΕ ΑΝΑΛΥΤΙΚΑ ΤΗ ΣΩΣΤΗ ΔΙΟΙΚΗΤΙΚΗ ΟΡΓΑΝΩΣΗ ΣΕ ΕΝΑ ΙΝΣΤΙΤΟΥΤΟ.</a:t>
            </a:r>
            <a:r>
              <a:rPr lang="el-GR" dirty="0"/>
              <a:t/>
            </a:r>
            <a:br>
              <a:rPr lang="el-GR" dirty="0"/>
            </a:br>
            <a:endParaRPr lang="el-GR" dirty="0"/>
          </a:p>
        </p:txBody>
      </p:sp>
    </p:spTree>
    <p:extLst>
      <p:ext uri="{BB962C8B-B14F-4D97-AF65-F5344CB8AC3E}">
        <p14:creationId xmlns:p14="http://schemas.microsoft.com/office/powerpoint/2010/main" val="467361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08100" y="596900"/>
            <a:ext cx="10196512" cy="5314322"/>
          </a:xfrm>
        </p:spPr>
        <p:txBody>
          <a:bodyPr>
            <a:normAutofit fontScale="92500" lnSpcReduction="20000"/>
          </a:bodyPr>
          <a:lstStyle/>
          <a:p>
            <a:r>
              <a:rPr lang="el-GR" dirty="0"/>
              <a:t> Ένα ινστιτούτο αισθητικής μπορεί να απασχολεί διοικητικό, λογιστικό, υπαλληλικό και βοηθητικό προσωπικό. Προσλαμβάνοντας επαγγελματίες αισθητικούς ικανούς στο αντικείμενό τους ο αισθητικός έχει βοήθεια και έτσι εξυπηρετούνται περισσότερα άτομα και σε λιγότερο χρόνο από ότι αν εργαζόταν μόνος του. </a:t>
            </a:r>
          </a:p>
          <a:p>
            <a:r>
              <a:rPr lang="el-GR" dirty="0"/>
              <a:t>Τα στελέχη του ινστιτούτου θα πρέπει να μπορούν με επιτυχία να ασχολούνται με:</a:t>
            </a:r>
          </a:p>
          <a:p>
            <a:r>
              <a:rPr lang="el-GR" dirty="0"/>
              <a:t>♦ Δημιουργία και ενημέρωση κάρτα πελάτη </a:t>
            </a:r>
          </a:p>
          <a:p>
            <a:r>
              <a:rPr lang="el-GR" dirty="0"/>
              <a:t>♦ Διατήρηση αρχείου πελατών </a:t>
            </a:r>
          </a:p>
          <a:p>
            <a:r>
              <a:rPr lang="el-GR" dirty="0"/>
              <a:t>♦ Διατήρηση αρχείου αισθητικών πράξεων </a:t>
            </a:r>
          </a:p>
          <a:p>
            <a:r>
              <a:rPr lang="el-GR" dirty="0"/>
              <a:t>♦ Διακίνηση αναλώσιμων υλικών και καλλυντικών και παρακολούθηση αποθήκης </a:t>
            </a:r>
          </a:p>
          <a:p>
            <a:r>
              <a:rPr lang="el-GR" dirty="0"/>
              <a:t>♦ Έρευνα αγοράς καλλυντικών και αναλωσίμων </a:t>
            </a:r>
          </a:p>
          <a:p>
            <a:r>
              <a:rPr lang="el-GR" dirty="0"/>
              <a:t>♦ Έρευνα αγοράς συσκευών  </a:t>
            </a:r>
          </a:p>
          <a:p>
            <a:r>
              <a:rPr lang="el-GR" dirty="0"/>
              <a:t>♦ Κοστολόγηση προϊόντων </a:t>
            </a:r>
          </a:p>
          <a:p>
            <a:r>
              <a:rPr lang="el-GR" dirty="0"/>
              <a:t>Ο αισθητικός και ιδιοκτήτης του κέντρου αισθητικής πρέπει να δώσει μεγάλη προσοχή κατά την επιλογή των υπαλλήλων που θα εργαστούν. Η εμφάνισή τους πρέπει να είναι περιποιημένη και οι τρόποι τους καλοί και ευγενικοί. Ο αισθητικός και ιδιοκτήτης του ινστιτούτου μπορεί να αναθέσει στους υπάλληλούς του να εκτελούν συγκεκριμένες υπηρεσίες ώστε και ο ίδιος να μπορεί να χειρίζεται μόνος του τις υπηρεσίες που έχουν μεγαλύτερη ευθύνη, </a:t>
            </a:r>
          </a:p>
          <a:p>
            <a:endParaRPr lang="el-GR" dirty="0"/>
          </a:p>
        </p:txBody>
      </p:sp>
    </p:spTree>
    <p:extLst>
      <p:ext uri="{BB962C8B-B14F-4D97-AF65-F5344CB8AC3E}">
        <p14:creationId xmlns:p14="http://schemas.microsoft.com/office/powerpoint/2010/main" val="2528153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9212" y="1612900"/>
            <a:ext cx="8915400" cy="4298322"/>
          </a:xfrm>
        </p:spPr>
        <p:txBody>
          <a:bodyPr/>
          <a:lstStyle/>
          <a:p>
            <a:r>
              <a:rPr lang="el-GR" dirty="0"/>
              <a:t> </a:t>
            </a:r>
            <a:r>
              <a:rPr lang="el-GR" sz="2400" dirty="0"/>
              <a:t>Το μείγμα Μάρκετινγκ είναι δυνατόν να θεωρηθεί ότι αποτελεί το σύνολο της παραγωγικής προσπάθειας μιας επιχείρησης και συνίσταται από τα στοιχεία : του προϊόντος, του συστήματος καθορισμού της τιμής, του συστήματος διανομής και του συστήματος επικοινωνίας και προβολής. </a:t>
            </a:r>
            <a:endParaRPr lang="en-US" sz="2400" dirty="0" smtClean="0"/>
          </a:p>
          <a:p>
            <a:endParaRPr lang="el-GR" dirty="0"/>
          </a:p>
        </p:txBody>
      </p:sp>
    </p:spTree>
    <p:extLst>
      <p:ext uri="{BB962C8B-B14F-4D97-AF65-F5344CB8AC3E}">
        <p14:creationId xmlns:p14="http://schemas.microsoft.com/office/powerpoint/2010/main" val="3123631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9212" y="1320800"/>
            <a:ext cx="8915400" cy="4590422"/>
          </a:xfrm>
        </p:spPr>
        <p:txBody>
          <a:bodyPr/>
          <a:lstStyle/>
          <a:p>
            <a:r>
              <a:rPr lang="el-GR" b="1" dirty="0"/>
              <a:t>Ένα προϊόν περιλαμβάνει</a:t>
            </a:r>
            <a:r>
              <a:rPr lang="el-GR" dirty="0"/>
              <a:t> : </a:t>
            </a:r>
          </a:p>
          <a:p>
            <a:pPr lvl="0"/>
            <a:r>
              <a:rPr lang="el-GR" dirty="0"/>
              <a:t>Τα χαρακτηριστικά γνωρίσματα. Δηλαδή κάθε φυσικό χαρακτηριστικό του προϊόντος που άπαντα στην ερώτηση &lt;&lt; τι είναι ;&gt;&gt; </a:t>
            </a:r>
          </a:p>
          <a:p>
            <a:pPr lvl="0"/>
            <a:r>
              <a:rPr lang="el-GR" dirty="0"/>
              <a:t>Τα πλεονεκτήματα : Ποιες είναι οι δυνατότητες του προϊόντος και πως μπορεί να εξυπηρετήσει τον καταναλωτή στη σκέψη του οποίου κυριαρχεί η ιδέα &lt;&lt; απόδειξέ μου το &gt;&gt; </a:t>
            </a:r>
          </a:p>
          <a:p>
            <a:pPr lvl="0"/>
            <a:r>
              <a:rPr lang="el-GR" dirty="0"/>
              <a:t>Τα οφέλη : Όφελος είναι το ευνοϊκό αποτέλεσμα που δέχεται ο καταναλωτής από ένα προϊόν επειδή το συγκεκριμένο προϊόν έχει την ικανότητα να ικανοποιεί μια συγκεκριμένη ανάγκη του.</a:t>
            </a:r>
          </a:p>
          <a:p>
            <a:endParaRPr lang="el-GR" dirty="0"/>
          </a:p>
        </p:txBody>
      </p:sp>
    </p:spTree>
    <p:extLst>
      <p:ext uri="{BB962C8B-B14F-4D97-AF65-F5344CB8AC3E}">
        <p14:creationId xmlns:p14="http://schemas.microsoft.com/office/powerpoint/2010/main" val="166716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9212" y="965200"/>
            <a:ext cx="8915400" cy="4946022"/>
          </a:xfrm>
        </p:spPr>
        <p:txBody>
          <a:bodyPr>
            <a:normAutofit fontScale="92500" lnSpcReduction="10000"/>
          </a:bodyPr>
          <a:lstStyle/>
          <a:p>
            <a:r>
              <a:rPr lang="el-GR" b="1" dirty="0"/>
              <a:t> ΤΙΜΗ  ( </a:t>
            </a:r>
            <a:r>
              <a:rPr lang="en-US" b="1" dirty="0"/>
              <a:t>PRICE</a:t>
            </a:r>
            <a:r>
              <a:rPr lang="el-GR" b="1" dirty="0"/>
              <a:t> )</a:t>
            </a:r>
            <a:endParaRPr lang="el-GR" dirty="0"/>
          </a:p>
          <a:p>
            <a:pPr marL="0" indent="0">
              <a:buNone/>
            </a:pPr>
            <a:endParaRPr lang="el-GR" dirty="0"/>
          </a:p>
          <a:p>
            <a:r>
              <a:rPr lang="el-GR" dirty="0"/>
              <a:t>Ο μέσος καταναλωτής θα όριζε ως τιμή το ποσό των χρημάτων το οποίο καταβάλλει ο αγοραστής στον πωλητή για ένα προϊόν ή μια υπηρεσία. Με άλλα λόγια η τιμή είναι η νομισματική αξία που έχουν τα προϊόντα και οι υπηρεσίες κατά την ανταλλαγή τους στο χώρο της αγοράς. </a:t>
            </a:r>
            <a:endParaRPr lang="en-US" dirty="0" smtClean="0"/>
          </a:p>
          <a:p>
            <a:r>
              <a:rPr lang="el-GR" dirty="0" smtClean="0"/>
              <a:t>Υπάρχουν </a:t>
            </a:r>
            <a:r>
              <a:rPr lang="el-GR" dirty="0"/>
              <a:t>και άλλοι ορισμοί αναφερόμενοι στην έννοια της τιμής οι οποίοι όμως είναι μάλλον θεωρητικοί. </a:t>
            </a:r>
            <a:endParaRPr lang="en-US" dirty="0" smtClean="0"/>
          </a:p>
          <a:p>
            <a:r>
              <a:rPr lang="el-GR" dirty="0" smtClean="0"/>
              <a:t>Από </a:t>
            </a:r>
            <a:r>
              <a:rPr lang="el-GR" dirty="0"/>
              <a:t>την άποψη της επιχείρησης, ο ορισμός που δίνουν οι μέσοι καταναλωτές αποτελούν τον πλέον αρμόζοντα, αφού αυτός εκφράζει την άποψη του ίδιου του καταναλωτή και επί πλέον είναι ευκολονόητος. </a:t>
            </a:r>
            <a:endParaRPr lang="en-US" dirty="0" smtClean="0"/>
          </a:p>
          <a:p>
            <a:r>
              <a:rPr lang="el-GR" dirty="0" smtClean="0"/>
              <a:t>Το </a:t>
            </a:r>
            <a:r>
              <a:rPr lang="el-GR" dirty="0"/>
              <a:t>κέρδος αποτελεί τον τελικό στόχο της όλης διοικητικής προσπάθειας και εξαρτάται από τρεις παράγοντες : την τιμή, το κόστος και την ποσότητα. Για το λόγο αυτό οι τιμές αποτελούν ένα από τα πιο στρατηγικά στοιχεία μιας επιχείρησης από τα οποία θα εξαρτηθεί η μελλοντική επιτυχία ή αποτυχία της. Έτσι λοιπόν συνάγεται ότι η τιμολόγηση των αγαθών και των υπηρεσιών αποτελεί μια από τις σπουδαιότερες ευθύνες των στελεχών της διεύθυνσης Μάρκετινγκ μιας επιχείρησης.  </a:t>
            </a:r>
          </a:p>
        </p:txBody>
      </p:sp>
    </p:spTree>
    <p:extLst>
      <p:ext uri="{BB962C8B-B14F-4D97-AF65-F5344CB8AC3E}">
        <p14:creationId xmlns:p14="http://schemas.microsoft.com/office/powerpoint/2010/main" val="314990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84300" y="838200"/>
            <a:ext cx="10120312" cy="5073022"/>
          </a:xfrm>
        </p:spPr>
        <p:txBody>
          <a:bodyPr/>
          <a:lstStyle/>
          <a:p>
            <a:r>
              <a:rPr lang="el-GR" b="1" dirty="0"/>
              <a:t> ΤΟΠΟΣ – ΔΙΑΝΟΜΗ ( </a:t>
            </a:r>
            <a:r>
              <a:rPr lang="en-US" b="1" dirty="0"/>
              <a:t>PLACE</a:t>
            </a:r>
            <a:r>
              <a:rPr lang="el-GR" b="1" dirty="0"/>
              <a:t> ) </a:t>
            </a:r>
            <a:endParaRPr lang="el-GR" dirty="0"/>
          </a:p>
          <a:p>
            <a:pPr marL="0" indent="0">
              <a:buNone/>
            </a:pPr>
            <a:endParaRPr lang="el-GR" dirty="0"/>
          </a:p>
          <a:p>
            <a:r>
              <a:rPr lang="el-GR" dirty="0"/>
              <a:t>Έχει καταστεί πλέον κοινή συνείδηση ότι το κατάλληλο προϊόν με την κατάλληλη τιμή και το καλύτερο σύστημα επικοινωνίας δεν ικανοποιεί τον καταναλωτή αν το προϊόν αυτό δε βρίσκεται στον κατάλληλο τόπο και χρόνο, όπου και όταν δηλαδή ζητηθεί από τον καταναλωτή. </a:t>
            </a:r>
            <a:endParaRPr lang="en-US" dirty="0" smtClean="0"/>
          </a:p>
          <a:p>
            <a:r>
              <a:rPr lang="el-GR" dirty="0" smtClean="0"/>
              <a:t>Θα </a:t>
            </a:r>
            <a:r>
              <a:rPr lang="el-GR" dirty="0"/>
              <a:t>πρέπει λοιπόν να επιλεγεί ο κατάλληλος τόπος – θέση για το στήσιμο της επιχείρησης αλλά και ένα δυναμικό σύστημα διανομής των </a:t>
            </a:r>
            <a:r>
              <a:rPr lang="el-GR" dirty="0" err="1"/>
              <a:t>προιόντων</a:t>
            </a:r>
            <a:r>
              <a:rPr lang="el-GR" dirty="0"/>
              <a:t> εάν αυτά δεν είναι άμεσα </a:t>
            </a:r>
            <a:r>
              <a:rPr lang="el-GR" dirty="0" err="1"/>
              <a:t>προσβάσιμα</a:t>
            </a:r>
            <a:r>
              <a:rPr lang="el-GR" dirty="0"/>
              <a:t> για αγορά από τους καταναλωτές . </a:t>
            </a:r>
          </a:p>
          <a:p>
            <a:pPr marL="0" indent="0">
              <a:buNone/>
            </a:pPr>
            <a:r>
              <a:rPr lang="el-GR" dirty="0"/>
              <a:t> </a:t>
            </a:r>
          </a:p>
        </p:txBody>
      </p:sp>
    </p:spTree>
    <p:extLst>
      <p:ext uri="{BB962C8B-B14F-4D97-AF65-F5344CB8AC3E}">
        <p14:creationId xmlns:p14="http://schemas.microsoft.com/office/powerpoint/2010/main" val="1019236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97000" y="685800"/>
            <a:ext cx="10107612" cy="5225422"/>
          </a:xfrm>
        </p:spPr>
        <p:txBody>
          <a:bodyPr>
            <a:normAutofit/>
          </a:bodyPr>
          <a:lstStyle/>
          <a:p>
            <a:r>
              <a:rPr lang="el-GR" b="1" dirty="0"/>
              <a:t>ΣΥΣΤΗΜΑ ΠΡΟΩΘΗΣΗΣ ( </a:t>
            </a:r>
            <a:r>
              <a:rPr lang="en-US" b="1" dirty="0"/>
              <a:t>PROMOTION</a:t>
            </a:r>
            <a:r>
              <a:rPr lang="el-GR" b="1" dirty="0"/>
              <a:t> )</a:t>
            </a:r>
            <a:endParaRPr lang="el-GR" dirty="0"/>
          </a:p>
          <a:p>
            <a:pPr marL="0" indent="0">
              <a:buNone/>
            </a:pPr>
            <a:endParaRPr lang="el-GR" dirty="0"/>
          </a:p>
          <a:p>
            <a:r>
              <a:rPr lang="el-GR" dirty="0"/>
              <a:t>Κατά την ανάπτυξη των τριών προηγούμενων στοιχείων είδαμε ότι για να πωληθεί ένα προϊόν πρέπει να ικανοποιεί μια συγκεκριμένη ανάγκη του καταναλωτή και ότι πρέπει επίσης να επιλεγεί το κατάλληλο δίκτυο διανομής και η κατάλληλη τιμή πώλησης του. Παρ’ όλα αυτά όλες οι παραπάνω αποφάσεις και ενέργειες δεν επαρκούν προκειμένου να πωληθεί ένα προϊόν</a:t>
            </a:r>
            <a:r>
              <a:rPr lang="el-GR" dirty="0" smtClean="0"/>
              <a:t>.</a:t>
            </a:r>
            <a:endParaRPr lang="en-US" dirty="0" smtClean="0"/>
          </a:p>
          <a:p>
            <a:r>
              <a:rPr lang="el-GR" dirty="0" smtClean="0"/>
              <a:t> </a:t>
            </a:r>
            <a:r>
              <a:rPr lang="el-GR" dirty="0"/>
              <a:t>Η επιχείρηση πρέπει να επικοινωνήσει με το τμήμα της αγοράς προς το οποίο απευθύνει το προϊόν της για να πληροφορήσει τους καταναλωτές για την ύπαρξη του προϊόντος τονίζοντας συγχρόνως τα χαρακτηριστικά και τα πλεονεκτήματα του. </a:t>
            </a:r>
            <a:endParaRPr lang="en-US" dirty="0" smtClean="0"/>
          </a:p>
          <a:p>
            <a:r>
              <a:rPr lang="el-GR" dirty="0" smtClean="0"/>
              <a:t>Έτσι </a:t>
            </a:r>
            <a:r>
              <a:rPr lang="el-GR" dirty="0"/>
              <a:t>η επιχείρηση δια μέσου των στοιχείων του συστήματος επικοινωνίας προσπαθεί να πληροφορήσει και να πείσει τον καταναλωτή ότι αυτή η ίδια είναι η καλύτερη πηγή ικανοποίησης αναγκών και ότι το προϊόν το οποίο του προσφέρει θα ικανοποιήσει τη συγκεκριμένη ανάγκη του.</a:t>
            </a:r>
          </a:p>
        </p:txBody>
      </p:sp>
    </p:spTree>
    <p:extLst>
      <p:ext uri="{BB962C8B-B14F-4D97-AF65-F5344CB8AC3E}">
        <p14:creationId xmlns:p14="http://schemas.microsoft.com/office/powerpoint/2010/main" val="4182115616"/>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39</TotalTime>
  <Words>2692</Words>
  <Application>Microsoft Office PowerPoint</Application>
  <PresentationFormat>Ευρεία οθόνη</PresentationFormat>
  <Paragraphs>184</Paragraphs>
  <Slides>41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41</vt:i4>
      </vt:variant>
    </vt:vector>
  </HeadingPairs>
  <TitlesOfParts>
    <vt:vector size="47" baseType="lpstr">
      <vt:lpstr>Arial</vt:lpstr>
      <vt:lpstr>Calibri</vt:lpstr>
      <vt:lpstr>Century Gothic</vt:lpstr>
      <vt:lpstr>Times New Roman</vt:lpstr>
      <vt:lpstr>Wingdings 3</vt:lpstr>
      <vt:lpstr>Θρόισμα</vt:lpstr>
      <vt:lpstr>Παρουσίαση του PowerPoint</vt:lpstr>
      <vt:lpstr>Να δώσετε ένα ορισμό του Μάρκετινγκ και να περιγράψετε την σημασία του για μία επιχείρηση </vt:lpstr>
      <vt:lpstr>Παρουσίαση του PowerPoint</vt:lpstr>
      <vt:lpstr>2-Ποια είναι τα 4 στοιχεία ( γνωστά και ως 4p ) που συνθέτουν το μείγμα μάρκετινγκ . Να γίνει περιληπτικός σχολιασμός .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3-Να ορίσετε τι είναι τμηματοποίηση της αγοράς . Ποια είναι τα κριτήρια τμηματοποίησης  </vt:lpstr>
      <vt:lpstr>Παρουσίαση του PowerPoint</vt:lpstr>
      <vt:lpstr>4 - Να περιγράψετε την έννοια της δημογραφικής τμηματοποίησης της αγορας  </vt:lpstr>
      <vt:lpstr>Παρουσίαση του PowerPoint</vt:lpstr>
      <vt:lpstr>5- Να σχολιάσετε εννοιολογικά την έννοια της διαφήμισης . Ποιος είναι ο σκοπός της ; </vt:lpstr>
      <vt:lpstr>Παρουσίαση του PowerPoint</vt:lpstr>
      <vt:lpstr>6- Να αναφέρετε τα είδη της διαφήμισης . Να σχολιάσετε την πληροφοριακή διαφήμιση .   </vt:lpstr>
      <vt:lpstr>Παρουσίαση του PowerPoint</vt:lpstr>
      <vt:lpstr>Παρουσίαση του PowerPoint</vt:lpstr>
      <vt:lpstr>Ποιες είναι οι προυποθέσεις για να είναι αποτελεσματική η διαφήμιση ;  </vt:lpstr>
      <vt:lpstr>Παρουσίαση του PowerPoint</vt:lpstr>
      <vt:lpstr>8- Ποιες είναι οι φάσεις (ονομαστικά ) του κύκλου ζωής του προιόντος . Να σχολιασθεί περιληπτικά η φάση της εισαγωγής στην αγορά . </vt:lpstr>
      <vt:lpstr>Παρουσίαση του PowerPoint</vt:lpstr>
      <vt:lpstr>ΠΟΙΑ ΜΗΧΑΝΗΜΑΤΑ ΧΡΗΣΙΜΟΠΟΙΟΥΝΤΑΙ ΣΤΑ ΙΝΣΤΙΤΟΥΤΑ ΑΙΣΘΗΤΙΚΗΣ; </vt:lpstr>
      <vt:lpstr>Παρουσίαση του PowerPoint</vt:lpstr>
      <vt:lpstr>Παρουσίαση του PowerPoint</vt:lpstr>
      <vt:lpstr>ΠΑΡΟΥΣΙΑΣΤΕ ΣΥΝΟΠΤΙΚΑ ΤΟΥΣ ΧΩΡΟΥΣ ΠΟΥ ΘΑ ΠΡΕΠΕΙ ΝΑ ΕΧΕΙ ΕΝΑ ΙΝΣΤΙΤΟΥΤΟ ΑΙΣΘΗΤΙΚΗΣ </vt:lpstr>
      <vt:lpstr>Παρουσίαση του PowerPoint</vt:lpstr>
      <vt:lpstr>ΠΟΙΟΣ ΕΙΝΑΙ Ο ΣΚΟΠΟΣ ΤΟΥ ΜΑΡΚΕΤΙΝΓΚ; </vt:lpstr>
      <vt:lpstr>Παρουσίαση του PowerPoint</vt:lpstr>
      <vt:lpstr>ΠΟΙΑ ΠΕΔΙΑ-ΣΤΟΙΧΕΙΑ ΠΡΕΠΕΙ ΝΑ ΠΕΡΙΛΑΜΒΑΝΕΙ ΜΙΑ ΑΝΑΛΥΣΗ ΑΓΟΡΑΣ; </vt:lpstr>
      <vt:lpstr>Παρουσίαση του PowerPoint</vt:lpstr>
      <vt:lpstr>ΔΩΣΤΕ ΤΟΝ ΟΡΙΣΜΟ ΤΟΥ ΥΨΙΣΙΧΝΟΥ ΡΕΥΜΑΤΟΣ ΚΑΙ ΑΝΑΦΕΡΑΤΕ Τις ΕΦΑΡΜΟΓΕΣ ΤΟΥ  ΣΤΗΝ ΑΙΣΘΗΤΙΚΗ </vt:lpstr>
      <vt:lpstr>Παρουσίαση του PowerPoint</vt:lpstr>
      <vt:lpstr>ΔΩΣΤΕ ΤΟΝ ΟΡΙΣΜΟ ΤΗΣ ΙΟΝΤΟΦΟΡΕΣΗΣ ΚΑΙ ΑΝΑΦΕΡΕΤΕ ΠΩΣ ΕΦΑΡΜΟΖΕΤΑΙ ΣΤΟ ΠΡΟΣΩΠΟ </vt:lpstr>
      <vt:lpstr>Παρουσίαση του PowerPoint</vt:lpstr>
      <vt:lpstr>ΔΩΣΤΕ ΤΟΝ ΟΡΙΣΜΟ ΤΟΥ ΓΑΛΒΑΝΙΚΟΥ ΡΕΥΜΑΤΟΣ ΚΑΙ ΑΝΑΦΕΡΕΤΕ ΤΙΣ ΕΦΑΡΜΟΓΕΣ ΣΤΗΝ ΑΙΣΘΗΤΙΚΗ </vt:lpstr>
      <vt:lpstr>Παρουσίαση του PowerPoint</vt:lpstr>
      <vt:lpstr>ΑΝΑΦΕΡΑΤΕ ΕΠΙΓΡΑΜΜΑΤΙΚΑ ΤΡΕΙΣ ΤΡΟΠΟΥΣ ΠΡΟΒΟΛΗΣ ΕΝΟΣ ΙΝΣΤΙΤΟΥΤΟΥ ΑΙΣΘΗΤΙΚΗΣ </vt:lpstr>
      <vt:lpstr>Παρουσίαση του PowerPoint</vt:lpstr>
      <vt:lpstr>ΠΕΡΙΓΡΑΨΤΕ ΑΝΑΛΥΤΙΚΑ ΤΗ ΣΩΣΤΗ ΔΙΟΙΚΗΤΙΚΗ ΟΡΓΑΝΩΣΗ ΣΕ ΕΝΑ ΙΝΣΤΙΤΟΥΤΟ.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Να δώσετε ένα ορισμό του Μάρκετινγκ και να περιγράψετε την σημασία του για μία επιχείρηση</dc:title>
  <dc:creator>Χρήστης των Windows</dc:creator>
  <cp:lastModifiedBy>Χρήστης των Windows</cp:lastModifiedBy>
  <cp:revision>8</cp:revision>
  <dcterms:created xsi:type="dcterms:W3CDTF">2021-06-01T06:14:26Z</dcterms:created>
  <dcterms:modified xsi:type="dcterms:W3CDTF">2021-06-01T14:14:22Z</dcterms:modified>
</cp:coreProperties>
</file>