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65" autoAdjust="0"/>
    <p:restoredTop sz="94660"/>
  </p:normalViewPr>
  <p:slideViewPr>
    <p:cSldViewPr>
      <p:cViewPr>
        <p:scale>
          <a:sx n="66" d="100"/>
          <a:sy n="66" d="100"/>
        </p:scale>
        <p:origin x="-763" y="-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1FD7E-A63F-4B4C-A9F0-DD9ECDA07234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1D7F4-2428-4119-AAAC-A51F48B613F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886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1D7F4-2428-4119-AAAC-A51F48B613FA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80531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Γ ανταγωνιστής κουράριο (</a:t>
            </a:r>
            <a:r>
              <a:rPr lang="el-GR" dirty="0" err="1" smtClean="0"/>
              <a:t>νιασίνη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1D7F4-2428-4119-AAAC-A51F48B613FA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966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772247A-212A-4B76-879A-9A57B0031D95}" type="datetimeFigureOut">
              <a:rPr lang="el-GR" smtClean="0"/>
              <a:pPr/>
              <a:t>8/11/2017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31A991-DFDF-412C-B8F0-E0E0F4110E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512768" cy="235381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342584" cy="1872207"/>
          </a:xfrm>
        </p:spPr>
        <p:txBody>
          <a:bodyPr/>
          <a:lstStyle/>
          <a:p>
            <a:r>
              <a:rPr lang="el-GR" dirty="0" smtClean="0"/>
              <a:t>φαρμακείο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628069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δικό σας φαρμακείο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•Μάσκες τεχνητής αναπνοής ή μαντιλάκια μιας χρήσεως </a:t>
            </a:r>
            <a:endParaRPr lang="el-GR" dirty="0" smtClean="0"/>
          </a:p>
          <a:p>
            <a:r>
              <a:rPr lang="el-GR" dirty="0" smtClean="0"/>
              <a:t>Φιάλη </a:t>
            </a:r>
            <a:r>
              <a:rPr lang="el-GR" dirty="0"/>
              <a:t>οξυγόνου με ρυθμιζόμενη παροχή </a:t>
            </a:r>
            <a:r>
              <a:rPr lang="el-GR" dirty="0" smtClean="0"/>
              <a:t>(ακριβό)</a:t>
            </a:r>
          </a:p>
          <a:p>
            <a:r>
              <a:rPr lang="el-GR" dirty="0" smtClean="0"/>
              <a:t>Μάσκες </a:t>
            </a:r>
            <a:r>
              <a:rPr lang="el-GR" dirty="0"/>
              <a:t>χορήγησης οξυγόνου τύπου </a:t>
            </a:r>
            <a:r>
              <a:rPr lang="el-GR" dirty="0" err="1" smtClean="0"/>
              <a:t>Venturi</a:t>
            </a:r>
            <a:endParaRPr lang="el-GR" dirty="0" smtClean="0"/>
          </a:p>
          <a:p>
            <a:r>
              <a:rPr lang="el-GR" dirty="0" smtClean="0"/>
              <a:t> Αυχενικό </a:t>
            </a:r>
            <a:r>
              <a:rPr lang="el-GR" dirty="0"/>
              <a:t>κολάρο </a:t>
            </a:r>
            <a:endParaRPr lang="el-GR" dirty="0" smtClean="0"/>
          </a:p>
          <a:p>
            <a:r>
              <a:rPr lang="el-GR" dirty="0" err="1" smtClean="0"/>
              <a:t>Αερονάρθηκες</a:t>
            </a:r>
            <a:r>
              <a:rPr lang="el-GR" dirty="0" smtClean="0"/>
              <a:t> </a:t>
            </a:r>
            <a:r>
              <a:rPr lang="el-GR" dirty="0"/>
              <a:t>ή απλοί νάρθηκες </a:t>
            </a:r>
            <a:endParaRPr lang="el-GR" dirty="0" smtClean="0"/>
          </a:p>
          <a:p>
            <a:r>
              <a:rPr lang="el-GR" dirty="0" err="1" smtClean="0"/>
              <a:t>Στοματοφαρυγγικοί</a:t>
            </a:r>
            <a:r>
              <a:rPr lang="el-GR" dirty="0" smtClean="0"/>
              <a:t> </a:t>
            </a:r>
            <a:r>
              <a:rPr lang="el-GR" dirty="0"/>
              <a:t>σωλήνες ή και ρινοφαρυγγικοί </a:t>
            </a:r>
            <a:endParaRPr lang="el-GR" dirty="0" smtClean="0"/>
          </a:p>
          <a:p>
            <a:r>
              <a:rPr lang="el-GR" dirty="0" smtClean="0"/>
              <a:t>Κουβέρτες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790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ΕΠΙΔΕΣΜΙΚΟ ΥΛΙΚΟ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Αποστειρωμένες </a:t>
            </a:r>
            <a:r>
              <a:rPr lang="el-GR" dirty="0"/>
              <a:t>γάζες. </a:t>
            </a:r>
            <a:endParaRPr lang="el-GR" dirty="0" smtClean="0"/>
          </a:p>
          <a:p>
            <a:r>
              <a:rPr lang="el-GR" dirty="0" err="1" smtClean="0"/>
              <a:t>Βαζελινούχες</a:t>
            </a:r>
            <a:r>
              <a:rPr lang="el-GR" dirty="0"/>
              <a:t>, αποστειρωμένες, γάζες. </a:t>
            </a:r>
            <a:endParaRPr lang="el-GR" dirty="0" smtClean="0"/>
          </a:p>
          <a:p>
            <a:r>
              <a:rPr lang="el-GR" dirty="0" smtClean="0"/>
              <a:t>Μη </a:t>
            </a:r>
            <a:r>
              <a:rPr lang="el-GR" dirty="0"/>
              <a:t>αποστειρωμένες γάζες. </a:t>
            </a:r>
            <a:endParaRPr lang="el-GR" dirty="0" smtClean="0"/>
          </a:p>
          <a:p>
            <a:r>
              <a:rPr lang="el-GR" dirty="0" smtClean="0"/>
              <a:t>Ρολό </a:t>
            </a:r>
            <a:r>
              <a:rPr lang="el-GR" dirty="0"/>
              <a:t>γάζας («επίδεσμος»). </a:t>
            </a:r>
            <a:endParaRPr lang="el-GR" dirty="0" smtClean="0"/>
          </a:p>
          <a:p>
            <a:r>
              <a:rPr lang="el-GR" dirty="0" smtClean="0"/>
              <a:t>Ελαστικούς </a:t>
            </a:r>
            <a:r>
              <a:rPr lang="el-GR" dirty="0"/>
              <a:t>επιδέσμους – τουλάχιστον- έναν από κάθε μέγεθος. </a:t>
            </a:r>
            <a:endParaRPr lang="el-GR" dirty="0" smtClean="0"/>
          </a:p>
          <a:p>
            <a:r>
              <a:rPr lang="el-GR" dirty="0" smtClean="0"/>
              <a:t>Αυτοκόλλητο </a:t>
            </a:r>
            <a:r>
              <a:rPr lang="el-GR" dirty="0" err="1"/>
              <a:t>επιδεσμικό</a:t>
            </a:r>
            <a:r>
              <a:rPr lang="el-GR" dirty="0"/>
              <a:t> ρολό. </a:t>
            </a:r>
            <a:endParaRPr lang="el-GR" dirty="0" smtClean="0"/>
          </a:p>
          <a:p>
            <a:r>
              <a:rPr lang="el-GR" dirty="0" smtClean="0"/>
              <a:t>Τσιρότο </a:t>
            </a:r>
            <a:r>
              <a:rPr lang="el-GR" dirty="0"/>
              <a:t>σε καρούλι. </a:t>
            </a:r>
            <a:endParaRPr lang="el-GR" dirty="0" smtClean="0"/>
          </a:p>
          <a:p>
            <a:r>
              <a:rPr lang="el-GR" dirty="0" smtClean="0"/>
              <a:t>Τσιρότα </a:t>
            </a:r>
            <a:r>
              <a:rPr lang="el-GR" dirty="0"/>
              <a:t>σε τεμάχια (κομμάτια) διαφόρων μεγεθών και τύπων. </a:t>
            </a:r>
            <a:endParaRPr lang="el-GR" dirty="0" smtClean="0"/>
          </a:p>
          <a:p>
            <a:r>
              <a:rPr lang="el-GR" dirty="0" smtClean="0"/>
              <a:t>Τριγωνικό </a:t>
            </a:r>
            <a:r>
              <a:rPr lang="el-GR" dirty="0"/>
              <a:t>επίδεσμο - τουλάχιστον έναν.</a:t>
            </a:r>
          </a:p>
        </p:txBody>
      </p:sp>
    </p:spTree>
    <p:extLst>
      <p:ext uri="{BB962C8B-B14F-4D97-AF65-F5344CB8AC3E}">
        <p14:creationId xmlns="" xmlns:p14="http://schemas.microsoft.com/office/powerpoint/2010/main" val="2437129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dirty="0"/>
              <a:t> </a:t>
            </a:r>
            <a:r>
              <a:rPr lang="el-GR" sz="2200" b="1" dirty="0"/>
              <a:t>ΒΑΣΙΚΑ ΥΛΙΚΑ ΠΑ ΤΗΝ ΠΕΡΙΠΟΙΗΣΗ ΤΩΝ ΤΡΑΥΜΑΤΩΝ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Οξυζενέ. </a:t>
            </a:r>
            <a:endParaRPr lang="el-GR" dirty="0" smtClean="0"/>
          </a:p>
          <a:p>
            <a:r>
              <a:rPr lang="el-GR" dirty="0" smtClean="0"/>
              <a:t>Καθαρό</a:t>
            </a:r>
            <a:r>
              <a:rPr lang="el-GR" dirty="0"/>
              <a:t>, άσπρο, οινόπνευμα. </a:t>
            </a:r>
            <a:endParaRPr lang="el-GR" dirty="0" smtClean="0"/>
          </a:p>
          <a:p>
            <a:r>
              <a:rPr lang="el-GR" dirty="0" smtClean="0"/>
              <a:t>Φυσιολογικό </a:t>
            </a:r>
            <a:r>
              <a:rPr lang="el-GR" dirty="0"/>
              <a:t>ορό (για το καθάρισμα των πληγών). </a:t>
            </a:r>
            <a:endParaRPr lang="el-GR" dirty="0" smtClean="0"/>
          </a:p>
          <a:p>
            <a:r>
              <a:rPr lang="el-GR" dirty="0" smtClean="0"/>
              <a:t>Ιωδιούχο </a:t>
            </a:r>
            <a:r>
              <a:rPr lang="el-GR" dirty="0" err="1"/>
              <a:t>ποβιδόνη</a:t>
            </a:r>
            <a:r>
              <a:rPr lang="el-GR" dirty="0"/>
              <a:t> 10% (αντισηπτικό). </a:t>
            </a:r>
            <a:endParaRPr lang="el-GR" dirty="0" smtClean="0"/>
          </a:p>
          <a:p>
            <a:r>
              <a:rPr lang="el-GR" dirty="0" err="1" smtClean="0"/>
              <a:t>Γαζες</a:t>
            </a:r>
            <a:r>
              <a:rPr lang="el-GR" dirty="0" smtClean="0"/>
              <a:t>/Βαμβάκι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Αντιβιοτικό </a:t>
            </a:r>
            <a:r>
              <a:rPr lang="el-GR" dirty="0"/>
              <a:t>σε σπρέι ή </a:t>
            </a:r>
            <a:r>
              <a:rPr lang="el-GR" dirty="0" smtClean="0"/>
              <a:t>αλοιφή</a:t>
            </a:r>
            <a:endParaRPr lang="el-GR" dirty="0"/>
          </a:p>
          <a:p>
            <a:r>
              <a:rPr lang="el-GR" dirty="0" smtClean="0"/>
              <a:t>Αιμοστατική γάζα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709295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b="1" dirty="0"/>
              <a:t>ΛΟΙΠΑ ΥΛΙΚΑ ΓΙΑ ΤΗΝ ΠΕΡΙΠΟΙΗΣΗ ΤΩΝ ΤΡΑΥΜΑΤΩΝ - ΚΑΤΑΓΜΑΤΩΝ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Νάρθηκες απλούς ή και </a:t>
            </a:r>
            <a:r>
              <a:rPr lang="el-GR" dirty="0" err="1"/>
              <a:t>αερονάρθηκες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Ψυκτικό </a:t>
            </a:r>
            <a:r>
              <a:rPr lang="el-GR" dirty="0"/>
              <a:t>σπρέι. </a:t>
            </a:r>
            <a:endParaRPr lang="el-GR" dirty="0" smtClean="0"/>
          </a:p>
          <a:p>
            <a:r>
              <a:rPr lang="el-GR" dirty="0" err="1" smtClean="0"/>
              <a:t>Παγοκύστη</a:t>
            </a:r>
            <a:r>
              <a:rPr lang="el-GR" dirty="0" smtClean="0"/>
              <a:t> </a:t>
            </a:r>
            <a:r>
              <a:rPr lang="el-GR" dirty="0"/>
              <a:t>/ θερμοφόρα. </a:t>
            </a:r>
            <a:endParaRPr lang="el-GR" dirty="0" smtClean="0"/>
          </a:p>
          <a:p>
            <a:r>
              <a:rPr lang="el-GR" dirty="0" smtClean="0"/>
              <a:t>Παγάκια </a:t>
            </a:r>
            <a:r>
              <a:rPr lang="el-GR" dirty="0"/>
              <a:t>ή ειδικά επιθέματα υδρόφιλων ουσιών (στο ψυγείο). </a:t>
            </a:r>
            <a:endParaRPr lang="el-GR" dirty="0" smtClean="0"/>
          </a:p>
          <a:p>
            <a:r>
              <a:rPr lang="el-GR" dirty="0" smtClean="0"/>
              <a:t>Κομπρέσες </a:t>
            </a:r>
            <a:r>
              <a:rPr lang="el-GR" dirty="0"/>
              <a:t>ψύξεως μιας χρήσεως</a:t>
            </a:r>
          </a:p>
        </p:txBody>
      </p:sp>
    </p:spTree>
    <p:extLst>
      <p:ext uri="{BB962C8B-B14F-4D97-AF65-F5344CB8AC3E}">
        <p14:creationId xmlns="" xmlns:p14="http://schemas.microsoft.com/office/powerpoint/2010/main" val="2168720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ΑΠΑΡΑΙΤΗΤΑ ΦΑΡΜΑΚΑ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Αντιόξινα</a:t>
            </a:r>
            <a:r>
              <a:rPr lang="el-GR" dirty="0"/>
              <a:t>. </a:t>
            </a:r>
          </a:p>
          <a:p>
            <a:r>
              <a:rPr lang="el-GR" dirty="0" err="1" smtClean="0"/>
              <a:t>Παρακεταμόλη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Αντιεμετικά</a:t>
            </a:r>
          </a:p>
          <a:p>
            <a:r>
              <a:rPr lang="el-GR" dirty="0" smtClean="0"/>
              <a:t>«</a:t>
            </a:r>
            <a:r>
              <a:rPr lang="el-GR" dirty="0"/>
              <a:t>Φυσικά δάκρυα» για τα μάτια (ανά 30 ημέρες ανανέωση εφόσον έχει ανοιχτεί). </a:t>
            </a:r>
            <a:endParaRPr lang="el-GR" dirty="0" smtClean="0"/>
          </a:p>
          <a:p>
            <a:r>
              <a:rPr lang="el-GR" dirty="0" smtClean="0"/>
              <a:t>Κολλύριο </a:t>
            </a:r>
            <a:r>
              <a:rPr lang="el-GR" dirty="0"/>
              <a:t>(σταγόνες) για τα αυτιά (ανά 30 ημέρες ανανέωση εφόσον έχει ανοιχτεί). 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/>
              <a:t>Κορτιζόνη </a:t>
            </a:r>
            <a:r>
              <a:rPr lang="el-GR" dirty="0" smtClean="0"/>
              <a:t>ενέσιμη</a:t>
            </a:r>
          </a:p>
          <a:p>
            <a:r>
              <a:rPr lang="el-GR" dirty="0" smtClean="0"/>
              <a:t>Αδρεναλίνη</a:t>
            </a:r>
          </a:p>
          <a:p>
            <a:r>
              <a:rPr lang="el-GR" dirty="0" smtClean="0"/>
              <a:t>Ασπιρίνη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24109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ΑΛΟΙΦΕΣ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 smtClean="0"/>
              <a:t>Διάφορα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 err="1"/>
              <a:t>Κορτιζονούχο</a:t>
            </a:r>
            <a:r>
              <a:rPr lang="el-GR" dirty="0"/>
              <a:t> </a:t>
            </a:r>
            <a:r>
              <a:rPr lang="el-GR" dirty="0" smtClean="0"/>
              <a:t> αλοιφή</a:t>
            </a:r>
            <a:endParaRPr lang="el-GR" dirty="0"/>
          </a:p>
          <a:p>
            <a:r>
              <a:rPr lang="el-GR" dirty="0" smtClean="0"/>
              <a:t> Βαζελίνη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Αντιϊσταμινική</a:t>
            </a:r>
            <a:r>
              <a:rPr lang="el-GR" dirty="0" smtClean="0"/>
              <a:t> αλοιφή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Water</a:t>
            </a:r>
            <a:r>
              <a:rPr lang="el-GR" dirty="0" smtClean="0"/>
              <a:t> </a:t>
            </a:r>
            <a:r>
              <a:rPr lang="el-GR" dirty="0" err="1"/>
              <a:t>gel</a:t>
            </a:r>
            <a:r>
              <a:rPr lang="el-GR" dirty="0"/>
              <a:t> κομπρέσες για εγκαύματα. </a:t>
            </a:r>
            <a:endParaRPr lang="el-GR" dirty="0" smtClean="0"/>
          </a:p>
          <a:p>
            <a:r>
              <a:rPr lang="el-GR" dirty="0" smtClean="0"/>
              <a:t>Ρινική </a:t>
            </a:r>
            <a:r>
              <a:rPr lang="el-GR" dirty="0"/>
              <a:t>αλοιφή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Αμμωνία. </a:t>
            </a:r>
            <a:endParaRPr lang="el-GR" dirty="0" smtClean="0"/>
          </a:p>
          <a:p>
            <a:r>
              <a:rPr lang="el-GR" dirty="0" smtClean="0"/>
              <a:t>Σύριγγες </a:t>
            </a:r>
            <a:r>
              <a:rPr lang="el-GR" dirty="0"/>
              <a:t>ενέσεων (για χρήση από ιατρούς και νοσηλευτές</a:t>
            </a:r>
            <a:r>
              <a:rPr lang="el-GR" dirty="0" smtClean="0"/>
              <a:t>)</a:t>
            </a:r>
          </a:p>
          <a:p>
            <a:r>
              <a:rPr lang="el-GR" dirty="0" smtClean="0"/>
              <a:t> </a:t>
            </a:r>
            <a:r>
              <a:rPr lang="el-GR" dirty="0"/>
              <a:t>•Αποστειρωμένες βελόνες. </a:t>
            </a:r>
            <a:endParaRPr lang="el-GR" dirty="0" smtClean="0"/>
          </a:p>
          <a:p>
            <a:r>
              <a:rPr lang="el-GR" dirty="0" smtClean="0"/>
              <a:t>Καρφίδες </a:t>
            </a:r>
            <a:r>
              <a:rPr lang="el-GR" dirty="0"/>
              <a:t>(παραμάνες) ασφαλείας. </a:t>
            </a:r>
            <a:endParaRPr lang="el-GR" dirty="0" smtClean="0"/>
          </a:p>
          <a:p>
            <a:r>
              <a:rPr lang="el-GR" dirty="0" err="1" smtClean="0"/>
              <a:t>Νυστεράκια</a:t>
            </a:r>
            <a:r>
              <a:rPr lang="el-GR" dirty="0" smtClean="0"/>
              <a:t> </a:t>
            </a:r>
            <a:r>
              <a:rPr lang="el-GR" dirty="0"/>
              <a:t>αποστειρωμένα. </a:t>
            </a:r>
            <a:endParaRPr lang="el-GR" dirty="0" smtClean="0"/>
          </a:p>
          <a:p>
            <a:r>
              <a:rPr lang="el-GR" dirty="0" smtClean="0"/>
              <a:t>Ψαλίδι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Λαβίδα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Έναν </a:t>
            </a:r>
            <a:r>
              <a:rPr lang="el-GR" dirty="0"/>
              <a:t>μικρό κυλινδροειδή φακό.</a:t>
            </a:r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Ακόμη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554160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Το χειμώνα καλό είναι να υπάρχουν και θερμαντικές αλοιφές, ενώ την άνοιξη είναι απαραίτητο και </a:t>
            </a:r>
            <a:r>
              <a:rPr lang="el-GR" dirty="0" err="1"/>
              <a:t>inhaler</a:t>
            </a:r>
            <a:r>
              <a:rPr lang="el-GR" dirty="0"/>
              <a:t> </a:t>
            </a:r>
            <a:r>
              <a:rPr lang="el-GR" dirty="0" smtClean="0"/>
              <a:t>(βρογχοδιασταλτικό) </a:t>
            </a:r>
            <a:r>
              <a:rPr lang="el-GR" dirty="0"/>
              <a:t>για τα άτομα που πάσχουν από αλλεργίες</a:t>
            </a:r>
          </a:p>
        </p:txBody>
      </p:sp>
    </p:spTree>
    <p:extLst>
      <p:ext uri="{BB962C8B-B14F-4D97-AF65-F5344CB8AC3E}">
        <p14:creationId xmlns="" xmlns:p14="http://schemas.microsoft.com/office/powerpoint/2010/main" val="1371990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/>
              <a:t>ΓΕΝΙΚΕΣ ΠΑΡΑΤΗΡΗΣΕΙΣ ΓΙΑ ΤΑ «ΦΑΡΜΑΚΕΙΑ»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Όλα τα φάρμακα πρέπει να φυλάσσονται σε σκιερό και δροσερό μέρος στο οποίο δεν μπορούν να έχουν πρόσβαση μικρά παιδιά. </a:t>
            </a:r>
            <a:endParaRPr lang="el-GR" dirty="0" smtClean="0"/>
          </a:p>
          <a:p>
            <a:r>
              <a:rPr lang="el-GR" dirty="0" smtClean="0"/>
              <a:t>Πρέπει </a:t>
            </a:r>
            <a:r>
              <a:rPr lang="el-GR" dirty="0"/>
              <a:t>να προσέχουμε πάντα την ημερομηνία λήξης του υλικού πριν το χρησιμοποιήσουμε. Προτείνεται ο μηνιαίος έλεγχος του φαρμακείου και η καταγραφή των φαρμάκων που απαιτούν ανανέωση σε εύλογο χρονικό διάστημα. </a:t>
            </a:r>
            <a:endParaRPr lang="el-GR" dirty="0" smtClean="0"/>
          </a:p>
          <a:p>
            <a:r>
              <a:rPr lang="el-GR" dirty="0" smtClean="0"/>
              <a:t>Πρέπει </a:t>
            </a:r>
            <a:r>
              <a:rPr lang="el-GR" dirty="0"/>
              <a:t>να ανανεώνουμε έγκαιρα όσα υλικά καταναλώνουμε, βάζοντας «όρια ασφαλείας» και κρατώντας μικρά αποθέματα.</a:t>
            </a:r>
          </a:p>
        </p:txBody>
      </p:sp>
    </p:spTree>
    <p:extLst>
      <p:ext uri="{BB962C8B-B14F-4D97-AF65-F5344CB8AC3E}">
        <p14:creationId xmlns="" xmlns:p14="http://schemas.microsoft.com/office/powerpoint/2010/main" val="2010165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•Ληγμένο φαρμακευτικό υλικό δεν το κρατάμε. Το συσκευάζουμε με ασφάλεια πριν το πετάξουμε - δεν το «πετάμε» απλώς στα σκουπίδια! </a:t>
            </a:r>
            <a:endParaRPr lang="el-GR" dirty="0" smtClean="0"/>
          </a:p>
          <a:p>
            <a:r>
              <a:rPr lang="el-GR" dirty="0" smtClean="0"/>
              <a:t>Σε </a:t>
            </a:r>
            <a:r>
              <a:rPr lang="el-GR" dirty="0"/>
              <a:t>χώρους όχι καλά φυλασσόμενους δεν κρατάμε πάνω από 5 δισκία σε κάθε συσκευασία φαρμάκου - με εξαίρεση τα καρβουνάκια που πρέπει να έχουμε τουλάχιστον 50. </a:t>
            </a:r>
            <a:endParaRPr lang="el-GR" dirty="0" smtClean="0"/>
          </a:p>
          <a:p>
            <a:r>
              <a:rPr lang="el-GR" dirty="0" smtClean="0"/>
              <a:t>Σε </a:t>
            </a:r>
            <a:r>
              <a:rPr lang="el-GR" dirty="0"/>
              <a:t>καμιά περίπτωση δεν διατηρούμε στο φαρμακείο μας ενέσιμα φάρμακα και ειδικά όταν περιέχουν ναρκωτικές ουσίες ή αναβολικά στεροειδή και συναφή </a:t>
            </a:r>
            <a:r>
              <a:rPr lang="el-GR" dirty="0" err="1"/>
              <a:t>μυοαναπτυξιακά</a:t>
            </a:r>
            <a:r>
              <a:rPr lang="el-GR" dirty="0"/>
              <a:t> φάρμακα.</a:t>
            </a:r>
          </a:p>
        </p:txBody>
      </p:sp>
    </p:spTree>
    <p:extLst>
      <p:ext uri="{BB962C8B-B14F-4D97-AF65-F5344CB8AC3E}">
        <p14:creationId xmlns="" xmlns:p14="http://schemas.microsoft.com/office/powerpoint/2010/main" val="3656065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Όλο το φαρμακευτικό υλικό θα πρέπει να χρησιμοποιείτε με «φειδώ». </a:t>
            </a:r>
            <a:endParaRPr lang="el-GR" dirty="0" smtClean="0"/>
          </a:p>
          <a:p>
            <a:r>
              <a:rPr lang="el-GR" dirty="0" smtClean="0"/>
              <a:t>Για </a:t>
            </a:r>
            <a:r>
              <a:rPr lang="el-GR" dirty="0"/>
              <a:t>καλύτερη διατήρηση και προφύλαξη των υλικών, είναι καλό να προμηθευτείτε έναν ειδικό φαρμακευτικό φωριαμό τον οποίο να κλείνετε με λουκέτο ή κλειδαριά ασφαλείας. Αντικλείδι θα πρέπει να έχουν μόνον τα επιφορτισμένα για το φαρμακείο άτομα - πάντα όμως κατά την ώρα λειτουργίας του φαρμακείου θα πρέπει να υπάρχει πρόσβαση στα κλειδιά που ανοίγουν τον φωριαμό.</a:t>
            </a:r>
          </a:p>
        </p:txBody>
      </p:sp>
    </p:spTree>
    <p:extLst>
      <p:ext uri="{BB962C8B-B14F-4D97-AF65-F5344CB8AC3E}">
        <p14:creationId xmlns="" xmlns:p14="http://schemas.microsoft.com/office/powerpoint/2010/main" val="209254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Νομικό πλαίσιο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/>
              <a:t>Aριθμ</a:t>
            </a:r>
            <a:r>
              <a:rPr lang="el-GR" dirty="0"/>
              <a:t>. οικ. 32205/Δ10.96/2.10.2013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Ελάχιστα απαιτούμενα υλικά πρώτων βοηθειών στους χώρους εργασίας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/>
              <a:t>Aριθμ</a:t>
            </a:r>
            <a:r>
              <a:rPr lang="el-GR" dirty="0"/>
              <a:t>. οικ. 32205/Δ10.96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(ΦΕΚ Β' 2562/11-10-2013)</a:t>
            </a:r>
          </a:p>
        </p:txBody>
      </p:sp>
    </p:spTree>
    <p:extLst>
      <p:ext uri="{BB962C8B-B14F-4D97-AF65-F5344CB8AC3E}">
        <p14:creationId xmlns="" xmlns:p14="http://schemas.microsoft.com/office/powerpoint/2010/main" val="2800300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ΕΙΔΙΚΗ ΑΝΑΦΟΡΑ ΓΙΑ ΟΛΑ ΤΑ ΦΑΡΜΑΚΑ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Μην επιχειρήσετε να δώσετε συστηματικά (δηλαδή πέραν του ενός χαπιού) οποιοδήποτε φάρμακο σε οποιοδήποτε ασθενή. Μοναδικός υπεύθυνος για αυτό είναι ο γιατρός ή ο προσωπικός γιατρός του ασθενή</a:t>
            </a:r>
            <a:r>
              <a:rPr lang="el-GR" dirty="0" smtClean="0"/>
              <a:t>.</a:t>
            </a:r>
          </a:p>
          <a:p>
            <a:r>
              <a:rPr lang="el-GR" dirty="0"/>
              <a:t>Δεν είστε γιατρός, δεν έχετε εκπαιδευτεί ως γιατρός και για αυτό δεν έχετε κανένα δικαίωμα, αλλά ούτε και τις γνώσεις, για να συμπεριφερθείτε σαν γιατρός. </a:t>
            </a:r>
          </a:p>
          <a:p>
            <a:r>
              <a:rPr lang="el-GR" dirty="0" smtClean="0"/>
              <a:t>Μην </a:t>
            </a:r>
            <a:r>
              <a:rPr lang="el-GR" dirty="0"/>
              <a:t>ξεχνάτε ότι η εφαρμογή ιατρικών ενεργειών από άτομα που δεν κατέχουν την άδεια εξάσκησης επαγγέλματος μπορεί να έχει σοβαρές νομικές συνέπειες - άσχετα με την έκβαση της πορείας του ασθενούς.</a:t>
            </a:r>
          </a:p>
        </p:txBody>
      </p:sp>
    </p:spTree>
    <p:extLst>
      <p:ext uri="{BB962C8B-B14F-4D97-AF65-F5344CB8AC3E}">
        <p14:creationId xmlns="" xmlns:p14="http://schemas.microsoft.com/office/powerpoint/2010/main" val="4103122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ΠΡΟΣΟΧΗ !! !!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Σε </a:t>
            </a:r>
            <a:r>
              <a:rPr lang="el-GR" dirty="0"/>
              <a:t>χρήση ηρεμιστικών ΑΠΑΓΟΡΕΥΕΤΑΙ η λήψη αλκοόλ </a:t>
            </a:r>
            <a:r>
              <a:rPr lang="el-GR" dirty="0" smtClean="0"/>
              <a:t>!!</a:t>
            </a:r>
          </a:p>
          <a:p>
            <a:r>
              <a:rPr lang="el-GR" dirty="0" smtClean="0"/>
              <a:t> </a:t>
            </a:r>
            <a:r>
              <a:rPr lang="el-GR" dirty="0"/>
              <a:t>Σε χρήση αλκοόλ ΑΠΑΓΟΡΕΥΕΤΑΙ η λήψη </a:t>
            </a:r>
            <a:r>
              <a:rPr lang="el-GR" dirty="0" smtClean="0"/>
              <a:t>ηρεμιστικών</a:t>
            </a:r>
          </a:p>
          <a:p>
            <a:r>
              <a:rPr lang="el-GR" dirty="0"/>
              <a:t>ΟΛΑ ΤΑ ΦΑΡΜΑΚΑ ΕΧΟΥΝ ΚΑΙ ΑΝΕΠΙΘΥΜΗΤΕΣ ΕΝΕΡΓΕΙΕΣ («παρενέργειες</a:t>
            </a:r>
            <a:r>
              <a:rPr lang="el-GR" dirty="0" smtClean="0"/>
              <a:t>»).</a:t>
            </a:r>
          </a:p>
          <a:p>
            <a:r>
              <a:rPr lang="el-GR" dirty="0"/>
              <a:t>Φάρμακα μπορεί να χορηγεί ΜΟΝΟΝ ο ιατρός και σε καμιά περίπτωση Εγώ, εσείς, εμείς, και γενικά μη εξειδικευμένα άτομα!</a:t>
            </a:r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1705686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Να θυμάσαι πάντα: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1.Δεν είσαι ιατρός γι' αυτό μην τον υποκαθιστάς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2 </a:t>
            </a:r>
            <a:r>
              <a:rPr lang="el-GR" dirty="0"/>
              <a:t>Ειδοποίησε έγκαιρα για βοήθεια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3. Πρόσφερε τις ενδεικνυόμενες πρώτες βοήθειες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4 Ότι χρησιμοποιείς πρέπει να είναι απόλυτα καθαρό.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5</a:t>
            </a:r>
            <a:r>
              <a:rPr lang="el-GR" dirty="0"/>
              <a:t>. Μην κάνεις ενέσεις και μην χρησιμοποιείς φάρμακα αν δεν είναι 100% αναγκαίο κι αν από αυτό δεν κρίνεται η ζωή του πάσχοντος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6 Περιορίσου στα «βασικά</a:t>
            </a:r>
            <a:r>
              <a:rPr lang="el-GR" dirty="0" smtClean="0"/>
              <a:t>». </a:t>
            </a:r>
            <a:r>
              <a:rPr lang="el-GR" dirty="0"/>
              <a:t>Μην κάνεις πράγματα που δεν γνωρίζεις καλά κι απόλυτα.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7</a:t>
            </a:r>
            <a:r>
              <a:rPr lang="el-GR" dirty="0"/>
              <a:t>. Μην μετακινείς τον πάσχοντα αν δεν ξέρεις το πώς. Μετακίνα τον πάσχοντα μόνον εάν από την ενέργεια σου αυτή κρίνεται η ζωή του ή η δική σου ζωή</a:t>
            </a:r>
          </a:p>
        </p:txBody>
      </p:sp>
    </p:spTree>
    <p:extLst>
      <p:ext uri="{BB962C8B-B14F-4D97-AF65-F5344CB8AC3E}">
        <p14:creationId xmlns="" xmlns:p14="http://schemas.microsoft.com/office/powerpoint/2010/main" val="132432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/>
          </a:bodyPr>
          <a:lstStyle/>
          <a:p>
            <a:r>
              <a:rPr lang="el-GR" dirty="0" smtClean="0"/>
              <a:t>Εξοπλισμός Φάρμακα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α) </a:t>
            </a:r>
            <a:r>
              <a:rPr lang="en-US" dirty="0"/>
              <a:t>A</a:t>
            </a:r>
            <a:r>
              <a:rPr lang="el-GR" dirty="0" err="1"/>
              <a:t>κετυλοσαλικυλικό</a:t>
            </a:r>
            <a:r>
              <a:rPr lang="el-GR" dirty="0"/>
              <a:t> οξύ.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β) </a:t>
            </a:r>
            <a:r>
              <a:rPr lang="el-GR" dirty="0" err="1"/>
              <a:t>Παρακεταμόλη</a:t>
            </a:r>
            <a:r>
              <a:rPr lang="el-GR" dirty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γ) </a:t>
            </a:r>
            <a:r>
              <a:rPr lang="en-US" dirty="0"/>
              <a:t>A</a:t>
            </a:r>
            <a:r>
              <a:rPr lang="el-GR" dirty="0" err="1"/>
              <a:t>ντιισταμινικά</a:t>
            </a:r>
            <a:r>
              <a:rPr lang="el-GR" dirty="0"/>
              <a:t> δισκία.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δ) Δισκία κορτιζόνης (</a:t>
            </a:r>
            <a:r>
              <a:rPr lang="el-GR" dirty="0" err="1"/>
              <a:t>πρεδνιζολόνη</a:t>
            </a:r>
            <a:r>
              <a:rPr lang="el-GR" dirty="0"/>
              <a:t> 4 </a:t>
            </a:r>
            <a:r>
              <a:rPr lang="en-US" dirty="0"/>
              <a:t>mg).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ε) Ενέσιμο σκεύασμα κορτιζόνης (</a:t>
            </a:r>
            <a:r>
              <a:rPr lang="el-GR" dirty="0" err="1"/>
              <a:t>μεθυλπρεδνιζολόνη</a:t>
            </a:r>
            <a:r>
              <a:rPr lang="el-GR" dirty="0"/>
              <a:t> 125 </a:t>
            </a:r>
            <a:r>
              <a:rPr lang="en-US" dirty="0"/>
              <a:t>mg).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στ) </a:t>
            </a:r>
            <a:r>
              <a:rPr lang="en-US" dirty="0"/>
              <a:t>A</a:t>
            </a:r>
            <a:r>
              <a:rPr lang="el-GR" dirty="0" err="1"/>
              <a:t>ντιόξινα</a:t>
            </a:r>
            <a:r>
              <a:rPr lang="el-GR" dirty="0"/>
              <a:t> δισκία.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ζ) Σπασμολυτικά δισκία.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η) </a:t>
            </a:r>
            <a:r>
              <a:rPr lang="el-GR" dirty="0" err="1"/>
              <a:t>Αντιδιαρροϊκά</a:t>
            </a:r>
            <a:r>
              <a:rPr lang="el-GR" dirty="0"/>
              <a:t> δισκία − </a:t>
            </a:r>
            <a:r>
              <a:rPr lang="en-US" dirty="0" err="1"/>
              <a:t>Loperamide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θ) Οφθαλμικό διάλυμα για πλύση.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ι) </a:t>
            </a:r>
            <a:r>
              <a:rPr lang="en-US" dirty="0"/>
              <a:t>A</a:t>
            </a:r>
            <a:r>
              <a:rPr lang="el-GR" dirty="0" err="1"/>
              <a:t>ντισηπτικό</a:t>
            </a:r>
            <a:r>
              <a:rPr lang="el-GR" dirty="0"/>
              <a:t> κολλύριο.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ια) </a:t>
            </a:r>
            <a:r>
              <a:rPr lang="en-US" dirty="0"/>
              <a:t>A</a:t>
            </a:r>
            <a:r>
              <a:rPr lang="el-GR" dirty="0" err="1"/>
              <a:t>ντιϊσταμινική</a:t>
            </a:r>
            <a:r>
              <a:rPr lang="el-GR" dirty="0"/>
              <a:t> αλοιφή.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ιβ) Αλοιφή για επούλωση εγκαυμάτων.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11048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>
            <a:normAutofit/>
          </a:bodyPr>
          <a:lstStyle/>
          <a:p>
            <a:r>
              <a:rPr lang="el-GR" dirty="0" smtClean="0"/>
              <a:t>Φαρμακείο υλικά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91264" cy="55446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ιγ) Γάντια.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ιδ) Υγρό απολύμανσης χεριών.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ιε) Αποστειρωμένες γάζες κουτιά των πέντε εκατοστών, δέκα εκατοστών και δεκαπέντε εκατοστών.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ιστ) Γάζες εμποτισμένες με αντιβιοτικό (</a:t>
            </a:r>
            <a:r>
              <a:rPr lang="en-US" dirty="0" err="1"/>
              <a:t>Fusidic</a:t>
            </a:r>
            <a:r>
              <a:rPr lang="en-US" dirty="0"/>
              <a:t> acid).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ιζ) </a:t>
            </a:r>
            <a:r>
              <a:rPr lang="en-US" dirty="0"/>
              <a:t>B</a:t>
            </a:r>
            <a:r>
              <a:rPr lang="el-GR" dirty="0" err="1"/>
              <a:t>αμβάκι</a:t>
            </a:r>
            <a:r>
              <a:rPr lang="el-GR" dirty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ιη) Λευκοπλάστης πλάτους 0,08 μέτρα.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ιθ) </a:t>
            </a:r>
            <a:r>
              <a:rPr lang="en-US" dirty="0"/>
              <a:t>T</a:t>
            </a:r>
            <a:r>
              <a:rPr lang="el-GR" dirty="0" err="1"/>
              <a:t>εμάχια</a:t>
            </a:r>
            <a:r>
              <a:rPr lang="el-GR" dirty="0"/>
              <a:t> λευκοπλάστη με γάζα αποστειρωμένη.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κ) </a:t>
            </a:r>
            <a:r>
              <a:rPr lang="en-US" dirty="0"/>
              <a:t>E</a:t>
            </a:r>
            <a:r>
              <a:rPr lang="el-GR" dirty="0" err="1"/>
              <a:t>πίδεσμος</a:t>
            </a:r>
            <a:r>
              <a:rPr lang="el-GR" dirty="0"/>
              <a:t> 2,50 Χ 0,05 μέτρα.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κα) </a:t>
            </a:r>
            <a:r>
              <a:rPr lang="en-US" dirty="0"/>
              <a:t>E</a:t>
            </a:r>
            <a:r>
              <a:rPr lang="el-GR" dirty="0" err="1"/>
              <a:t>πίδεσμος</a:t>
            </a:r>
            <a:r>
              <a:rPr lang="el-GR" dirty="0"/>
              <a:t> 2,50 Χ 0,10 μέτρα.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κβ) </a:t>
            </a:r>
            <a:r>
              <a:rPr lang="en-US" dirty="0"/>
              <a:t>T</a:t>
            </a:r>
            <a:r>
              <a:rPr lang="el-GR" dirty="0" err="1"/>
              <a:t>ριγωνικός</a:t>
            </a:r>
            <a:r>
              <a:rPr lang="el-GR" dirty="0"/>
              <a:t> επίδεσμος.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κγ) </a:t>
            </a:r>
            <a:r>
              <a:rPr lang="en-US" dirty="0"/>
              <a:t>A</a:t>
            </a:r>
            <a:r>
              <a:rPr lang="el-GR" dirty="0" err="1"/>
              <a:t>ιμοστατικός</a:t>
            </a:r>
            <a:r>
              <a:rPr lang="el-GR" dirty="0"/>
              <a:t> επίδεσμος.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κδ) Φυσιολογικός ορός 250 ή 500 </a:t>
            </a:r>
            <a:r>
              <a:rPr lang="en-US" dirty="0"/>
              <a:t>ml.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κε) </a:t>
            </a:r>
            <a:r>
              <a:rPr lang="en-US" dirty="0"/>
              <a:t>O</a:t>
            </a:r>
            <a:r>
              <a:rPr lang="el-GR" dirty="0" err="1"/>
              <a:t>ξυζενέ</a:t>
            </a:r>
            <a:r>
              <a:rPr lang="el-GR" dirty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κστ) </a:t>
            </a:r>
            <a:r>
              <a:rPr lang="en-US" dirty="0"/>
              <a:t>O</a:t>
            </a:r>
            <a:r>
              <a:rPr lang="el-GR" dirty="0" err="1"/>
              <a:t>ινόπνευμα</a:t>
            </a:r>
            <a:r>
              <a:rPr lang="el-GR" dirty="0"/>
              <a:t> καθαρό.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κζ) Αντισηπτικό διάλυμα (</a:t>
            </a:r>
            <a:r>
              <a:rPr lang="en-US" dirty="0"/>
              <a:t>solution ext. use Povidone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Iodine 10 %).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κη) </a:t>
            </a:r>
            <a:r>
              <a:rPr lang="el-GR" dirty="0" err="1"/>
              <a:t>Γλωσσοπίεστρα</a:t>
            </a:r>
            <a:r>
              <a:rPr lang="el-GR" dirty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κθ) Ποτηράκια μιας χρήσης (χάρτινα ή πλαστικά).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68151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Φαρμακείο </a:t>
            </a:r>
            <a:r>
              <a:rPr lang="el-GR" b="1" dirty="0" err="1" smtClean="0"/>
              <a:t>Οχήματων</a:t>
            </a:r>
            <a:r>
              <a:rPr lang="el-GR" b="1" dirty="0"/>
              <a:t>*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Επιβάλλεται στους ιδιοκτήτες των αυτοκινήτων, όλων των κατηγοριών, καθώς επίσης και στους ιδιοκτήτες των τρίτροχων μοτοσικλετών, την υποχρέωση εφοδιασμού των οχημάτων τους με </a:t>
            </a:r>
            <a:r>
              <a:rPr lang="el-GR" dirty="0" err="1"/>
              <a:t>κιβωτίδιο</a:t>
            </a:r>
            <a:r>
              <a:rPr lang="el-GR" dirty="0"/>
              <a:t> υγειονομικού υλικού πρώτων βοηθειών.</a:t>
            </a:r>
          </a:p>
          <a:p>
            <a:r>
              <a:rPr lang="el-GR" dirty="0"/>
              <a:t>2. Καθορίζουμε το περιεχόμενο του </a:t>
            </a:r>
            <a:r>
              <a:rPr lang="el-GR" dirty="0" err="1"/>
              <a:t>κιβωτιδίου</a:t>
            </a:r>
            <a:r>
              <a:rPr lang="el-GR" dirty="0"/>
              <a:t> πρώτων βοηθειών, το οποίο πρέπει να αποτελείται από τα εξής:</a:t>
            </a:r>
          </a:p>
          <a:p>
            <a:r>
              <a:rPr lang="el-GR" dirty="0"/>
              <a:t>α) Ένα (1) πακέτο βαμβάκι υδρόφιλο των 100 γραμμαρίων τουλάχιστο.</a:t>
            </a:r>
            <a:br>
              <a:rPr lang="el-GR" dirty="0"/>
            </a:br>
            <a:r>
              <a:rPr lang="el-GR" dirty="0"/>
              <a:t>β) Τέσσερα (4) κουτιά αποστειρωμένες γάζες.</a:t>
            </a:r>
            <a:br>
              <a:rPr lang="el-GR" dirty="0"/>
            </a:br>
            <a:r>
              <a:rPr lang="el-GR" dirty="0"/>
              <a:t>γ) Ένα (1) καρούλι λευκοπλάστη.</a:t>
            </a:r>
            <a:br>
              <a:rPr lang="el-GR" dirty="0"/>
            </a:br>
            <a:r>
              <a:rPr lang="el-GR" dirty="0"/>
              <a:t>δ) Τέσσερις (4) ατομικούς επιδέσμους.</a:t>
            </a:r>
            <a:br>
              <a:rPr lang="el-GR" dirty="0"/>
            </a:br>
            <a:r>
              <a:rPr lang="el-GR" dirty="0"/>
              <a:t>ε) Δύο (2) </a:t>
            </a:r>
            <a:r>
              <a:rPr lang="el-GR" dirty="0" err="1"/>
              <a:t>αιματοστατικούς</a:t>
            </a:r>
            <a:r>
              <a:rPr lang="el-GR" dirty="0"/>
              <a:t> επιδέσμους.</a:t>
            </a:r>
            <a:br>
              <a:rPr lang="el-GR" dirty="0"/>
            </a:br>
            <a:r>
              <a:rPr lang="el-GR" dirty="0"/>
              <a:t>στ) Ένα (1) </a:t>
            </a:r>
            <a:r>
              <a:rPr lang="el-GR" dirty="0" err="1"/>
              <a:t>φιαλλίδιο</a:t>
            </a:r>
            <a:r>
              <a:rPr lang="el-GR" dirty="0"/>
              <a:t> με 50 γραμμάρια, τουλάχιστο οινόπνευμα και</a:t>
            </a:r>
            <a:br>
              <a:rPr lang="el-GR" dirty="0"/>
            </a:br>
            <a:r>
              <a:rPr lang="el-GR" dirty="0"/>
              <a:t>ζ) Ένα </a:t>
            </a:r>
            <a:r>
              <a:rPr lang="el-GR" dirty="0" err="1"/>
              <a:t>φιαλλίδιο</a:t>
            </a:r>
            <a:r>
              <a:rPr lang="el-GR" dirty="0"/>
              <a:t> με 50 γραμμάρια, τουλάχιστο, </a:t>
            </a:r>
            <a:r>
              <a:rPr lang="el-GR" dirty="0" err="1"/>
              <a:t>Mercurochrome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*1.Τις </a:t>
            </a:r>
            <a:r>
              <a:rPr lang="el-GR" dirty="0"/>
              <a:t>διατάξεις της </a:t>
            </a:r>
            <a:r>
              <a:rPr lang="el-GR" dirty="0" err="1"/>
              <a:t>παραγρ</a:t>
            </a:r>
            <a:r>
              <a:rPr lang="el-GR" dirty="0"/>
              <a:t>. 26 του </a:t>
            </a:r>
            <a:r>
              <a:rPr lang="el-GR" dirty="0" err="1"/>
              <a:t>άρ</a:t>
            </a:r>
            <a:r>
              <a:rPr lang="el-GR" dirty="0"/>
              <a:t>. 81 του Κ.O.K., που κυρώθηκε με το νόμο 614/77 (ΦΕΚ 167 Α'/1977</a:t>
            </a:r>
            <a:r>
              <a:rPr lang="el-GR" dirty="0" smtClean="0"/>
              <a:t>).</a:t>
            </a:r>
          </a:p>
          <a:p>
            <a:r>
              <a:rPr lang="el-GR" dirty="0"/>
              <a:t>*</a:t>
            </a:r>
            <a:r>
              <a:rPr lang="el-GR" dirty="0" smtClean="0"/>
              <a:t> </a:t>
            </a:r>
            <a:r>
              <a:rPr lang="el-GR" dirty="0"/>
              <a:t>2. Το έγγραφο του Υπουργείο Κοινωνικών Υπηρεσιών με αριθμό Α1β/4/14 Ιανουαρίου 1978.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13549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931224" cy="50405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Οχήματα ιατρών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424936" cy="5400600"/>
          </a:xfrm>
        </p:spPr>
        <p:txBody>
          <a:bodyPr>
            <a:noAutofit/>
          </a:bodyPr>
          <a:lstStyle/>
          <a:p>
            <a:r>
              <a:rPr lang="el-GR" sz="2000" dirty="0"/>
              <a:t>Ειδικώς, τα αυτοκίνητα που ανήκουν στους γιατρούς, πρέπει να είναι εφοδιασμένα με </a:t>
            </a:r>
            <a:r>
              <a:rPr lang="el-GR" sz="2000" dirty="0" err="1"/>
              <a:t>κιβωτίδιο</a:t>
            </a:r>
            <a:r>
              <a:rPr lang="el-GR" sz="2000" dirty="0"/>
              <a:t> πρώτων βοηθειών το οποίο εκτός από το παραπάνω </a:t>
            </a:r>
            <a:r>
              <a:rPr lang="el-GR" sz="2000" dirty="0" err="1"/>
              <a:t>επιδεσμικό</a:t>
            </a:r>
            <a:r>
              <a:rPr lang="el-GR" sz="2000" dirty="0"/>
              <a:t> υλικό, πρέπει να περιέχει και τα εξής είδη φαρμακευτικού υλικού:</a:t>
            </a:r>
          </a:p>
          <a:p>
            <a:r>
              <a:rPr lang="el-GR" sz="2000" dirty="0"/>
              <a:t>α) Τρεις (3) σύριγγες μιας χρήσεως και ένα πριονάκι θραύσεως φυσίγγων.</a:t>
            </a:r>
            <a:br>
              <a:rPr lang="el-GR" sz="2000" dirty="0"/>
            </a:br>
            <a:r>
              <a:rPr lang="el-GR" sz="2000" dirty="0"/>
              <a:t>β) Τρεις (3) φύσιγγες </a:t>
            </a:r>
            <a:r>
              <a:rPr lang="en-US" sz="2000" dirty="0"/>
              <a:t>Atropine </a:t>
            </a:r>
            <a:r>
              <a:rPr lang="en-US" sz="2000" dirty="0" err="1"/>
              <a:t>Suifare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l-GR" sz="2000" dirty="0"/>
              <a:t>γ) Τρεις (3) φύσιγγες </a:t>
            </a:r>
            <a:r>
              <a:rPr lang="en-US" sz="2000" dirty="0"/>
              <a:t>Diethylamide-Pyridine-3-Carboxylic Acid</a:t>
            </a:r>
            <a:r>
              <a:rPr lang="en-US" sz="2000" dirty="0" smtClean="0"/>
              <a:t>.</a:t>
            </a:r>
            <a:r>
              <a:rPr lang="el-GR" sz="2000" dirty="0" smtClean="0"/>
              <a:t>(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l-GR" sz="2000" dirty="0"/>
              <a:t>δ) Ένα σωληνάριο αλοιφή </a:t>
            </a:r>
            <a:r>
              <a:rPr lang="en-US" sz="2000" dirty="0"/>
              <a:t>N-Phenyl-N-Benzyl-4-Amino-1-Methylpiperidin.</a:t>
            </a:r>
            <a:br>
              <a:rPr lang="en-US" sz="2000" dirty="0"/>
            </a:br>
            <a:r>
              <a:rPr lang="el-GR" sz="2000" dirty="0"/>
              <a:t>ε) Τρεις (3) φύσιγγες </a:t>
            </a:r>
            <a:r>
              <a:rPr lang="en-US" sz="2000" dirty="0" err="1"/>
              <a:t>Chlororomazine</a:t>
            </a:r>
            <a:r>
              <a:rPr lang="en-US" sz="2000" dirty="0"/>
              <a:t> Hydrochloride.</a:t>
            </a:r>
            <a:br>
              <a:rPr lang="en-US" sz="2000" dirty="0"/>
            </a:br>
            <a:r>
              <a:rPr lang="el-GR" sz="2000" dirty="0"/>
              <a:t>στ) Ένα (1) κουτί δισκία </a:t>
            </a:r>
            <a:r>
              <a:rPr lang="en-US" sz="2000" dirty="0"/>
              <a:t>Acetylsalicylic Acid.</a:t>
            </a:r>
            <a:br>
              <a:rPr lang="en-US" sz="2000" dirty="0"/>
            </a:br>
            <a:r>
              <a:rPr lang="el-GR" sz="2000" dirty="0"/>
              <a:t>ζ) Ένα (1) κουτί 5,7-</a:t>
            </a:r>
            <a:r>
              <a:rPr lang="en-US" sz="2000" dirty="0"/>
              <a:t>Dichlord-8-Hydroxyquinaldine</a:t>
            </a:r>
            <a:br>
              <a:rPr lang="en-US" sz="2000" dirty="0"/>
            </a:br>
            <a:r>
              <a:rPr lang="el-GR" sz="2000" dirty="0"/>
              <a:t>η) Ένα (1) κουτί δισκία </a:t>
            </a:r>
            <a:r>
              <a:rPr lang="en-US" sz="2000" dirty="0" err="1"/>
              <a:t>Trinitrine</a:t>
            </a:r>
            <a:r>
              <a:rPr lang="en-US" sz="2000" dirty="0"/>
              <a:t> 1%.</a:t>
            </a:r>
            <a:br>
              <a:rPr lang="en-US" sz="2000" dirty="0"/>
            </a:br>
            <a:r>
              <a:rPr lang="el-GR" sz="2000" dirty="0"/>
              <a:t>θ) Δέκα (1) δισκία </a:t>
            </a:r>
            <a:r>
              <a:rPr lang="en-US" sz="2000" dirty="0"/>
              <a:t>Hyoscine-N-Butyl Bromide.</a:t>
            </a:r>
            <a:br>
              <a:rPr lang="en-US" sz="2000" dirty="0"/>
            </a:br>
            <a:r>
              <a:rPr lang="el-GR" sz="2000" dirty="0"/>
              <a:t>ι) Δέκα (1) δισκία 7-</a:t>
            </a:r>
            <a:r>
              <a:rPr lang="en-US" sz="2000" dirty="0"/>
              <a:t>Chloro-1,3-Dihydro-1-Methyl-5-Phenyl-2H-1,4-Benzodiazepin-2-One.</a:t>
            </a:r>
          </a:p>
        </p:txBody>
      </p:sp>
    </p:spTree>
    <p:extLst>
      <p:ext uri="{BB962C8B-B14F-4D97-AF65-F5344CB8AC3E}">
        <p14:creationId xmlns="" xmlns:p14="http://schemas.microsoft.com/office/powerpoint/2010/main" val="2664238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/>
          </a:bodyPr>
          <a:lstStyle/>
          <a:p>
            <a:r>
              <a:rPr lang="el-GR" dirty="0" smtClean="0"/>
              <a:t>Θέση φαρμακείου οχημάτων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Π</a:t>
            </a:r>
            <a:r>
              <a:rPr lang="el-GR" dirty="0" smtClean="0"/>
              <a:t>ρέπει </a:t>
            </a:r>
            <a:r>
              <a:rPr lang="el-GR" dirty="0"/>
              <a:t>να τοποθετείται στο αυτοκίνητο σε θέση που να εξασφαλίζει, σε περίπτωση ανάγκης, ευχέρεια άμεσης χρησιμοποιήσεώς </a:t>
            </a:r>
            <a:r>
              <a:rPr lang="el-GR" dirty="0" smtClean="0"/>
              <a:t>του.</a:t>
            </a:r>
          </a:p>
          <a:p>
            <a:r>
              <a:rPr lang="el-GR" dirty="0" smtClean="0"/>
              <a:t> Δεν </a:t>
            </a:r>
            <a:r>
              <a:rPr lang="el-GR" dirty="0"/>
              <a:t>πρέπει να κλειδώνεται ή να τοποθετείται μέσα </a:t>
            </a:r>
            <a:r>
              <a:rPr lang="el-GR" dirty="0" err="1"/>
              <a:t>σ’αυτό</a:t>
            </a:r>
            <a:r>
              <a:rPr lang="el-GR" dirty="0"/>
              <a:t> οποιοδήποτε άλλο αντικείμενο, εκτός από το </a:t>
            </a:r>
            <a:r>
              <a:rPr lang="el-GR" dirty="0" err="1"/>
              <a:t>επιδεσμικό</a:t>
            </a:r>
            <a:r>
              <a:rPr lang="el-GR" dirty="0"/>
              <a:t> και φαρμακευτικό υλικό.</a:t>
            </a:r>
          </a:p>
          <a:p>
            <a:r>
              <a:rPr lang="el-GR" dirty="0" smtClean="0"/>
              <a:t>Το </a:t>
            </a:r>
            <a:r>
              <a:rPr lang="el-GR" dirty="0"/>
              <a:t>περιεχόμενο του </a:t>
            </a:r>
            <a:r>
              <a:rPr lang="el-GR" dirty="0" err="1"/>
              <a:t>κιβωτιδίου</a:t>
            </a:r>
            <a:r>
              <a:rPr lang="el-GR" dirty="0"/>
              <a:t> πρώτων βοηθειών πρέπει, με ευθύνη των ιδιοκτητών ή των οδηγών των αυτοκινήτων, να συμπληρώνεται ανελλιπώς αμέσως μετά την κατανάλωσή του. </a:t>
            </a:r>
            <a:endParaRPr lang="el-GR" dirty="0" smtClean="0"/>
          </a:p>
          <a:p>
            <a:r>
              <a:rPr lang="el-GR" dirty="0" smtClean="0"/>
              <a:t>Ειδικώς</a:t>
            </a:r>
            <a:r>
              <a:rPr lang="el-GR" dirty="0"/>
              <a:t>, το φαρμακευτικό υλικό του </a:t>
            </a:r>
            <a:r>
              <a:rPr lang="el-GR" dirty="0" err="1"/>
              <a:t>κιβωτιδίου</a:t>
            </a:r>
            <a:r>
              <a:rPr lang="el-GR" dirty="0"/>
              <a:t> </a:t>
            </a:r>
            <a:r>
              <a:rPr lang="el-GR" dirty="0" smtClean="0"/>
              <a:t>πρέπει </a:t>
            </a:r>
            <a:r>
              <a:rPr lang="el-GR" dirty="0"/>
              <a:t>να ανανεώνεται, λόγω των ιδιαιτέρων συνθηκών διατηρήσεώς του, τους καλοκαιρινούς κυρίως μήνες, σε μικρά χρονικά διαστήματα, όχι πέρα των δύο ετών.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009905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7859216" cy="144016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Σχολικό Φαρμακείο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539552" y="1424533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Το σχολικό φαρμακείο, σύμφωνα με την 12142 /1.10.1976 Υ.Α. πρέπει να περιέχει:</a:t>
            </a:r>
          </a:p>
          <a:p>
            <a:r>
              <a:rPr lang="el-GR" dirty="0"/>
              <a:t>1 Λευκοπλάστη ρολό 1,25</a:t>
            </a:r>
            <a:r>
              <a:rPr lang="en-US" dirty="0"/>
              <a:t>cm x 5cm (CE),</a:t>
            </a:r>
          </a:p>
          <a:p>
            <a:r>
              <a:rPr lang="en-US" dirty="0"/>
              <a:t>1 </a:t>
            </a:r>
            <a:r>
              <a:rPr lang="el-GR" dirty="0"/>
              <a:t>Κουτί γάζες 15</a:t>
            </a:r>
            <a:r>
              <a:rPr lang="en-US" dirty="0"/>
              <a:t>cm x 15cm 6 </a:t>
            </a:r>
            <a:r>
              <a:rPr lang="el-GR" dirty="0" err="1"/>
              <a:t>αποστειρωμ</a:t>
            </a:r>
            <a:r>
              <a:rPr lang="el-GR" dirty="0"/>
              <a:t>. (</a:t>
            </a:r>
            <a:r>
              <a:rPr lang="en-US" dirty="0"/>
              <a:t>CE),</a:t>
            </a:r>
          </a:p>
          <a:p>
            <a:r>
              <a:rPr lang="en-US" dirty="0"/>
              <a:t>1 </a:t>
            </a:r>
            <a:r>
              <a:rPr lang="el-GR" dirty="0"/>
              <a:t>Πιεστικός αιμοστατικός </a:t>
            </a:r>
            <a:r>
              <a:rPr lang="el-GR" dirty="0" err="1"/>
              <a:t>αποστειρωμ</a:t>
            </a:r>
            <a:r>
              <a:rPr lang="el-GR" dirty="0"/>
              <a:t>. Επίδεσμος </a:t>
            </a:r>
            <a:r>
              <a:rPr lang="en-US" dirty="0"/>
              <a:t>medium (CE),</a:t>
            </a:r>
          </a:p>
          <a:p>
            <a:r>
              <a:rPr lang="en-US" dirty="0"/>
              <a:t>1 </a:t>
            </a:r>
            <a:r>
              <a:rPr lang="el-GR" dirty="0"/>
              <a:t>Πιεστικός αιμοστατικός </a:t>
            </a:r>
            <a:r>
              <a:rPr lang="el-GR" dirty="0" err="1"/>
              <a:t>αποστειρωμ</a:t>
            </a:r>
            <a:r>
              <a:rPr lang="el-GR" dirty="0"/>
              <a:t>. Επίδεσμος </a:t>
            </a:r>
            <a:r>
              <a:rPr lang="en-US" dirty="0"/>
              <a:t>large (CE),</a:t>
            </a:r>
          </a:p>
          <a:p>
            <a:r>
              <a:rPr lang="en-US" dirty="0"/>
              <a:t>2 </a:t>
            </a:r>
            <a:r>
              <a:rPr lang="el-GR" dirty="0"/>
              <a:t>Επίδεσμοι 5</a:t>
            </a:r>
            <a:r>
              <a:rPr lang="en-US" dirty="0"/>
              <a:t>cm x 2,5m (CE),</a:t>
            </a:r>
          </a:p>
          <a:p>
            <a:r>
              <a:rPr lang="en-US" dirty="0"/>
              <a:t>2 </a:t>
            </a:r>
            <a:r>
              <a:rPr lang="el-GR" dirty="0"/>
              <a:t>Επίδεσμοι 7</a:t>
            </a:r>
            <a:r>
              <a:rPr lang="en-US" dirty="0"/>
              <a:t>cm x 2,5m (CE),</a:t>
            </a:r>
          </a:p>
          <a:p>
            <a:r>
              <a:rPr lang="en-US" dirty="0"/>
              <a:t>2 </a:t>
            </a:r>
            <a:r>
              <a:rPr lang="el-GR" dirty="0"/>
              <a:t>Επίδεσμοι 10</a:t>
            </a:r>
            <a:r>
              <a:rPr lang="en-US" dirty="0"/>
              <a:t>cm x 2,5m (CE),</a:t>
            </a:r>
          </a:p>
          <a:p>
            <a:r>
              <a:rPr lang="en-US" dirty="0"/>
              <a:t>2 </a:t>
            </a:r>
            <a:r>
              <a:rPr lang="el-GR" dirty="0"/>
              <a:t>Ελαστικοί επίδεσμοι 6</a:t>
            </a:r>
            <a:r>
              <a:rPr lang="en-US" dirty="0"/>
              <a:t>cm x 4m (CE),</a:t>
            </a:r>
          </a:p>
          <a:p>
            <a:r>
              <a:rPr lang="en-US" dirty="0"/>
              <a:t>1 </a:t>
            </a:r>
            <a:r>
              <a:rPr lang="el-GR" dirty="0"/>
              <a:t>Τριγωνικός επίδεσμος (</a:t>
            </a:r>
            <a:r>
              <a:rPr lang="en-US" dirty="0"/>
              <a:t>CE),</a:t>
            </a:r>
          </a:p>
          <a:p>
            <a:r>
              <a:rPr lang="el-GR" dirty="0"/>
              <a:t>Αυτοκόλλητα ράμματα </a:t>
            </a:r>
            <a:r>
              <a:rPr lang="el-GR" dirty="0" err="1"/>
              <a:t>αποστειρ</a:t>
            </a:r>
            <a:r>
              <a:rPr lang="el-GR" dirty="0"/>
              <a:t>. των 3 </a:t>
            </a:r>
            <a:r>
              <a:rPr lang="el-GR" dirty="0" err="1"/>
              <a:t>τεμ</a:t>
            </a:r>
            <a:r>
              <a:rPr lang="el-GR" dirty="0"/>
              <a:t>. (</a:t>
            </a:r>
            <a:r>
              <a:rPr lang="en-US" dirty="0"/>
              <a:t>CE),</a:t>
            </a:r>
          </a:p>
          <a:p>
            <a:r>
              <a:rPr lang="en-US" dirty="0"/>
              <a:t>2 </a:t>
            </a:r>
            <a:r>
              <a:rPr lang="el-GR" dirty="0"/>
              <a:t>συσκευασίες των 10 τσιρότων (</a:t>
            </a:r>
            <a:r>
              <a:rPr lang="en-US" dirty="0"/>
              <a:t>CE),</a:t>
            </a:r>
          </a:p>
          <a:p>
            <a:r>
              <a:rPr lang="en-US" dirty="0"/>
              <a:t>1 </a:t>
            </a:r>
            <a:r>
              <a:rPr lang="el-GR" dirty="0"/>
              <a:t>Βαμβάκι (</a:t>
            </a:r>
            <a:r>
              <a:rPr lang="en-US" dirty="0"/>
              <a:t>CE),</a:t>
            </a:r>
          </a:p>
          <a:p>
            <a:r>
              <a:rPr lang="en-US" dirty="0"/>
              <a:t>1 </a:t>
            </a:r>
            <a:r>
              <a:rPr lang="en-US" dirty="0" err="1"/>
              <a:t>Burnshield</a:t>
            </a:r>
            <a:r>
              <a:rPr lang="en-US" dirty="0"/>
              <a:t> </a:t>
            </a:r>
            <a:r>
              <a:rPr lang="el-GR" dirty="0"/>
              <a:t>γάζα </a:t>
            </a:r>
            <a:r>
              <a:rPr lang="el-GR" dirty="0" err="1"/>
              <a:t>αποστειρ</a:t>
            </a:r>
            <a:r>
              <a:rPr lang="el-GR" dirty="0"/>
              <a:t>. 10</a:t>
            </a:r>
            <a:r>
              <a:rPr lang="en-US" dirty="0"/>
              <a:t>cm x 10cm (CE),</a:t>
            </a:r>
          </a:p>
          <a:p>
            <a:r>
              <a:rPr lang="en-US" dirty="0"/>
              <a:t>5 </a:t>
            </a:r>
            <a:r>
              <a:rPr lang="en-US" dirty="0" err="1"/>
              <a:t>Burnshield</a:t>
            </a:r>
            <a:r>
              <a:rPr lang="en-US" dirty="0"/>
              <a:t> hydrogel </a:t>
            </a:r>
            <a:r>
              <a:rPr lang="el-GR" dirty="0" err="1"/>
              <a:t>αποστειρ</a:t>
            </a:r>
            <a:r>
              <a:rPr lang="el-GR" dirty="0"/>
              <a:t>. </a:t>
            </a:r>
            <a:r>
              <a:rPr lang="en-US" dirty="0" err="1"/>
              <a:t>blotts</a:t>
            </a:r>
            <a:r>
              <a:rPr lang="en-US" dirty="0"/>
              <a:t> </a:t>
            </a:r>
            <a:r>
              <a:rPr lang="el-GR" dirty="0"/>
              <a:t>για εγκαύματα (</a:t>
            </a:r>
            <a:r>
              <a:rPr lang="en-US" dirty="0"/>
              <a:t>CE),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95477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r>
              <a:rPr lang="el-GR" dirty="0" smtClean="0"/>
              <a:t>Σχολικό φαρμακείο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1 Ισοθερμική κουβέρτα (</a:t>
            </a:r>
            <a:r>
              <a:rPr lang="en-US" dirty="0"/>
              <a:t>CE),</a:t>
            </a:r>
          </a:p>
          <a:p>
            <a:r>
              <a:rPr lang="en-US" dirty="0"/>
              <a:t>1 </a:t>
            </a:r>
            <a:r>
              <a:rPr lang="el-GR" dirty="0"/>
              <a:t>Στιγμιαία </a:t>
            </a:r>
            <a:r>
              <a:rPr lang="el-GR" dirty="0" err="1"/>
              <a:t>παγοκομπρέσα</a:t>
            </a:r>
            <a:r>
              <a:rPr lang="el-GR" dirty="0"/>
              <a:t> (</a:t>
            </a:r>
            <a:r>
              <a:rPr lang="en-US" dirty="0"/>
              <a:t>CE),</a:t>
            </a:r>
          </a:p>
          <a:p>
            <a:r>
              <a:rPr lang="en-US" dirty="0"/>
              <a:t>10 </a:t>
            </a:r>
            <a:r>
              <a:rPr lang="el-GR" dirty="0"/>
              <a:t>Μαντηλάκια οινοπνεύματος (ΕΟΦ),</a:t>
            </a:r>
          </a:p>
          <a:p>
            <a:r>
              <a:rPr lang="el-GR" dirty="0"/>
              <a:t>1 Αεραγωγός με ανεπίστροφο βαλβίδα για τεχνητή αναπνοή (</a:t>
            </a:r>
            <a:r>
              <a:rPr lang="en-US" dirty="0"/>
              <a:t>CE),</a:t>
            </a:r>
          </a:p>
          <a:p>
            <a:r>
              <a:rPr lang="en-US" dirty="0"/>
              <a:t>1 </a:t>
            </a:r>
            <a:r>
              <a:rPr lang="el-GR" dirty="0"/>
              <a:t>Τρόμπα αφαίρεσης δηλητηριασμένου αίματος φιδιού, σκορπιού, εντόμων με δυο επιστόμια (</a:t>
            </a:r>
            <a:r>
              <a:rPr lang="en-US" dirty="0"/>
              <a:t>CE),</a:t>
            </a:r>
          </a:p>
          <a:p>
            <a:r>
              <a:rPr lang="en-US" dirty="0"/>
              <a:t>4 </a:t>
            </a:r>
            <a:r>
              <a:rPr lang="el-GR" dirty="0"/>
              <a:t>Γάντια </a:t>
            </a:r>
            <a:r>
              <a:rPr lang="en-US" dirty="0"/>
              <a:t>latex (CE),</a:t>
            </a:r>
          </a:p>
          <a:p>
            <a:r>
              <a:rPr lang="en-US" dirty="0"/>
              <a:t>1 </a:t>
            </a:r>
            <a:r>
              <a:rPr lang="el-GR" dirty="0"/>
              <a:t>Αιμοστατικό λάστιχο (</a:t>
            </a:r>
            <a:r>
              <a:rPr lang="en-US" dirty="0"/>
              <a:t>CE),</a:t>
            </a:r>
          </a:p>
          <a:p>
            <a:r>
              <a:rPr lang="en-US" dirty="0"/>
              <a:t>1 </a:t>
            </a:r>
            <a:r>
              <a:rPr lang="el-GR" dirty="0"/>
              <a:t>Ψαλίδι κοινό,</a:t>
            </a:r>
          </a:p>
          <a:p>
            <a:r>
              <a:rPr lang="el-GR" dirty="0"/>
              <a:t>1 θερμόμετρο</a:t>
            </a:r>
          </a:p>
          <a:p>
            <a:r>
              <a:rPr lang="el-GR" dirty="0"/>
              <a:t>1 Λαβίδα πλαστική,</a:t>
            </a:r>
          </a:p>
          <a:p>
            <a:r>
              <a:rPr lang="el-GR" dirty="0"/>
              <a:t>4 Παραμάνες ασφαλείας,</a:t>
            </a:r>
          </a:p>
          <a:p>
            <a:r>
              <a:rPr lang="el-GR" dirty="0"/>
              <a:t>1 </a:t>
            </a:r>
            <a:r>
              <a:rPr lang="en-US" dirty="0"/>
              <a:t>Stick </a:t>
            </a:r>
            <a:r>
              <a:rPr lang="el-GR" dirty="0"/>
              <a:t>αμμωνίας (ΕΟΦ)</a:t>
            </a:r>
          </a:p>
        </p:txBody>
      </p:sp>
    </p:spTree>
    <p:extLst>
      <p:ext uri="{BB962C8B-B14F-4D97-AF65-F5344CB8AC3E}">
        <p14:creationId xmlns="" xmlns:p14="http://schemas.microsoft.com/office/powerpoint/2010/main" val="481722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</TotalTime>
  <Words>1249</Words>
  <Application>Microsoft Office PowerPoint</Application>
  <PresentationFormat>Προβολή στην οθόνη (4:3)</PresentationFormat>
  <Paragraphs>138</Paragraphs>
  <Slides>22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Δημοτικός</vt:lpstr>
      <vt:lpstr>φαρμακείο</vt:lpstr>
      <vt:lpstr>Νομικό πλαίσιο</vt:lpstr>
      <vt:lpstr>Εξοπλισμός Φάρμακα</vt:lpstr>
      <vt:lpstr>Φαρμακείο υλικά</vt:lpstr>
      <vt:lpstr>Φαρμακείο Οχήματων* </vt:lpstr>
      <vt:lpstr>Οχήματα ιατρών</vt:lpstr>
      <vt:lpstr>Θέση φαρμακείου οχημάτων</vt:lpstr>
      <vt:lpstr>Σχολικό Φαρμακείο </vt:lpstr>
      <vt:lpstr>Σχολικό φαρμακείο 2</vt:lpstr>
      <vt:lpstr>Το δικό σας φαρμακείο</vt:lpstr>
      <vt:lpstr>ΕΠΙΔΕΣΜΙΚΟ ΥΛΙΚΟ</vt:lpstr>
      <vt:lpstr> ΒΑΣΙΚΑ ΥΛΙΚΑ ΠΑ ΤΗΝ ΠΕΡΙΠΟΙΗΣΗ ΤΩΝ ΤΡΑΥΜΑΤΩΝ</vt:lpstr>
      <vt:lpstr>ΛΟΙΠΑ ΥΛΙΚΑ ΓΙΑ ΤΗΝ ΠΕΡΙΠΟΙΗΣΗ ΤΩΝ ΤΡΑΥΜΑΤΩΝ - ΚΑΤΑΓΜΑΤΩΝ</vt:lpstr>
      <vt:lpstr>ΑΠΑΡΑΙΤΗΤΑ ΦΑΡΜΑΚΑ</vt:lpstr>
      <vt:lpstr>Ακόμη</vt:lpstr>
      <vt:lpstr>Διαφάνεια 16</vt:lpstr>
      <vt:lpstr>ΓΕΝΙΚΕΣ ΠΑΡΑΤΗΡΗΣΕΙΣ ΓΙΑ ΤΑ «ΦΑΡΜΑΚΕΙΑ»</vt:lpstr>
      <vt:lpstr>Διαφάνεια 18</vt:lpstr>
      <vt:lpstr>Διαφάνεια 19</vt:lpstr>
      <vt:lpstr>ΕΙΔΙΚΗ ΑΝΑΦΟΡΑ ΓΙΑ ΟΛΑ ΤΑ ΦΑΡΜΑΚΑ</vt:lpstr>
      <vt:lpstr>ΠΡΟΣΟΧΗ !! !!</vt:lpstr>
      <vt:lpstr>Να θυμάσαι πάντα: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φαρμακείο</dc:title>
  <dc:creator>Eleni Peitsidou</dc:creator>
  <cp:lastModifiedBy>FANOYLA</cp:lastModifiedBy>
  <cp:revision>11</cp:revision>
  <dcterms:created xsi:type="dcterms:W3CDTF">2015-10-18T09:30:43Z</dcterms:created>
  <dcterms:modified xsi:type="dcterms:W3CDTF">2017-11-08T19:41:01Z</dcterms:modified>
</cp:coreProperties>
</file>