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6"/>
  </p:notesMasterIdLst>
  <p:sldIdLst>
    <p:sldId id="256" r:id="rId2"/>
    <p:sldId id="257" r:id="rId3"/>
    <p:sldId id="280" r:id="rId4"/>
    <p:sldId id="281" r:id="rId5"/>
    <p:sldId id="282" r:id="rId6"/>
    <p:sldId id="258" r:id="rId7"/>
    <p:sldId id="259" r:id="rId8"/>
    <p:sldId id="260" r:id="rId9"/>
    <p:sldId id="262" r:id="rId10"/>
    <p:sldId id="261" r:id="rId11"/>
    <p:sldId id="263" r:id="rId12"/>
    <p:sldId id="264" r:id="rId13"/>
    <p:sldId id="265" r:id="rId14"/>
    <p:sldId id="266"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267" r:id="rId33"/>
    <p:sldId id="268" r:id="rId34"/>
    <p:sldId id="269" r:id="rId35"/>
    <p:sldId id="270" r:id="rId36"/>
    <p:sldId id="271" r:id="rId37"/>
    <p:sldId id="272" r:id="rId38"/>
    <p:sldId id="273" r:id="rId39"/>
    <p:sldId id="274" r:id="rId40"/>
    <p:sldId id="275" r:id="rId41"/>
    <p:sldId id="276" r:id="rId42"/>
    <p:sldId id="277" r:id="rId43"/>
    <p:sldId id="278" r:id="rId44"/>
    <p:sldId id="279"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04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2A59D-4E3E-4D7D-BCD5-4774A9F1158B}" type="datetimeFigureOut">
              <a:rPr lang="el-GR" smtClean="0"/>
              <a:t>19/3/2021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D982A-202C-4FEC-B376-C238D8049E98}" type="slidenum">
              <a:rPr lang="el-GR" smtClean="0"/>
              <a:t>‹#›</a:t>
            </a:fld>
            <a:endParaRPr lang="el-GR"/>
          </a:p>
        </p:txBody>
      </p:sp>
    </p:spTree>
    <p:extLst>
      <p:ext uri="{BB962C8B-B14F-4D97-AF65-F5344CB8AC3E}">
        <p14:creationId xmlns:p14="http://schemas.microsoft.com/office/powerpoint/2010/main" val="1240824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FBD982A-202C-4FEC-B376-C238D8049E98}" type="slidenum">
              <a:rPr lang="el-GR" smtClean="0"/>
              <a:t>6</a:t>
            </a:fld>
            <a:endParaRPr lang="el-GR"/>
          </a:p>
        </p:txBody>
      </p:sp>
    </p:spTree>
    <p:extLst>
      <p:ext uri="{BB962C8B-B14F-4D97-AF65-F5344CB8AC3E}">
        <p14:creationId xmlns:p14="http://schemas.microsoft.com/office/powerpoint/2010/main" val="1271706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C5141A3-A97D-4ADF-BD39-D1D0B18F39BE}" type="datetimeFigureOut">
              <a:rPr lang="el-GR" smtClean="0"/>
              <a:t>19/3/2021</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20019EA-A815-4C01-9D6E-5F4953C3594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141A3-A97D-4ADF-BD39-D1D0B18F39BE}"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0019EA-A815-4C01-9D6E-5F4953C3594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141A3-A97D-4ADF-BD39-D1D0B18F39BE}"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0019EA-A815-4C01-9D6E-5F4953C3594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141A3-A97D-4ADF-BD39-D1D0B18F39BE}"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0019EA-A815-4C01-9D6E-5F4953C35941}" type="slidenum">
              <a:rPr lang="el-GR" smtClean="0"/>
              <a:t>‹#›</a:t>
            </a:fld>
            <a:endParaRPr lang="el-G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5141A3-A97D-4ADF-BD39-D1D0B18F39BE}"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0019EA-A815-4C01-9D6E-5F4953C35941}" type="slidenum">
              <a:rPr lang="el-GR" smtClean="0"/>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5141A3-A97D-4ADF-BD39-D1D0B18F39BE}"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0019EA-A815-4C01-9D6E-5F4953C35941}" type="slidenum">
              <a:rPr lang="el-GR" smtClean="0"/>
              <a:t>‹#›</a:t>
            </a:fld>
            <a:endParaRPr lang="el-G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5141A3-A97D-4ADF-BD39-D1D0B18F39BE}" type="datetimeFigureOut">
              <a:rPr lang="el-GR" smtClean="0"/>
              <a:t>19/3/2021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20019EA-A815-4C01-9D6E-5F4953C35941}"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C5141A3-A97D-4ADF-BD39-D1D0B18F39BE}" type="datetimeFigureOut">
              <a:rPr lang="el-GR" smtClean="0"/>
              <a:t>19/3/2021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20019EA-A815-4C01-9D6E-5F4953C35941}" type="slidenum">
              <a:rPr lang="el-GR" smtClean="0"/>
              <a:t>‹#›</a:t>
            </a:fld>
            <a:endParaRPr lang="el-G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141A3-A97D-4ADF-BD39-D1D0B18F39BE}" type="datetimeFigureOut">
              <a:rPr lang="el-GR" smtClean="0"/>
              <a:t>19/3/2021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20019EA-A815-4C01-9D6E-5F4953C3594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C5141A3-A97D-4ADF-BD39-D1D0B18F39BE}"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0019EA-A815-4C01-9D6E-5F4953C35941}"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C5141A3-A97D-4ADF-BD39-D1D0B18F39BE}" type="datetimeFigureOut">
              <a:rPr lang="el-GR" smtClean="0"/>
              <a:t>19/3/2021</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20019EA-A815-4C01-9D6E-5F4953C35941}" type="slidenum">
              <a:rPr lang="el-GR" smtClean="0"/>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C5141A3-A97D-4ADF-BD39-D1D0B18F39BE}" type="datetimeFigureOut">
              <a:rPr lang="el-GR" smtClean="0"/>
              <a:t>19/3/2021</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20019EA-A815-4C01-9D6E-5F4953C3594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lstStyle/>
          <a:p>
            <a:r>
              <a:rPr lang="el-GR" dirty="0" smtClean="0"/>
              <a:t>Νοητική Υστέρηση</a:t>
            </a:r>
            <a:endParaRPr lang="el-GR" dirty="0"/>
          </a:p>
        </p:txBody>
      </p:sp>
      <p:sp>
        <p:nvSpPr>
          <p:cNvPr id="3" name="Subtitle 2"/>
          <p:cNvSpPr>
            <a:spLocks noGrp="1"/>
          </p:cNvSpPr>
          <p:nvPr>
            <p:ph type="subTitle" idx="1"/>
          </p:nvPr>
        </p:nvSpPr>
        <p:spPr>
          <a:xfrm>
            <a:off x="395536" y="2060848"/>
            <a:ext cx="8352928" cy="3577952"/>
          </a:xfrm>
        </p:spPr>
        <p:txBody>
          <a:bodyPr>
            <a:normAutofit/>
          </a:bodyPr>
          <a:lstStyle/>
          <a:p>
            <a:pPr algn="just" hangingPunct="0"/>
            <a:r>
              <a:rPr lang="el-GR" b="1" dirty="0"/>
              <a:t>Η νοητική καθυστέρηση αποτελεί την πιο πολυμελετημένη, αλλά και ταυτόχρονα την πιο πολύπαθη διαταραχή. Πρόκειται για την πιο ανομοιογενή ομάδα ως προς την αιτιολογία, το δείκτη νοημοσύνης, την κοινωνική προσαρμογή, την ύπαρξη και άλλων συνοδών προβλημάτων κ.ο.κ.</a:t>
            </a:r>
          </a:p>
          <a:p>
            <a:pPr hangingPunct="0"/>
            <a:r>
              <a:rPr lang="el-GR" dirty="0"/>
              <a:t> </a:t>
            </a:r>
          </a:p>
          <a:p>
            <a:endParaRPr lang="el-GR" dirty="0"/>
          </a:p>
        </p:txBody>
      </p:sp>
    </p:spTree>
    <p:extLst>
      <p:ext uri="{BB962C8B-B14F-4D97-AF65-F5344CB8AC3E}">
        <p14:creationId xmlns:p14="http://schemas.microsoft.com/office/powerpoint/2010/main" val="295567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507288" cy="5760640"/>
          </a:xfrm>
        </p:spPr>
        <p:txBody>
          <a:bodyPr>
            <a:noAutofit/>
          </a:bodyPr>
          <a:lstStyle/>
          <a:p>
            <a:pPr hangingPunct="0"/>
            <a:r>
              <a:rPr lang="el-GR" sz="2000" dirty="0" smtClean="0"/>
              <a:t>βιολογικά αίτια, καθώς και σε ατυχήματα, τραυματισμούς ή μολυσματικές ασθένειες κατά την ενδομήτρια, την περιγεννητική, τη βρεφική ή και τη νηπιακή περίοδο. </a:t>
            </a:r>
          </a:p>
          <a:p>
            <a:pPr marL="0" indent="0" hangingPunct="0">
              <a:buNone/>
            </a:pPr>
            <a:endParaRPr lang="el-GR" sz="2000" dirty="0" smtClean="0"/>
          </a:p>
          <a:p>
            <a:pPr hangingPunct="0"/>
            <a:r>
              <a:rPr lang="el-GR" sz="2000" dirty="0" smtClean="0"/>
              <a:t>Έχουν εμφανή εξωτερικά χαρακτηριστικά (ύψος, βάρος, σωματική κατασκευή    χαρακτηριστικά προσώπου) και η διάγνωση μπορεί να γίνει από τη βρεφική ή την πρώτη παιδική ηλικία. Αποτελεί το 10% του πληθυσμού των ατόμων με νοητική καθυστέρηση.</a:t>
            </a:r>
          </a:p>
          <a:p>
            <a:pPr hangingPunct="0"/>
            <a:r>
              <a:rPr lang="el-GR" sz="2000" dirty="0" smtClean="0"/>
              <a:t>Εξαιτίας βλαβών ή διαταραχών στο Κεντρικό Νευρικό Σύστημα η κινητική τους ικανότητα είναι φτωχή και χαρακτηρίζεται από προβλήματα τόσο στην αδρή, όσο και στη λεπτή κινητικότητα. Παρουσιάζουν περισσότερα και σοβαρότερα προβλήματα στην ακοή, στην όραση, στο λόγο και στην ομιλία (προβλήματα άρθρωσης, φτωχό λεξιλόγιο, τηλεγραφικός λόγος, χαμηλό επίπεδο κατανόησης εννοιών, φτωχή ακουστική διάκριση, προβλήματα στη γραμματικο-συντακτική δομή κα.). Καταφέρνουν, παρόλα αυτά ‘‘να αποκτήσουν τις στοιχειώδεις σχολικές δεξιότητες, όπως ανάγνωση, γραφή απλών φράσεων ή μικρών κειμένων ή απλές αριθμητικές πράξεις. </a:t>
            </a:r>
          </a:p>
          <a:p>
            <a:endParaRPr lang="el-GR" sz="2000" dirty="0" smtClean="0"/>
          </a:p>
          <a:p>
            <a:endParaRPr lang="el-GR" sz="2000" dirty="0"/>
          </a:p>
        </p:txBody>
      </p:sp>
      <p:sp>
        <p:nvSpPr>
          <p:cNvPr id="2" name="Title 1"/>
          <p:cNvSpPr>
            <a:spLocks noGrp="1"/>
          </p:cNvSpPr>
          <p:nvPr>
            <p:ph type="title"/>
          </p:nvPr>
        </p:nvSpPr>
        <p:spPr>
          <a:xfrm>
            <a:off x="457200" y="116632"/>
            <a:ext cx="8229600" cy="648072"/>
          </a:xfrm>
        </p:spPr>
        <p:txBody>
          <a:bodyPr>
            <a:normAutofit fontScale="90000"/>
          </a:bodyPr>
          <a:lstStyle/>
          <a:p>
            <a:r>
              <a:rPr lang="el-GR" b="1" i="1" dirty="0" smtClean="0"/>
              <a:t/>
            </a:r>
            <a:br>
              <a:rPr lang="el-GR" b="1" i="1" dirty="0" smtClean="0"/>
            </a:br>
            <a:r>
              <a:rPr lang="el-GR" b="1" i="1" dirty="0" smtClean="0"/>
              <a:t>Μέτρια νοητική καθυστέρηση</a:t>
            </a:r>
            <a:r>
              <a:rPr lang="el-GR" dirty="0" smtClean="0"/>
              <a:t/>
            </a:r>
            <a:br>
              <a:rPr lang="el-GR" dirty="0" smtClean="0"/>
            </a:br>
            <a:endParaRPr lang="el-GR" dirty="0"/>
          </a:p>
        </p:txBody>
      </p:sp>
    </p:spTree>
    <p:extLst>
      <p:ext uri="{BB962C8B-B14F-4D97-AF65-F5344CB8AC3E}">
        <p14:creationId xmlns:p14="http://schemas.microsoft.com/office/powerpoint/2010/main" val="364831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hangingPunct="0"/>
            <a:r>
              <a:rPr lang="el-GR" dirty="0"/>
              <a:t>Στον κοινωνικό τομέα μπορούν να επιτύχουν κάποιο βαθμό κοινωνικής υπευθυνότητας, ν’ αποκτήσουν δεξιότητες αυτοεξυπηρέτησης, να ντύνονται, να τρώνε κλπ., να προστατεύουν τον εαυτό τους από συνηθισμένους κινδύνους στο σπίτι, στο σχολείο κλπ., να προσαρμόζονται στις απαιτήσεις του σπιτιού ή της γειτονιάς, να σέβονται την περιουσία και τα δικαιώματα των άλλων, να συνεργάζονται.’’ (Πολυχρονοπούλου, 1995, 141)</a:t>
            </a:r>
          </a:p>
          <a:p>
            <a:pPr hangingPunct="0"/>
            <a:r>
              <a:rPr lang="el-GR" dirty="0"/>
              <a:t>Επαγγελματικά μπορούν να προσφέρουν δουλειά κάτω από επίβλεψη σε προστατευμένα εργαστήρια ή στην ανοικτή αγορά εργασίας.</a:t>
            </a:r>
          </a:p>
          <a:p>
            <a:endParaRPr lang="el-GR" dirty="0"/>
          </a:p>
        </p:txBody>
      </p:sp>
      <p:sp>
        <p:nvSpPr>
          <p:cNvPr id="2" name="Title 1"/>
          <p:cNvSpPr>
            <a:spLocks noGrp="1"/>
          </p:cNvSpPr>
          <p:nvPr>
            <p:ph type="title"/>
          </p:nvPr>
        </p:nvSpPr>
        <p:spPr>
          <a:xfrm>
            <a:off x="457200" y="274638"/>
            <a:ext cx="8229600" cy="562074"/>
          </a:xfrm>
        </p:spPr>
        <p:txBody>
          <a:bodyPr>
            <a:normAutofit fontScale="90000"/>
          </a:bodyPr>
          <a:lstStyle/>
          <a:p>
            <a:r>
              <a:rPr lang="el-GR" b="1" i="1" dirty="0" smtClean="0"/>
              <a:t>Μέτρια νοητική καθυστέρηση</a:t>
            </a:r>
            <a:endParaRPr lang="el-GR" dirty="0"/>
          </a:p>
        </p:txBody>
      </p:sp>
    </p:spTree>
    <p:extLst>
      <p:ext uri="{BB962C8B-B14F-4D97-AF65-F5344CB8AC3E}">
        <p14:creationId xmlns:p14="http://schemas.microsoft.com/office/powerpoint/2010/main" val="2999532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16624"/>
          </a:xfrm>
        </p:spPr>
        <p:txBody>
          <a:bodyPr>
            <a:normAutofit fontScale="70000" lnSpcReduction="20000"/>
          </a:bodyPr>
          <a:lstStyle/>
          <a:p>
            <a:pPr hangingPunct="0"/>
            <a:r>
              <a:rPr lang="el-GR" dirty="0" smtClean="0"/>
              <a:t>Αποτελούν </a:t>
            </a:r>
            <a:r>
              <a:rPr lang="el-GR" dirty="0"/>
              <a:t>το 3% - 4% του πληθυσμού της νοητικής καθυστέρησης. Οφείλεται σχεδόν αποκλειστικά σε βιολογικά αίτια, δεν αποκλείονται, όμως, ατυχήματα ή ασθένειες κατά την προγεννητική, την περιγεννητική ή τη μεταγεννητική περίοδο.</a:t>
            </a:r>
          </a:p>
          <a:p>
            <a:pPr hangingPunct="0"/>
            <a:r>
              <a:rPr lang="el-GR" dirty="0"/>
              <a:t>Έχουν εμφανή εξωτερικά χαρακτηριστικά και συνήθως συνοδεύεται από σοβαρά προβλήματα, όπως εγκεφαλική παράλυση, απώλεια ακοής ή όρασης, συναισθηματικές διαταραχές. Η φυσική και η κινητική τους ανάπτυξη χαρακτηρίζεται από σοβαρότατα προβλήματα σε όλα τα επίπεδα.</a:t>
            </a:r>
          </a:p>
          <a:p>
            <a:pPr hangingPunct="0"/>
            <a:r>
              <a:rPr lang="el-GR" dirty="0"/>
              <a:t>Ο  λόγος τους είναι πολύ στοιχειώδης και συνοδεύεται από προβλήματα άρθρωσης.</a:t>
            </a:r>
          </a:p>
          <a:p>
            <a:pPr hangingPunct="0"/>
            <a:r>
              <a:rPr lang="el-GR" dirty="0"/>
              <a:t>Μπορούν να ωφεληθούν μέχρι ενός περιορισμένου σημείου από τη διδασκαλία προ-ακαδημαϊκών αντικειμένων, όπως η οικειότητα με το αλφάβητο ή την απλή αρίθμηση. </a:t>
            </a:r>
          </a:p>
          <a:p>
            <a:pPr hangingPunct="0"/>
            <a:r>
              <a:rPr lang="el-GR" dirty="0"/>
              <a:t>Τα εκπαιδευτικά τους προγράμματα στοχεύουν ‘‘στην κοινωνική τους προσαρμογή σε ένα ελεγχόμενο περιβάλλον.’’ (Πολυχρονοπούλου, 1995, σελ.141)</a:t>
            </a:r>
          </a:p>
          <a:p>
            <a:pPr hangingPunct="0"/>
            <a:r>
              <a:rPr lang="el-GR" dirty="0"/>
              <a:t>Πολλές φορές έχουν ανάγκη από ιατροφαρμακευτική περίθαλψη.</a:t>
            </a:r>
          </a:p>
          <a:p>
            <a:pPr marL="0" indent="0" hangingPunct="0">
              <a:buNone/>
            </a:pPr>
            <a:r>
              <a:rPr lang="el-GR" dirty="0"/>
              <a:t> </a:t>
            </a:r>
          </a:p>
          <a:p>
            <a:endParaRPr lang="el-GR" dirty="0"/>
          </a:p>
        </p:txBody>
      </p:sp>
      <p:sp>
        <p:nvSpPr>
          <p:cNvPr id="2" name="Title 1"/>
          <p:cNvSpPr>
            <a:spLocks noGrp="1"/>
          </p:cNvSpPr>
          <p:nvPr>
            <p:ph type="title"/>
          </p:nvPr>
        </p:nvSpPr>
        <p:spPr>
          <a:xfrm>
            <a:off x="457200" y="116632"/>
            <a:ext cx="8229600" cy="720080"/>
          </a:xfrm>
        </p:spPr>
        <p:txBody>
          <a:bodyPr>
            <a:normAutofit fontScale="90000"/>
          </a:bodyPr>
          <a:lstStyle/>
          <a:p>
            <a:r>
              <a:rPr lang="el-GR" b="1" i="1" dirty="0" smtClean="0"/>
              <a:t/>
            </a:r>
            <a:br>
              <a:rPr lang="el-GR" b="1" i="1" dirty="0" smtClean="0"/>
            </a:br>
            <a:r>
              <a:rPr lang="el-GR" b="1" i="1" dirty="0" smtClean="0"/>
              <a:t>Σοβαρή νοητική καθυστέρηση</a:t>
            </a:r>
            <a:r>
              <a:rPr lang="el-GR" dirty="0" smtClean="0"/>
              <a:t/>
            </a:r>
            <a:br>
              <a:rPr lang="el-GR" dirty="0" smtClean="0"/>
            </a:br>
            <a:endParaRPr lang="el-GR" dirty="0"/>
          </a:p>
        </p:txBody>
      </p:sp>
    </p:spTree>
    <p:extLst>
      <p:ext uri="{BB962C8B-B14F-4D97-AF65-F5344CB8AC3E}">
        <p14:creationId xmlns:p14="http://schemas.microsoft.com/office/powerpoint/2010/main" val="215564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fontScale="92500" lnSpcReduction="10000"/>
          </a:bodyPr>
          <a:lstStyle/>
          <a:p>
            <a:pPr marL="0" indent="0" hangingPunct="0">
              <a:buNone/>
            </a:pPr>
            <a:endParaRPr lang="el-GR" dirty="0"/>
          </a:p>
          <a:p>
            <a:pPr hangingPunct="0"/>
            <a:r>
              <a:rPr lang="el-GR" dirty="0"/>
              <a:t>Είναι το 1% - 2% των ατόμων με νοητική καθυστέρηση. Οι περισσότεροι έχουν ένα διαγνωσμένο νευρολογικό πρόβλημα, που είναι υπεύθυνο για τη νοητική καθυστέρηση. </a:t>
            </a:r>
          </a:p>
          <a:p>
            <a:pPr hangingPunct="0"/>
            <a:r>
              <a:rPr lang="el-GR" dirty="0"/>
              <a:t>Η κινητική ανάπτυξη, η προσωπική φροντίδα και οι επικοινωνιακές τους δεξιότητες μπορούν να βελτιωθούν, αν τους δοθεί η απαραίτητη εκπαίδευση. </a:t>
            </a:r>
          </a:p>
          <a:p>
            <a:pPr hangingPunct="0"/>
            <a:r>
              <a:rPr lang="el-GR" dirty="0"/>
              <a:t>Τα εκπαιδευτικά τους, λοιπόν, προγράμματα, όπως και στη σοβαρή νοητική καθυστέρηση, στοχεύουν στην κοινωνική τους προσαρμογή σε ένα ελεγχόμενο περιβάλλον. </a:t>
            </a:r>
          </a:p>
          <a:p>
            <a:endParaRPr lang="el-GR" dirty="0"/>
          </a:p>
        </p:txBody>
      </p:sp>
      <p:sp>
        <p:nvSpPr>
          <p:cNvPr id="2" name="Title 1"/>
          <p:cNvSpPr>
            <a:spLocks noGrp="1"/>
          </p:cNvSpPr>
          <p:nvPr>
            <p:ph type="title"/>
          </p:nvPr>
        </p:nvSpPr>
        <p:spPr/>
        <p:txBody>
          <a:bodyPr>
            <a:normAutofit fontScale="90000"/>
          </a:bodyPr>
          <a:lstStyle/>
          <a:p>
            <a:r>
              <a:rPr lang="el-GR" b="1" i="1" dirty="0" smtClean="0"/>
              <a:t>Βαριά νοητική καθυστέρηση</a:t>
            </a:r>
            <a:r>
              <a:rPr lang="el-GR" dirty="0" smtClean="0"/>
              <a:t/>
            </a:r>
            <a:br>
              <a:rPr lang="el-GR" dirty="0" smtClean="0"/>
            </a:br>
            <a:endParaRPr lang="el-GR" dirty="0"/>
          </a:p>
        </p:txBody>
      </p:sp>
    </p:spTree>
    <p:extLst>
      <p:ext uri="{BB962C8B-B14F-4D97-AF65-F5344CB8AC3E}">
        <p14:creationId xmlns:p14="http://schemas.microsoft.com/office/powerpoint/2010/main" val="2725668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5217443"/>
          </a:xfrm>
        </p:spPr>
        <p:txBody>
          <a:bodyPr>
            <a:normAutofit fontScale="62500" lnSpcReduction="20000"/>
          </a:bodyPr>
          <a:lstStyle/>
          <a:p>
            <a:pPr marL="0" indent="0" hangingPunct="0">
              <a:buNone/>
            </a:pPr>
            <a:endParaRPr lang="el-GR" dirty="0"/>
          </a:p>
          <a:p>
            <a:pPr hangingPunct="0"/>
            <a:r>
              <a:rPr lang="el-GR" dirty="0" smtClean="0"/>
              <a:t> </a:t>
            </a:r>
            <a:r>
              <a:rPr lang="el-GR" sz="3400" dirty="0"/>
              <a:t>Η διάγνωση της νοητικής καθυστέρησης ως απροσδιόριστη, θα πρέπει να χρησιμοποιείται, όταν υπάρχει μεγάλη πιθανότητα ύπαρξης νοητικής καθυστέρησης, αλλά το άτομο δε μπορεί να εξεταστεί επιτυχώς από τα σταθμισμένα τεστ νοημοσύνης. </a:t>
            </a:r>
            <a:endParaRPr lang="el-GR" sz="3400" dirty="0" smtClean="0"/>
          </a:p>
          <a:p>
            <a:pPr hangingPunct="0"/>
            <a:r>
              <a:rPr lang="el-GR" sz="3400" dirty="0" smtClean="0"/>
              <a:t>Αυτό </a:t>
            </a:r>
            <a:r>
              <a:rPr lang="el-GR" sz="3400" dirty="0"/>
              <a:t>μπορεί να συμβαίνει σε παιδιά, εφήβους και ενήλικες, που είναι ιδιαίτερα ανίκανοι ή μη συνεργάσιμοι, ώστε να εξεταστούν ή σε βρέφη, που υπάρχει  κλινική κρίση σημαντικά χαμηλής νοητικής λειτουργίας, αλλά τα διαθέσιμα τεστ (π.χ. η κλίμακα </a:t>
            </a:r>
            <a:r>
              <a:rPr lang="en-US" sz="3400" dirty="0" err="1"/>
              <a:t>Bayley</a:t>
            </a:r>
            <a:r>
              <a:rPr lang="el-GR" sz="3400" dirty="0"/>
              <a:t> για τη βρεφική ανάπτυξη, η κλίμακα </a:t>
            </a:r>
            <a:r>
              <a:rPr lang="en-US" sz="3400" dirty="0" err="1"/>
              <a:t>Cattell</a:t>
            </a:r>
            <a:r>
              <a:rPr lang="el-GR" sz="3400" dirty="0"/>
              <a:t> για τη βρεφική νοημοσύνη κ.α.) δεν αποφέρουν μέτρηση της νοημοσύνης. </a:t>
            </a:r>
            <a:endParaRPr lang="el-GR" sz="3400" dirty="0" smtClean="0"/>
          </a:p>
          <a:p>
            <a:pPr hangingPunct="0"/>
            <a:r>
              <a:rPr lang="el-GR" sz="3400" dirty="0" smtClean="0"/>
              <a:t>Γενικά</a:t>
            </a:r>
            <a:r>
              <a:rPr lang="el-GR" sz="3400" dirty="0"/>
              <a:t>, όσο πιο μικρή είναι η ηλικία, τόσο πιο δύσκολο είναι να εκτιμηθεί η ύπαρξη νοητικής καθυστέρησης, εκτός από τις περιπτώσεις με βαριές αναπηρίες.’’ </a:t>
            </a:r>
            <a:r>
              <a:rPr lang="en-US" sz="3400" dirty="0"/>
              <a:t>(DSM-IV, σελ.42)</a:t>
            </a:r>
            <a:endParaRPr lang="el-GR" sz="3400" dirty="0"/>
          </a:p>
          <a:p>
            <a:endParaRPr lang="el-GR" dirty="0"/>
          </a:p>
        </p:txBody>
      </p:sp>
      <p:sp>
        <p:nvSpPr>
          <p:cNvPr id="2" name="Title 1"/>
          <p:cNvSpPr>
            <a:spLocks noGrp="1"/>
          </p:cNvSpPr>
          <p:nvPr>
            <p:ph type="title"/>
          </p:nvPr>
        </p:nvSpPr>
        <p:spPr>
          <a:xfrm>
            <a:off x="457200" y="274638"/>
            <a:ext cx="8229600" cy="922114"/>
          </a:xfrm>
        </p:spPr>
        <p:txBody>
          <a:bodyPr>
            <a:normAutofit fontScale="90000"/>
          </a:bodyPr>
          <a:lstStyle/>
          <a:p>
            <a:r>
              <a:rPr lang="el-GR" b="1" i="1" dirty="0" smtClean="0"/>
              <a:t>Απροσδιόριστη νοητική καθυστέρηση</a:t>
            </a:r>
            <a:endParaRPr lang="el-GR" dirty="0"/>
          </a:p>
        </p:txBody>
      </p:sp>
    </p:spTree>
    <p:extLst>
      <p:ext uri="{BB962C8B-B14F-4D97-AF65-F5344CB8AC3E}">
        <p14:creationId xmlns:p14="http://schemas.microsoft.com/office/powerpoint/2010/main" val="3975084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l-GR" dirty="0"/>
          </a:p>
          <a:p>
            <a:r>
              <a:rPr lang="el-GR" dirty="0"/>
              <a:t>Η ταξινόμηση αυτή προτάθηκε κυρίως από τον καθηγητή </a:t>
            </a:r>
            <a:r>
              <a:rPr lang="en-US" dirty="0"/>
              <a:t>Samuel A</a:t>
            </a:r>
            <a:r>
              <a:rPr lang="el-GR" dirty="0"/>
              <a:t>. </a:t>
            </a:r>
            <a:r>
              <a:rPr lang="en-US" dirty="0"/>
              <a:t>Kirk</a:t>
            </a:r>
            <a:r>
              <a:rPr lang="el-GR" dirty="0"/>
              <a:t>, και περιλαμβάνει τέσσερις κατηγορίες νοητικά υστερημένων παιδιών: </a:t>
            </a:r>
          </a:p>
          <a:p>
            <a:r>
              <a:rPr lang="el-GR" dirty="0"/>
              <a:t>1)                  Τους ιδιώτες</a:t>
            </a:r>
          </a:p>
          <a:p>
            <a:r>
              <a:rPr lang="el-GR" dirty="0"/>
              <a:t>2)                  Τους ασκήσιμους</a:t>
            </a:r>
          </a:p>
          <a:p>
            <a:r>
              <a:rPr lang="el-GR" dirty="0"/>
              <a:t>3)                  Τους εκπαιδεύσιμους</a:t>
            </a:r>
          </a:p>
          <a:p>
            <a:r>
              <a:rPr lang="el-GR" dirty="0"/>
              <a:t>4)                  Τους βραδυμαθείς</a:t>
            </a:r>
          </a:p>
          <a:p>
            <a:r>
              <a:rPr lang="el-GR" dirty="0"/>
              <a:t> </a:t>
            </a:r>
            <a:endParaRPr lang="el-GR" dirty="0">
              <a:effectLst/>
            </a:endParaRPr>
          </a:p>
        </p:txBody>
      </p:sp>
      <p:sp>
        <p:nvSpPr>
          <p:cNvPr id="3" name="Title 2"/>
          <p:cNvSpPr>
            <a:spLocks noGrp="1"/>
          </p:cNvSpPr>
          <p:nvPr>
            <p:ph type="title"/>
          </p:nvPr>
        </p:nvSpPr>
        <p:spPr/>
        <p:txBody>
          <a:bodyPr>
            <a:noAutofit/>
          </a:bodyPr>
          <a:lstStyle/>
          <a:p>
            <a:r>
              <a:rPr lang="el-GR" sz="2800" dirty="0" smtClean="0"/>
              <a:t/>
            </a:r>
            <a:br>
              <a:rPr lang="el-GR" sz="2800" dirty="0" smtClean="0"/>
            </a:br>
            <a:r>
              <a:rPr lang="el-GR" sz="2800" dirty="0" smtClean="0"/>
              <a:t>Ταξινόμηση </a:t>
            </a:r>
            <a:r>
              <a:rPr lang="el-GR" sz="2800" dirty="0"/>
              <a:t>των νοητικά υστερημένων παιδιών με βάση εκπαιδευτικά κριτήρια </a:t>
            </a:r>
            <a:br>
              <a:rPr lang="el-GR" sz="2800" dirty="0"/>
            </a:br>
            <a:r>
              <a:rPr lang="en-US" sz="2800" dirty="0"/>
              <a:t> </a:t>
            </a:r>
            <a:r>
              <a:rPr lang="el-GR" sz="2800" dirty="0"/>
              <a:t/>
            </a:r>
            <a:br>
              <a:rPr lang="el-GR" sz="2800" dirty="0"/>
            </a:br>
            <a:endParaRPr lang="el-GR" sz="2800" dirty="0"/>
          </a:p>
        </p:txBody>
      </p:sp>
    </p:spTree>
    <p:extLst>
      <p:ext uri="{BB962C8B-B14F-4D97-AF65-F5344CB8AC3E}">
        <p14:creationId xmlns:p14="http://schemas.microsoft.com/office/powerpoint/2010/main" val="1135750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968552"/>
          </a:xfrm>
        </p:spPr>
        <p:txBody>
          <a:bodyPr>
            <a:normAutofit fontScale="85000" lnSpcReduction="20000"/>
          </a:bodyPr>
          <a:lstStyle/>
          <a:p>
            <a:endParaRPr lang="el-GR" dirty="0"/>
          </a:p>
          <a:p>
            <a:r>
              <a:rPr lang="el-GR" b="1" dirty="0">
                <a:solidFill>
                  <a:srgbClr val="FF0000"/>
                </a:solidFill>
              </a:rPr>
              <a:t>Οι ιδιώτες ή πλήρως εξαρτημένα άτομα </a:t>
            </a:r>
            <a:r>
              <a:rPr lang="el-GR" dirty="0"/>
              <a:t>(</a:t>
            </a:r>
            <a:r>
              <a:rPr lang="en-US" dirty="0"/>
              <a:t>custodial</a:t>
            </a:r>
            <a:r>
              <a:rPr lang="el-GR" dirty="0"/>
              <a:t> ή </a:t>
            </a:r>
            <a:r>
              <a:rPr lang="en-US" dirty="0"/>
              <a:t>totally dependent</a:t>
            </a:r>
            <a:r>
              <a:rPr lang="el-GR" dirty="0"/>
              <a:t>) αποτελούν την κατώτερη βαθμίδα των νοητικά υστερημένων. </a:t>
            </a:r>
            <a:endParaRPr lang="el-GR" dirty="0" smtClean="0"/>
          </a:p>
          <a:p>
            <a:r>
              <a:rPr lang="el-GR" i="1" dirty="0" smtClean="0">
                <a:solidFill>
                  <a:srgbClr val="C00000"/>
                </a:solidFill>
                <a:effectLst>
                  <a:outerShdw blurRad="38100" dist="38100" dir="2700000" algn="tl">
                    <a:srgbClr val="000000">
                      <a:alpha val="43137"/>
                    </a:srgbClr>
                  </a:outerShdw>
                </a:effectLst>
              </a:rPr>
              <a:t>Η </a:t>
            </a:r>
            <a:r>
              <a:rPr lang="el-GR" i="1" dirty="0">
                <a:solidFill>
                  <a:srgbClr val="C00000"/>
                </a:solidFill>
                <a:effectLst>
                  <a:outerShdw blurRad="38100" dist="38100" dir="2700000" algn="tl">
                    <a:srgbClr val="000000">
                      <a:alpha val="43137"/>
                    </a:srgbClr>
                  </a:outerShdw>
                </a:effectLst>
              </a:rPr>
              <a:t>υστέρησή τους είναι τόσο μεγάλη και με τόσο σημαντικές ανεπάρκειες, ώστε τα άτομα αυτά δεν μπορούν ουσιαστικά να επωφεληθούν από οποιαδήποτε μορφή αγωγής ή άσκησης</a:t>
            </a:r>
            <a:r>
              <a:rPr lang="el-GR" dirty="0"/>
              <a:t>.  </a:t>
            </a:r>
          </a:p>
          <a:p>
            <a:r>
              <a:rPr lang="el-GR" dirty="0"/>
              <a:t>Για να διατηρηθούν στη ζωή χρειάζονται διαρκή ιατρική και φαρμακευτική θεραπεία και μέριμνα</a:t>
            </a:r>
            <a:r>
              <a:rPr lang="el-GR" dirty="0" smtClean="0"/>
              <a:t>.</a:t>
            </a:r>
          </a:p>
          <a:p>
            <a:r>
              <a:rPr lang="el-GR" dirty="0" smtClean="0"/>
              <a:t> </a:t>
            </a:r>
            <a:r>
              <a:rPr lang="el-GR" dirty="0"/>
              <a:t>Η πλειονότητα των ιδιωτών περιθάλπεται σε ιδρύματα- άσυλα για όλη τους τη ζωή. </a:t>
            </a:r>
            <a:endParaRPr lang="el-GR" dirty="0" smtClean="0"/>
          </a:p>
          <a:p>
            <a:r>
              <a:rPr lang="el-GR" dirty="0" smtClean="0"/>
              <a:t>Η </a:t>
            </a:r>
            <a:r>
              <a:rPr lang="el-GR" dirty="0"/>
              <a:t>γνωστική τους εξέλιξη έχει καθηλωθεί σ’ ένα από τα κατώτερα υποστάδια της αισθησιοκινητικής νοημοσύνης.</a:t>
            </a:r>
          </a:p>
          <a:p>
            <a:endParaRPr lang="el-GR" dirty="0"/>
          </a:p>
        </p:txBody>
      </p:sp>
      <p:sp>
        <p:nvSpPr>
          <p:cNvPr id="3" name="Title 2"/>
          <p:cNvSpPr>
            <a:spLocks noGrp="1"/>
          </p:cNvSpPr>
          <p:nvPr>
            <p:ph type="title"/>
          </p:nvPr>
        </p:nvSpPr>
        <p:spPr/>
        <p:txBody>
          <a:bodyPr>
            <a:normAutofit fontScale="90000"/>
          </a:bodyPr>
          <a:lstStyle/>
          <a:p>
            <a:pPr algn="ctr"/>
            <a:r>
              <a:rPr lang="el-GR" dirty="0"/>
              <a:t>  </a:t>
            </a:r>
            <a:r>
              <a:rPr lang="el-GR" sz="3100" dirty="0"/>
              <a:t>Οι ιδιώτες ή πλήρως εξαρτημένα νοητικά υστερημένα άτομα.</a:t>
            </a:r>
            <a:br>
              <a:rPr lang="el-GR" sz="3100" dirty="0"/>
            </a:br>
            <a:endParaRPr lang="el-GR" sz="3100" dirty="0"/>
          </a:p>
        </p:txBody>
      </p:sp>
    </p:spTree>
    <p:extLst>
      <p:ext uri="{BB962C8B-B14F-4D97-AF65-F5344CB8AC3E}">
        <p14:creationId xmlns:p14="http://schemas.microsoft.com/office/powerpoint/2010/main" val="1598972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256584"/>
          </a:xfrm>
        </p:spPr>
        <p:txBody>
          <a:bodyPr>
            <a:normAutofit fontScale="77500" lnSpcReduction="20000"/>
          </a:bodyPr>
          <a:lstStyle/>
          <a:p>
            <a:r>
              <a:rPr lang="el-GR" b="1" dirty="0">
                <a:solidFill>
                  <a:srgbClr val="FF0000"/>
                </a:solidFill>
              </a:rPr>
              <a:t>Ο δείκτης νοημοσύνης κυμαίνεται κάτω του 20-25</a:t>
            </a:r>
            <a:r>
              <a:rPr lang="el-GR" b="1" dirty="0"/>
              <a:t>. Η νοητική ανεπάρκεια των πλήρως εξαρτημένων ατόμων (ιδιωτών) είναι βαρύτατης μέχρι καθολικής μορφής. </a:t>
            </a:r>
            <a:endParaRPr lang="el-GR" b="1" dirty="0" smtClean="0"/>
          </a:p>
          <a:p>
            <a:r>
              <a:rPr lang="el-GR" b="1" i="1" dirty="0" smtClean="0"/>
              <a:t>Βρίσκονται </a:t>
            </a:r>
            <a:r>
              <a:rPr lang="el-GR" b="1" i="1" dirty="0"/>
              <a:t>σε ίδιο ποσοστό σ’ όλες τις κοινωνικές τάξεις, 0.3 % περίπου.</a:t>
            </a:r>
          </a:p>
          <a:p>
            <a:r>
              <a:rPr lang="el-GR" b="1" dirty="0"/>
              <a:t>Η δυνατότητά τους για λειτουργική απόδοση σε κινητικές και λειτουργικές ικανότητες είναι περιορισμένη. </a:t>
            </a:r>
            <a:endParaRPr lang="el-GR" b="1" dirty="0" smtClean="0"/>
          </a:p>
          <a:p>
            <a:r>
              <a:rPr lang="el-GR" b="1" dirty="0" smtClean="0"/>
              <a:t>Έχουν </a:t>
            </a:r>
            <a:r>
              <a:rPr lang="el-GR" b="1" dirty="0"/>
              <a:t>ανάγκη από συνεχή φροντίδα και επιτήρηση. Οι ιδιώτες δεν μπορούν να μάθουν ακόμα και τις απλούστερες δεξιότητες για αυτοεξυπηρέτηση.</a:t>
            </a:r>
          </a:p>
          <a:p>
            <a:r>
              <a:rPr lang="el-GR" b="1" dirty="0"/>
              <a:t>Η γλωσσική τους ανάπτυξη είναι πολύ περιορισμένη κι όταν ακόμα ενηλικιωθούν.</a:t>
            </a:r>
          </a:p>
          <a:p>
            <a:r>
              <a:rPr lang="el-GR" b="1" dirty="0"/>
              <a:t>Τα μορφολογικά τους χαρακτηριστικά, η σωματική τους κατάσταση και η ατελέστατη ψυχοκινητική τους λειτουργικότητα προδίδουν σε οποιαδήποτε ηλικία της ζωής τους τη βαριά τους νοητική ανεπάρκεια (Πολυχρονοπούλου, 2001β).</a:t>
            </a:r>
          </a:p>
          <a:p>
            <a:endParaRPr lang="el-GR" dirty="0"/>
          </a:p>
        </p:txBody>
      </p:sp>
      <p:sp>
        <p:nvSpPr>
          <p:cNvPr id="3" name="Title 2"/>
          <p:cNvSpPr>
            <a:spLocks noGrp="1"/>
          </p:cNvSpPr>
          <p:nvPr>
            <p:ph type="title"/>
          </p:nvPr>
        </p:nvSpPr>
        <p:spPr>
          <a:xfrm>
            <a:off x="457200" y="274638"/>
            <a:ext cx="8229600" cy="634082"/>
          </a:xfrm>
        </p:spPr>
        <p:txBody>
          <a:bodyPr>
            <a:normAutofit/>
          </a:bodyPr>
          <a:lstStyle/>
          <a:p>
            <a:r>
              <a:rPr lang="el-GR" sz="2800" dirty="0" smtClean="0"/>
              <a:t>Ιδιώτες</a:t>
            </a:r>
            <a:endParaRPr lang="el-GR" sz="2800" dirty="0"/>
          </a:p>
        </p:txBody>
      </p:sp>
    </p:spTree>
    <p:extLst>
      <p:ext uri="{BB962C8B-B14F-4D97-AF65-F5344CB8AC3E}">
        <p14:creationId xmlns:p14="http://schemas.microsoft.com/office/powerpoint/2010/main" val="3482229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fontScale="85000" lnSpcReduction="20000"/>
          </a:bodyPr>
          <a:lstStyle/>
          <a:p>
            <a:r>
              <a:rPr lang="el-GR" b="1" dirty="0" smtClean="0">
                <a:solidFill>
                  <a:srgbClr val="FF0000"/>
                </a:solidFill>
              </a:rPr>
              <a:t>Οι </a:t>
            </a:r>
            <a:r>
              <a:rPr lang="el-GR" b="1" dirty="0">
                <a:solidFill>
                  <a:srgbClr val="FF0000"/>
                </a:solidFill>
              </a:rPr>
              <a:t>ασκήσιμοι (</a:t>
            </a:r>
            <a:r>
              <a:rPr lang="en-US" b="1" dirty="0">
                <a:solidFill>
                  <a:srgbClr val="FF0000"/>
                </a:solidFill>
              </a:rPr>
              <a:t>trainable</a:t>
            </a:r>
            <a:r>
              <a:rPr lang="el-GR" dirty="0"/>
              <a:t>) </a:t>
            </a:r>
            <a:r>
              <a:rPr lang="el-GR" b="1" dirty="0"/>
              <a:t>αποτελούν τη μέση βαθμίδα των νοητικά υστερημένων των οποίων ο δείκτης νοημοσύνης είναι 25-55.</a:t>
            </a:r>
          </a:p>
          <a:p>
            <a:r>
              <a:rPr lang="el-GR" b="1" dirty="0"/>
              <a:t>Συνήθως διακρίνονται σε δυο κατηγορίες:</a:t>
            </a:r>
          </a:p>
          <a:p>
            <a:pPr>
              <a:buFont typeface="Wingdings" panose="05000000000000000000" pitchFamily="2" charset="2"/>
              <a:buChar char="Ø"/>
            </a:pPr>
            <a:r>
              <a:rPr lang="el-GR" b="1" dirty="0"/>
              <a:t>  Μέση: Δ.Ν. 40-54 ή 36-51 ή 35-52</a:t>
            </a:r>
          </a:p>
          <a:p>
            <a:pPr>
              <a:buFont typeface="Wingdings" panose="05000000000000000000" pitchFamily="2" charset="2"/>
              <a:buChar char="Ø"/>
            </a:pPr>
            <a:r>
              <a:rPr lang="el-GR" b="1" dirty="0"/>
              <a:t>   Αυστηρή: Δ.Ν. 25-39 ή 20-35</a:t>
            </a:r>
          </a:p>
          <a:p>
            <a:pPr marL="109728" indent="0">
              <a:buNone/>
            </a:pPr>
            <a:r>
              <a:rPr lang="el-GR" b="1" dirty="0"/>
              <a:t> </a:t>
            </a:r>
          </a:p>
          <a:p>
            <a:r>
              <a:rPr lang="el-GR" b="1" dirty="0"/>
              <a:t>Η </a:t>
            </a:r>
            <a:r>
              <a:rPr lang="el-GR" b="1" u="sng" dirty="0"/>
              <a:t>γνωστική εξέλιξη </a:t>
            </a:r>
            <a:r>
              <a:rPr lang="el-GR" b="1" dirty="0"/>
              <a:t>των νοητικά υστερημένων παιδιών με </a:t>
            </a:r>
            <a:r>
              <a:rPr lang="el-GR" b="1" i="1" dirty="0">
                <a:solidFill>
                  <a:srgbClr val="FF0000"/>
                </a:solidFill>
              </a:rPr>
              <a:t>αυστηρή νοητική ανεπάρκεια </a:t>
            </a:r>
            <a:r>
              <a:rPr lang="el-GR" b="1" i="1" dirty="0"/>
              <a:t>έχει καθηλωθεί σ’ ένα από τα υποστάδια της αισθησιοκινητικής νοημοσύνης (0-2 ετών στο κανονικό παιδί), </a:t>
            </a:r>
            <a:endParaRPr lang="el-GR" b="1" i="1" dirty="0" smtClean="0"/>
          </a:p>
          <a:p>
            <a:r>
              <a:rPr lang="el-GR" b="1" dirty="0" smtClean="0"/>
              <a:t>ενώ </a:t>
            </a:r>
            <a:r>
              <a:rPr lang="el-GR" b="1" dirty="0"/>
              <a:t>στα νοητικά υστερημένα παιδιά με </a:t>
            </a:r>
            <a:r>
              <a:rPr lang="el-GR" b="1" i="1" dirty="0">
                <a:solidFill>
                  <a:srgbClr val="FF0000"/>
                </a:solidFill>
              </a:rPr>
              <a:t>μέση ανεπάρκεια, </a:t>
            </a:r>
            <a:r>
              <a:rPr lang="el-GR" b="1" i="1" dirty="0"/>
              <a:t>δεν ξεπερνά το στάδιο της προλογικής σκέψης (2-7 ετών στο κανονικό παιδί).</a:t>
            </a:r>
          </a:p>
          <a:p>
            <a:endParaRPr lang="el-GR" dirty="0"/>
          </a:p>
        </p:txBody>
      </p:sp>
      <p:sp>
        <p:nvSpPr>
          <p:cNvPr id="3" name="Title 2"/>
          <p:cNvSpPr>
            <a:spLocks noGrp="1"/>
          </p:cNvSpPr>
          <p:nvPr>
            <p:ph type="title"/>
          </p:nvPr>
        </p:nvSpPr>
        <p:spPr>
          <a:xfrm>
            <a:off x="457200" y="274638"/>
            <a:ext cx="8229600" cy="850106"/>
          </a:xfrm>
        </p:spPr>
        <p:txBody>
          <a:bodyPr>
            <a:noAutofit/>
          </a:bodyPr>
          <a:lstStyle/>
          <a:p>
            <a:r>
              <a:rPr lang="el-GR" sz="3200" dirty="0" smtClean="0"/>
              <a:t/>
            </a:r>
            <a:br>
              <a:rPr lang="el-GR" sz="3200" dirty="0" smtClean="0"/>
            </a:br>
            <a:r>
              <a:rPr lang="el-GR" sz="3200" dirty="0" smtClean="0"/>
              <a:t>Τα </a:t>
            </a:r>
            <a:r>
              <a:rPr lang="el-GR" sz="3200" dirty="0"/>
              <a:t>ασκήσιμα νοητικά υστερημένα παιδιά.</a:t>
            </a:r>
            <a:br>
              <a:rPr lang="el-GR" sz="3200" dirty="0"/>
            </a:br>
            <a:endParaRPr lang="el-GR" sz="3200" dirty="0"/>
          </a:p>
        </p:txBody>
      </p:sp>
    </p:spTree>
    <p:extLst>
      <p:ext uri="{BB962C8B-B14F-4D97-AF65-F5344CB8AC3E}">
        <p14:creationId xmlns:p14="http://schemas.microsoft.com/office/powerpoint/2010/main" val="4156530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85000" lnSpcReduction="20000"/>
          </a:bodyPr>
          <a:lstStyle/>
          <a:p>
            <a:r>
              <a:rPr lang="el-GR" b="1" dirty="0"/>
              <a:t>Οι ασκήσιμοι υπάγονται στη μέση βαθμίδα των νοητικά υστερημένων ατόμων και σε μεγάλο μέρος της αμέσως κατώτερης βαθμίδας με βαριά νοητική υστέρηση. </a:t>
            </a:r>
            <a:endParaRPr lang="el-GR" b="1" dirty="0" smtClean="0"/>
          </a:p>
          <a:p>
            <a:r>
              <a:rPr lang="el-GR" b="1" dirty="0" smtClean="0"/>
              <a:t>Λέγονται </a:t>
            </a:r>
            <a:r>
              <a:rPr lang="el-GR" b="1" dirty="0"/>
              <a:t>ασκήσιμοι, </a:t>
            </a:r>
            <a:r>
              <a:rPr lang="el-GR" b="1" i="1" dirty="0">
                <a:solidFill>
                  <a:srgbClr val="FF0000"/>
                </a:solidFill>
              </a:rPr>
              <a:t>διότι είναι δυνατή η άσκησή τους στην απόκτηση ορισμένων δεξιοτήτων, που είναι χρήσιμες και απαραίτητες για την αυτοεξυπηρέτησή τους και την κοινωνική τους ημιαυτάρκεια.</a:t>
            </a:r>
            <a:r>
              <a:rPr lang="el-GR" b="1" dirty="0"/>
              <a:t> </a:t>
            </a:r>
            <a:endParaRPr lang="el-GR" b="1" dirty="0" smtClean="0"/>
          </a:p>
          <a:p>
            <a:r>
              <a:rPr lang="el-GR" b="1" dirty="0" smtClean="0"/>
              <a:t>Οι </a:t>
            </a:r>
            <a:r>
              <a:rPr lang="el-GR" b="1" dirty="0"/>
              <a:t>ασκήσιμοι βρίσκονται σε ίδιο σχεδόν ποσοστό σε όλες τις κοινωνικές τάξεις, περίπου 1.3</a:t>
            </a:r>
            <a:r>
              <a:rPr lang="el-GR" b="1" dirty="0" smtClean="0"/>
              <a:t>%.</a:t>
            </a:r>
          </a:p>
          <a:p>
            <a:r>
              <a:rPr lang="el-GR" b="1" dirty="0" smtClean="0"/>
              <a:t> </a:t>
            </a:r>
            <a:r>
              <a:rPr lang="el-GR" b="1" dirty="0"/>
              <a:t>Συναντάμε τους ασκήσιμους και ιδιώτες σε ίσο ποσοστό σε όλες τις κοινωνικές τάξεις, γιατί η νοητική υστέρηση βαριάς μορφής οφείλεται σε βιολογικές και εγγενείς κυρίως αιτίες, που απαντώνται με την ίδια περίπου συχνότητα σε όλες τις κοινωνικές τάξεις.</a:t>
            </a:r>
          </a:p>
          <a:p>
            <a:endParaRPr lang="el-GR" b="1" dirty="0"/>
          </a:p>
        </p:txBody>
      </p:sp>
      <p:sp>
        <p:nvSpPr>
          <p:cNvPr id="3" name="Title 2"/>
          <p:cNvSpPr>
            <a:spLocks noGrp="1"/>
          </p:cNvSpPr>
          <p:nvPr>
            <p:ph type="title"/>
          </p:nvPr>
        </p:nvSpPr>
        <p:spPr>
          <a:xfrm>
            <a:off x="457200" y="274638"/>
            <a:ext cx="8229600" cy="706090"/>
          </a:xfrm>
        </p:spPr>
        <p:txBody>
          <a:bodyPr>
            <a:normAutofit/>
          </a:bodyPr>
          <a:lstStyle/>
          <a:p>
            <a:r>
              <a:rPr lang="el-GR" sz="2800" dirty="0" smtClean="0"/>
              <a:t>Ασκήσιμοι</a:t>
            </a:r>
            <a:endParaRPr lang="el-GR" sz="2800" dirty="0"/>
          </a:p>
        </p:txBody>
      </p:sp>
    </p:spTree>
    <p:extLst>
      <p:ext uri="{BB962C8B-B14F-4D97-AF65-F5344CB8AC3E}">
        <p14:creationId xmlns:p14="http://schemas.microsoft.com/office/powerpoint/2010/main" val="2026483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579296" cy="5544616"/>
          </a:xfrm>
        </p:spPr>
        <p:txBody>
          <a:bodyPr>
            <a:noAutofit/>
          </a:bodyPr>
          <a:lstStyle/>
          <a:p>
            <a:pPr lvl="0" hangingPunct="0"/>
            <a:r>
              <a:rPr lang="el-GR" sz="1800" b="1" u="sng" dirty="0"/>
              <a:t>Εγχειρίδιο Αμερικάνικης Ένωσης </a:t>
            </a:r>
            <a:r>
              <a:rPr lang="el-GR" sz="1800" b="1" u="sng" dirty="0" smtClean="0"/>
              <a:t>Ψυχιάτρων</a:t>
            </a:r>
          </a:p>
          <a:p>
            <a:pPr marL="0" lvl="0" indent="0" hangingPunct="0">
              <a:buNone/>
            </a:pPr>
            <a:endParaRPr lang="el-GR" sz="1800" b="1" dirty="0"/>
          </a:p>
          <a:p>
            <a:pPr hangingPunct="0"/>
            <a:r>
              <a:rPr lang="el-GR" sz="1800" b="1" dirty="0"/>
              <a:t>Τα διαγνωστικά κριτήρια για τη νοητική καθυστέρηση που χρησιμοποιεί το Εγχειρίδιο της Αμερικάνικης Ένωσης Ψυχιάτρων είναι (</a:t>
            </a:r>
            <a:r>
              <a:rPr lang="en-US" sz="1800" b="1" dirty="0"/>
              <a:t>DSM IV</a:t>
            </a:r>
            <a:r>
              <a:rPr lang="el-GR" sz="1800" b="1" dirty="0" smtClean="0"/>
              <a:t>):</a:t>
            </a:r>
          </a:p>
          <a:p>
            <a:pPr hangingPunct="0"/>
            <a:endParaRPr lang="el-GR" sz="1800" b="1" dirty="0"/>
          </a:p>
          <a:p>
            <a:pPr lvl="0" hangingPunct="0"/>
            <a:r>
              <a:rPr lang="el-GR" sz="1800" b="1" dirty="0"/>
              <a:t>Σημαντικά κάτω από το μέσο όρο νοητική ικανότητα: ένα δείκτη νοημοσύνης περίπου στο 70 ή πιο κάτω σε ένα παρεχόμενο ατομικό τεστ του δείκτη νοημοσύνης (για τα βρέφη, μία κλινική κρίση μίας σημαντικά κάτω από το μέσο όρο νοητικής λειτουργίας).</a:t>
            </a:r>
          </a:p>
          <a:p>
            <a:pPr lvl="0" hangingPunct="0"/>
            <a:r>
              <a:rPr lang="el-GR" sz="1800" b="1" dirty="0"/>
              <a:t>Συντρέχουσες δυσλειτουργίες ή αναπηρίες στην παρούσα προσαρμοστική ικανότητα (π.χ. η αποτελεσματικότητα ενός ατόμου στο να πετυχαίνει τα στάνταρ, που απαιτούνται για την ηλικία του/ της από την πολιτισμική ομάδα  του/ της) σε τουλάχιστον δύο από τις ακόλουθες περιοχές: επικοινωνία, αυτοεξυπηρέτηση, ζωή μέσα στο σπίτι, κοινωνικές/ διαπροσωπικές δεξιότητες, χρήση των κοινοτικών πόρων, αυτό-καθοδήγηση, λειτουργικές ακαδημαϊκές δεξιότητες, εργασία, ψυχαγωγία, υγεία και ασφάλεια</a:t>
            </a:r>
            <a:r>
              <a:rPr lang="el-GR" sz="1800" b="1" dirty="0" smtClean="0"/>
              <a:t>.</a:t>
            </a:r>
          </a:p>
          <a:p>
            <a:pPr marL="109728" lvl="0" indent="0" hangingPunct="0">
              <a:buNone/>
            </a:pPr>
            <a:r>
              <a:rPr lang="el-GR" sz="1800" b="1" dirty="0" smtClean="0"/>
              <a:t>Η </a:t>
            </a:r>
            <a:r>
              <a:rPr lang="el-GR" sz="1800" b="1" dirty="0"/>
              <a:t>ηλικία έναρξης είναι πριν από τα 18 χρόνια.</a:t>
            </a:r>
          </a:p>
          <a:p>
            <a:pPr marL="0" indent="0" hangingPunct="0">
              <a:buNone/>
            </a:pPr>
            <a:r>
              <a:rPr lang="el-GR" sz="1800" b="1" dirty="0"/>
              <a:t> </a:t>
            </a:r>
          </a:p>
        </p:txBody>
      </p:sp>
      <p:sp>
        <p:nvSpPr>
          <p:cNvPr id="2" name="Title 1"/>
          <p:cNvSpPr>
            <a:spLocks noGrp="1"/>
          </p:cNvSpPr>
          <p:nvPr>
            <p:ph type="title"/>
          </p:nvPr>
        </p:nvSpPr>
        <p:spPr>
          <a:xfrm>
            <a:off x="457200" y="116632"/>
            <a:ext cx="8229600" cy="720080"/>
          </a:xfrm>
        </p:spPr>
        <p:txBody>
          <a:bodyPr>
            <a:noAutofit/>
          </a:bodyPr>
          <a:lstStyle/>
          <a:p>
            <a:pPr hangingPunct="0"/>
            <a:r>
              <a:rPr lang="el-GR" sz="2400" b="1" u="sng" dirty="0"/>
              <a:t>Α. ΠΕΡΙΓΡΑΦΙΚΑ ΣΤΟΙΧΕΙΑ</a:t>
            </a:r>
            <a:r>
              <a:rPr lang="el-GR" sz="2400" dirty="0"/>
              <a:t/>
            </a:r>
            <a:br>
              <a:rPr lang="el-GR" sz="2400" dirty="0"/>
            </a:br>
            <a:r>
              <a:rPr lang="en-US" sz="2400" b="1" dirty="0"/>
              <a:t> </a:t>
            </a:r>
            <a:r>
              <a:rPr lang="el-GR" sz="2400" b="1" i="1" dirty="0" smtClean="0"/>
              <a:t>ΟΡΙΣΜΟΣ</a:t>
            </a:r>
            <a:endParaRPr lang="el-GR" sz="2400" dirty="0"/>
          </a:p>
        </p:txBody>
      </p:sp>
    </p:spTree>
    <p:extLst>
      <p:ext uri="{BB962C8B-B14F-4D97-AF65-F5344CB8AC3E}">
        <p14:creationId xmlns:p14="http://schemas.microsoft.com/office/powerpoint/2010/main" val="1393356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77500" lnSpcReduction="20000"/>
          </a:bodyPr>
          <a:lstStyle/>
          <a:p>
            <a:r>
              <a:rPr lang="el-GR" b="1" dirty="0"/>
              <a:t>Αποτελούν το </a:t>
            </a:r>
            <a:r>
              <a:rPr lang="el-GR" b="1" dirty="0">
                <a:solidFill>
                  <a:srgbClr val="FF0000"/>
                </a:solidFill>
              </a:rPr>
              <a:t>13% </a:t>
            </a:r>
            <a:r>
              <a:rPr lang="el-GR" b="1" dirty="0"/>
              <a:t>του συνολικού αριθμού των νοητικά υστερημένων και το </a:t>
            </a:r>
            <a:r>
              <a:rPr lang="el-GR" b="1" dirty="0">
                <a:solidFill>
                  <a:srgbClr val="FF0000"/>
                </a:solidFill>
              </a:rPr>
              <a:t>2 με 4% του γενικού αριθμού παιδιών σχολικής ηλικίας.</a:t>
            </a:r>
          </a:p>
          <a:p>
            <a:r>
              <a:rPr lang="el-GR" b="1" dirty="0"/>
              <a:t>Η νοητική ανάπτυξη των ασκήσιμων μπορεί να φθάσει από το ένα τέταρτο ως το μισό του κανονικού. </a:t>
            </a:r>
            <a:endParaRPr lang="el-GR" b="1" dirty="0" smtClean="0"/>
          </a:p>
          <a:p>
            <a:r>
              <a:rPr lang="el-GR" b="1" dirty="0" smtClean="0"/>
              <a:t>Οι </a:t>
            </a:r>
            <a:r>
              <a:rPr lang="el-GR" b="1" dirty="0"/>
              <a:t>ασκήσιμοι δεν είναι ικανοί να παρακολουθήσουν τάξεις εκπαιδεύσιμων νοητικά υστερημένων παιδιών, μπορούν όμως να ασκηθούν σε βασικές ατομικές δεξιότητες για την αυτοεξυπηρέτησή τους και την ημιεξαρτωμενη συντήρησή τους.</a:t>
            </a:r>
          </a:p>
          <a:p>
            <a:r>
              <a:rPr lang="el-GR" b="1" dirty="0"/>
              <a:t>Οι αντιληπτικές και μνημονικές ικανότητες των ασκήσιμων βρίσκονται σε χαμηλότατο επίπεδο. </a:t>
            </a:r>
            <a:endParaRPr lang="el-GR" b="1" dirty="0" smtClean="0"/>
          </a:p>
          <a:p>
            <a:r>
              <a:rPr lang="el-GR" b="1" dirty="0" smtClean="0">
                <a:solidFill>
                  <a:srgbClr val="FF0000"/>
                </a:solidFill>
              </a:rPr>
              <a:t>Λείπει </a:t>
            </a:r>
            <a:r>
              <a:rPr lang="el-GR" b="1" dirty="0">
                <a:solidFill>
                  <a:srgbClr val="FF0000"/>
                </a:solidFill>
              </a:rPr>
              <a:t>η εσωτερική ώθηση για δράση και κίνηση. </a:t>
            </a:r>
            <a:r>
              <a:rPr lang="el-GR" b="1" dirty="0"/>
              <a:t>Παρουσιάζουν τεράστιες δυσκολίες στην κατάκτηση βασικών εννοιών του χώρου, του χρόνου, της ποσότητας, του μεγέθους, του μήκους, του βάρους, κ.τ.λ.</a:t>
            </a:r>
          </a:p>
          <a:p>
            <a:endParaRPr lang="el-GR" dirty="0"/>
          </a:p>
        </p:txBody>
      </p:sp>
      <p:sp>
        <p:nvSpPr>
          <p:cNvPr id="3" name="Title 2"/>
          <p:cNvSpPr>
            <a:spLocks noGrp="1"/>
          </p:cNvSpPr>
          <p:nvPr>
            <p:ph type="title"/>
          </p:nvPr>
        </p:nvSpPr>
        <p:spPr>
          <a:xfrm>
            <a:off x="457200" y="274638"/>
            <a:ext cx="8229600" cy="634082"/>
          </a:xfrm>
        </p:spPr>
        <p:txBody>
          <a:bodyPr>
            <a:normAutofit/>
          </a:bodyPr>
          <a:lstStyle/>
          <a:p>
            <a:r>
              <a:rPr lang="el-GR" sz="2800" dirty="0"/>
              <a:t>Ασκήσιμοι</a:t>
            </a:r>
          </a:p>
        </p:txBody>
      </p:sp>
    </p:spTree>
    <p:extLst>
      <p:ext uri="{BB962C8B-B14F-4D97-AF65-F5344CB8AC3E}">
        <p14:creationId xmlns:p14="http://schemas.microsoft.com/office/powerpoint/2010/main" val="33585613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112568"/>
          </a:xfrm>
        </p:spPr>
        <p:txBody>
          <a:bodyPr>
            <a:normAutofit fontScale="92500" lnSpcReduction="20000"/>
          </a:bodyPr>
          <a:lstStyle/>
          <a:p>
            <a:r>
              <a:rPr lang="el-GR" b="1" dirty="0"/>
              <a:t>Στις </a:t>
            </a:r>
            <a:r>
              <a:rPr lang="el-GR" b="1" dirty="0" smtClean="0">
                <a:solidFill>
                  <a:srgbClr val="FF0000"/>
                </a:solidFill>
              </a:rPr>
              <a:t>σχολικές </a:t>
            </a:r>
            <a:r>
              <a:rPr lang="el-GR" b="1" dirty="0">
                <a:solidFill>
                  <a:srgbClr val="FF0000"/>
                </a:solidFill>
              </a:rPr>
              <a:t>γνώσεις </a:t>
            </a:r>
            <a:r>
              <a:rPr lang="el-GR" b="1" dirty="0"/>
              <a:t>και κυρίως στην κατάκτηση του γραφοαναγνωστικού μηχανισμού και των απλών αριθμητικών σχέσεων η </a:t>
            </a:r>
            <a:r>
              <a:rPr lang="el-GR" b="1" dirty="0">
                <a:solidFill>
                  <a:srgbClr val="FF0000"/>
                </a:solidFill>
              </a:rPr>
              <a:t>αδυναμία τους είναι μεγάλη. </a:t>
            </a:r>
            <a:endParaRPr lang="el-GR" b="1" dirty="0" smtClean="0">
              <a:solidFill>
                <a:srgbClr val="FF0000"/>
              </a:solidFill>
            </a:endParaRPr>
          </a:p>
          <a:p>
            <a:r>
              <a:rPr lang="el-GR" b="1" dirty="0" smtClean="0"/>
              <a:t>Ακόμη </a:t>
            </a:r>
            <a:r>
              <a:rPr lang="el-GR" b="1" dirty="0"/>
              <a:t>και όταν, έπειτα από μακρόχρονη προσπάθεια, αποκτήσουν μερικά παιδιά κάποια αναγνωστική ή γραφική ικανότητα, αυτή η </a:t>
            </a:r>
            <a:r>
              <a:rPr lang="el-GR" b="1" dirty="0">
                <a:solidFill>
                  <a:srgbClr val="FF0000"/>
                </a:solidFill>
              </a:rPr>
              <a:t>ικανότητα είναι εντελώς μηχανική </a:t>
            </a:r>
            <a:r>
              <a:rPr lang="el-GR" b="1" dirty="0"/>
              <a:t>και δεν αξιοποιείται για τις ανάγκες της καθημερινής ζωής.</a:t>
            </a:r>
          </a:p>
          <a:p>
            <a:r>
              <a:rPr lang="el-GR" b="1" dirty="0"/>
              <a:t>Στη συντριπτική τους πλειονότητα, οι ασκήσιμοι μένουν εντελώς αναλφάβητοι και μόλις ένα ελάχιστο ποσοστό μπορεί να αποκτήσει γραφοαναγνωστικές και αριθμητικές δεξιότητες του επιπέδου της πρώτης δημοτικού.</a:t>
            </a:r>
          </a:p>
          <a:p>
            <a:endParaRPr lang="el-GR" dirty="0"/>
          </a:p>
        </p:txBody>
      </p:sp>
      <p:sp>
        <p:nvSpPr>
          <p:cNvPr id="3" name="Title 2"/>
          <p:cNvSpPr>
            <a:spLocks noGrp="1"/>
          </p:cNvSpPr>
          <p:nvPr>
            <p:ph type="title"/>
          </p:nvPr>
        </p:nvSpPr>
        <p:spPr>
          <a:xfrm>
            <a:off x="457200" y="274638"/>
            <a:ext cx="8229600" cy="778098"/>
          </a:xfrm>
        </p:spPr>
        <p:txBody>
          <a:bodyPr>
            <a:normAutofit/>
          </a:bodyPr>
          <a:lstStyle/>
          <a:p>
            <a:r>
              <a:rPr lang="el-GR" sz="2800" dirty="0"/>
              <a:t>Ασκήσιμοι</a:t>
            </a:r>
          </a:p>
        </p:txBody>
      </p:sp>
    </p:spTree>
    <p:extLst>
      <p:ext uri="{BB962C8B-B14F-4D97-AF65-F5344CB8AC3E}">
        <p14:creationId xmlns:p14="http://schemas.microsoft.com/office/powerpoint/2010/main" val="21545326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85000" lnSpcReduction="20000"/>
          </a:bodyPr>
          <a:lstStyle/>
          <a:p>
            <a:r>
              <a:rPr lang="el-GR" b="1" dirty="0">
                <a:solidFill>
                  <a:srgbClr val="FF0000"/>
                </a:solidFill>
              </a:rPr>
              <a:t>Ο λόγος τους </a:t>
            </a:r>
            <a:r>
              <a:rPr lang="el-GR" b="1" dirty="0"/>
              <a:t>είναι συνήθως υποτυπώδης και το λεξιλόγιό τους πολύ φτωχό και  σε αρκετές περιπτώσεις περιορίζεται σε λίγες μόνο λέξεις. </a:t>
            </a:r>
            <a:endParaRPr lang="el-GR" b="1" dirty="0" smtClean="0"/>
          </a:p>
          <a:p>
            <a:r>
              <a:rPr lang="el-GR" b="1" dirty="0" smtClean="0"/>
              <a:t>Η </a:t>
            </a:r>
            <a:r>
              <a:rPr lang="el-GR" b="1" dirty="0"/>
              <a:t>φράση είναι πολύ </a:t>
            </a:r>
            <a:r>
              <a:rPr lang="el-GR" b="1" dirty="0">
                <a:solidFill>
                  <a:srgbClr val="FF0000"/>
                </a:solidFill>
              </a:rPr>
              <a:t>απλοϊκή και ατελής </a:t>
            </a:r>
            <a:r>
              <a:rPr lang="el-GR" b="1" dirty="0"/>
              <a:t>και η </a:t>
            </a:r>
            <a:r>
              <a:rPr lang="el-GR" b="1" dirty="0">
                <a:solidFill>
                  <a:srgbClr val="FF0000"/>
                </a:solidFill>
              </a:rPr>
              <a:t>άρθρωση ελαττωματική</a:t>
            </a:r>
            <a:r>
              <a:rPr lang="el-GR" b="1" dirty="0"/>
              <a:t>, μερικές φορές σε τέτοιο βαθμό, που η ομιλία τους πολύ δύσκολα γίνεται κατανοητή ή είναι τελείως ακατάληπτη. Ακόμη παρατηρούνται και </a:t>
            </a:r>
            <a:r>
              <a:rPr lang="el-GR" b="1" dirty="0">
                <a:solidFill>
                  <a:srgbClr val="FF0000"/>
                </a:solidFill>
              </a:rPr>
              <a:t>φαινόμενα ηχολαλικά</a:t>
            </a:r>
            <a:r>
              <a:rPr lang="el-GR" b="1" dirty="0"/>
              <a:t>.</a:t>
            </a:r>
          </a:p>
          <a:p>
            <a:r>
              <a:rPr lang="el-GR" b="1" dirty="0"/>
              <a:t>Ό</a:t>
            </a:r>
            <a:r>
              <a:rPr lang="el-GR" b="1" dirty="0" smtClean="0"/>
              <a:t>λα </a:t>
            </a:r>
            <a:r>
              <a:rPr lang="el-GR" b="1" dirty="0"/>
              <a:t>αυτά τα χαρακτηριστικά που προαναφέρθηκαν, δε συγκεντρώνονται αναγκαστικά όλα στο ίδιο άτομο και στον ίδιο βαθμό. </a:t>
            </a:r>
            <a:endParaRPr lang="el-GR" b="1" dirty="0" smtClean="0"/>
          </a:p>
          <a:p>
            <a:r>
              <a:rPr lang="el-GR" b="1" dirty="0" smtClean="0"/>
              <a:t>Για </a:t>
            </a:r>
            <a:r>
              <a:rPr lang="el-GR" b="1" dirty="0"/>
              <a:t>να θεωρείται ένα παιδί ασκήσιμο δεν είναι απαραίτητο να παρουσιάζει όλα τα γενικά χαρακτηριστικά της βαθμίδας το (Αλευριάδου &amp; Γρούιος, 1999).</a:t>
            </a:r>
          </a:p>
          <a:p>
            <a:endParaRPr lang="el-GR" b="1" dirty="0"/>
          </a:p>
        </p:txBody>
      </p:sp>
      <p:sp>
        <p:nvSpPr>
          <p:cNvPr id="3" name="Title 2"/>
          <p:cNvSpPr>
            <a:spLocks noGrp="1"/>
          </p:cNvSpPr>
          <p:nvPr>
            <p:ph type="title"/>
          </p:nvPr>
        </p:nvSpPr>
        <p:spPr>
          <a:xfrm>
            <a:off x="457200" y="274638"/>
            <a:ext cx="8229600" cy="706090"/>
          </a:xfrm>
        </p:spPr>
        <p:txBody>
          <a:bodyPr>
            <a:normAutofit/>
          </a:bodyPr>
          <a:lstStyle/>
          <a:p>
            <a:r>
              <a:rPr lang="el-GR" sz="2800" dirty="0"/>
              <a:t>Ασκήσιμοι</a:t>
            </a:r>
          </a:p>
        </p:txBody>
      </p:sp>
    </p:spTree>
    <p:extLst>
      <p:ext uri="{BB962C8B-B14F-4D97-AF65-F5344CB8AC3E}">
        <p14:creationId xmlns:p14="http://schemas.microsoft.com/office/powerpoint/2010/main" val="1703648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112568"/>
          </a:xfrm>
        </p:spPr>
        <p:txBody>
          <a:bodyPr>
            <a:normAutofit fontScale="85000" lnSpcReduction="10000"/>
          </a:bodyPr>
          <a:lstStyle/>
          <a:p>
            <a:pPr marL="109728" indent="0">
              <a:buNone/>
            </a:pPr>
            <a:r>
              <a:rPr lang="el-GR" dirty="0"/>
              <a:t> </a:t>
            </a:r>
          </a:p>
          <a:p>
            <a:r>
              <a:rPr lang="el-GR" b="1" dirty="0">
                <a:solidFill>
                  <a:srgbClr val="FF0000"/>
                </a:solidFill>
              </a:rPr>
              <a:t>Οι εκπαιδεύσιμοι (</a:t>
            </a:r>
            <a:r>
              <a:rPr lang="en-US" b="1" dirty="0">
                <a:solidFill>
                  <a:srgbClr val="FF0000"/>
                </a:solidFill>
              </a:rPr>
              <a:t>educable</a:t>
            </a:r>
            <a:r>
              <a:rPr lang="el-GR" b="1" dirty="0"/>
              <a:t>) αποτελούν την ανώτερη βαθμίδα των νοητικά υστερημένων και αντιπροσωπεύουν περίπου το </a:t>
            </a:r>
            <a:r>
              <a:rPr lang="el-GR" b="1" dirty="0">
                <a:solidFill>
                  <a:srgbClr val="FF0000"/>
                </a:solidFill>
              </a:rPr>
              <a:t>83-89%</a:t>
            </a:r>
            <a:r>
              <a:rPr lang="el-GR" b="1" dirty="0"/>
              <a:t> του όλου πληθυσμού των νοητικά υστερημένων παιδιών.</a:t>
            </a:r>
          </a:p>
          <a:p>
            <a:r>
              <a:rPr lang="el-GR" b="1" i="1" dirty="0"/>
              <a:t>Ο όρος «εκπαιδεύσιμοι» αναφέρεται σε επαρκή απόδοση σε σχολικές, κοινωνικές και επαγγελματικές γνώσεις- δεξιότητες</a:t>
            </a:r>
            <a:r>
              <a:rPr lang="el-GR" b="1" dirty="0"/>
              <a:t>. </a:t>
            </a:r>
            <a:endParaRPr lang="el-GR" b="1" dirty="0" smtClean="0"/>
          </a:p>
          <a:p>
            <a:r>
              <a:rPr lang="el-GR" b="1" dirty="0" smtClean="0"/>
              <a:t>Η </a:t>
            </a:r>
            <a:r>
              <a:rPr lang="el-GR" b="1" dirty="0"/>
              <a:t>γνωστική εξέλιξη των εκπαιδεύσιμων νοητικά υστερημένων παιδιών έχει καθηλωθεί, στο στάδιο της συγκεκριμένης λογικής σκέψης, που αντιστοιχεί, σύμφωνα με τον </a:t>
            </a:r>
            <a:r>
              <a:rPr lang="en-US" b="1" dirty="0"/>
              <a:t>Piaget</a:t>
            </a:r>
            <a:r>
              <a:rPr lang="el-GR" b="1" dirty="0"/>
              <a:t> στη χρονική περίοδο </a:t>
            </a:r>
            <a:r>
              <a:rPr lang="el-GR" b="1" dirty="0">
                <a:solidFill>
                  <a:srgbClr val="FF0000"/>
                </a:solidFill>
              </a:rPr>
              <a:t>7-12 ετών</a:t>
            </a:r>
            <a:r>
              <a:rPr lang="el-GR" b="1" dirty="0"/>
              <a:t>. </a:t>
            </a:r>
            <a:endParaRPr lang="el-GR" b="1" dirty="0" smtClean="0"/>
          </a:p>
          <a:p>
            <a:r>
              <a:rPr lang="el-GR" b="1" dirty="0" smtClean="0"/>
              <a:t>Σύμφωνα </a:t>
            </a:r>
            <a:r>
              <a:rPr lang="el-GR" b="1" dirty="0"/>
              <a:t>με την κλίμακα του </a:t>
            </a:r>
            <a:r>
              <a:rPr lang="en-US" b="1" dirty="0"/>
              <a:t>Wechsler</a:t>
            </a:r>
            <a:r>
              <a:rPr lang="el-GR" b="1" dirty="0"/>
              <a:t> ο Δ.Ν. των εκπαιδεύσιμων κυμαίνεται από 55-70.</a:t>
            </a:r>
          </a:p>
          <a:p>
            <a:endParaRPr lang="el-GR" dirty="0"/>
          </a:p>
        </p:txBody>
      </p:sp>
      <p:sp>
        <p:nvSpPr>
          <p:cNvPr id="3" name="Title 2"/>
          <p:cNvSpPr>
            <a:spLocks noGrp="1"/>
          </p:cNvSpPr>
          <p:nvPr>
            <p:ph type="title"/>
          </p:nvPr>
        </p:nvSpPr>
        <p:spPr>
          <a:xfrm>
            <a:off x="457200" y="274638"/>
            <a:ext cx="8229600" cy="922114"/>
          </a:xfrm>
        </p:spPr>
        <p:txBody>
          <a:bodyPr>
            <a:noAutofit/>
          </a:bodyPr>
          <a:lstStyle/>
          <a:p>
            <a:r>
              <a:rPr lang="el-GR" sz="2800" dirty="0" smtClean="0"/>
              <a:t/>
            </a:r>
            <a:br>
              <a:rPr lang="el-GR" sz="2800" dirty="0" smtClean="0"/>
            </a:br>
            <a:r>
              <a:rPr lang="el-GR" sz="2800" dirty="0" smtClean="0"/>
              <a:t>Τα </a:t>
            </a:r>
            <a:r>
              <a:rPr lang="el-GR" sz="2800" dirty="0"/>
              <a:t>εκπαιδεύσιμα νοητικά υστερημένα παιδιά.</a:t>
            </a:r>
            <a:br>
              <a:rPr lang="el-GR" sz="2800" dirty="0"/>
            </a:br>
            <a:endParaRPr lang="el-GR" sz="2800" dirty="0"/>
          </a:p>
        </p:txBody>
      </p:sp>
    </p:spTree>
    <p:extLst>
      <p:ext uri="{BB962C8B-B14F-4D97-AF65-F5344CB8AC3E}">
        <p14:creationId xmlns:p14="http://schemas.microsoft.com/office/powerpoint/2010/main" val="733560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18353744"/>
              </p:ext>
            </p:extLst>
          </p:nvPr>
        </p:nvGraphicFramePr>
        <p:xfrm>
          <a:off x="827584" y="2420888"/>
          <a:ext cx="7560840" cy="4104454"/>
        </p:xfrm>
        <a:graphic>
          <a:graphicData uri="http://schemas.openxmlformats.org/drawingml/2006/table">
            <a:tbl>
              <a:tblPr firstRow="1" firstCol="1" bandRow="1">
                <a:tableStyleId>{5C22544A-7EE6-4342-B048-85BDC9FD1C3A}</a:tableStyleId>
              </a:tblPr>
              <a:tblGrid>
                <a:gridCol w="2385392">
                  <a:extLst>
                    <a:ext uri="{9D8B030D-6E8A-4147-A177-3AD203B41FA5}">
                      <a16:colId xmlns:a16="http://schemas.microsoft.com/office/drawing/2014/main" xmlns="" val="20000"/>
                    </a:ext>
                  </a:extLst>
                </a:gridCol>
                <a:gridCol w="2357247">
                  <a:extLst>
                    <a:ext uri="{9D8B030D-6E8A-4147-A177-3AD203B41FA5}">
                      <a16:colId xmlns:a16="http://schemas.microsoft.com/office/drawing/2014/main" xmlns="" val="20001"/>
                    </a:ext>
                  </a:extLst>
                </a:gridCol>
                <a:gridCol w="1554764">
                  <a:extLst>
                    <a:ext uri="{9D8B030D-6E8A-4147-A177-3AD203B41FA5}">
                      <a16:colId xmlns:a16="http://schemas.microsoft.com/office/drawing/2014/main" xmlns="" val="20002"/>
                    </a:ext>
                  </a:extLst>
                </a:gridCol>
                <a:gridCol w="1263437">
                  <a:extLst>
                    <a:ext uri="{9D8B030D-6E8A-4147-A177-3AD203B41FA5}">
                      <a16:colId xmlns:a16="http://schemas.microsoft.com/office/drawing/2014/main" xmlns="" val="20003"/>
                    </a:ext>
                  </a:extLst>
                </a:gridCol>
              </a:tblGrid>
              <a:tr h="1891269">
                <a:tc>
                  <a:txBody>
                    <a:bodyPr/>
                    <a:lstStyle/>
                    <a:p>
                      <a:pPr>
                        <a:lnSpc>
                          <a:spcPct val="150000"/>
                        </a:lnSpc>
                        <a:spcAft>
                          <a:spcPts val="0"/>
                        </a:spcAft>
                      </a:pPr>
                      <a:r>
                        <a:rPr lang="el-GR" sz="1200" dirty="0">
                          <a:effectLst/>
                        </a:rPr>
                        <a:t>Βαθμίδες νοητικής υστέρησης </a:t>
                      </a:r>
                      <a:endParaRPr lang="el-GR" sz="1000" dirty="0">
                        <a:effectLst/>
                        <a:latin typeface="Calibri"/>
                        <a:ea typeface="Times New Roman"/>
                        <a:cs typeface="Times New Roman"/>
                      </a:endParaRPr>
                    </a:p>
                  </a:txBody>
                  <a:tcPr marL="68580" marR="68580" marT="0" marB="0"/>
                </a:tc>
                <a:tc>
                  <a:txBody>
                    <a:bodyPr/>
                    <a:lstStyle/>
                    <a:p>
                      <a:pPr>
                        <a:lnSpc>
                          <a:spcPct val="150000"/>
                        </a:lnSpc>
                        <a:spcAft>
                          <a:spcPts val="0"/>
                        </a:spcAft>
                      </a:pPr>
                      <a:r>
                        <a:rPr lang="el-GR" sz="1200" dirty="0">
                          <a:effectLst/>
                        </a:rPr>
                        <a:t>Δείκτης</a:t>
                      </a:r>
                      <a:endParaRPr lang="el-GR" sz="1000" dirty="0">
                        <a:effectLst/>
                      </a:endParaRPr>
                    </a:p>
                    <a:p>
                      <a:pPr>
                        <a:lnSpc>
                          <a:spcPct val="150000"/>
                        </a:lnSpc>
                        <a:spcAft>
                          <a:spcPts val="0"/>
                        </a:spcAft>
                      </a:pPr>
                      <a:r>
                        <a:rPr lang="el-GR" sz="1200" dirty="0">
                          <a:effectLst/>
                        </a:rPr>
                        <a:t>Νοημοσύνης </a:t>
                      </a:r>
                      <a:r>
                        <a:rPr lang="en-US" sz="1200" dirty="0">
                          <a:effectLst/>
                        </a:rPr>
                        <a:t>Stanford</a:t>
                      </a:r>
                      <a:r>
                        <a:rPr lang="el-GR" sz="1200" dirty="0">
                          <a:effectLst/>
                        </a:rPr>
                        <a:t>- </a:t>
                      </a:r>
                      <a:r>
                        <a:rPr lang="en-US" sz="1200" dirty="0" err="1">
                          <a:effectLst/>
                        </a:rPr>
                        <a:t>Binet</a:t>
                      </a:r>
                      <a:r>
                        <a:rPr lang="el-GR" sz="1200" dirty="0">
                          <a:effectLst/>
                        </a:rPr>
                        <a:t> &amp; </a:t>
                      </a:r>
                      <a:r>
                        <a:rPr lang="en-US" sz="1200" dirty="0" err="1">
                          <a:effectLst/>
                        </a:rPr>
                        <a:t>Cattel</a:t>
                      </a:r>
                      <a:r>
                        <a:rPr lang="el-GR" sz="1200" dirty="0">
                          <a:effectLst/>
                        </a:rPr>
                        <a:t> (Τυπική απόκλιση 16)</a:t>
                      </a:r>
                      <a:endParaRPr lang="el-GR" sz="1000" dirty="0">
                        <a:effectLst/>
                        <a:latin typeface="Calibri"/>
                        <a:ea typeface="Times New Roman"/>
                        <a:cs typeface="Times New Roman"/>
                      </a:endParaRPr>
                    </a:p>
                  </a:txBody>
                  <a:tcPr marL="68580" marR="68580" marT="0" marB="0"/>
                </a:tc>
                <a:tc>
                  <a:txBody>
                    <a:bodyPr/>
                    <a:lstStyle/>
                    <a:p>
                      <a:pPr>
                        <a:lnSpc>
                          <a:spcPct val="150000"/>
                        </a:lnSpc>
                        <a:spcAft>
                          <a:spcPts val="0"/>
                        </a:spcAft>
                      </a:pPr>
                      <a:r>
                        <a:rPr lang="en-US" sz="1200">
                          <a:effectLst/>
                        </a:rPr>
                        <a:t>Wechsler</a:t>
                      </a:r>
                      <a:r>
                        <a:rPr lang="el-GR" sz="1200">
                          <a:effectLst/>
                        </a:rPr>
                        <a:t>(Τυπική απόκλιση 15)</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Ποσοστό %</a:t>
                      </a:r>
                      <a:endParaRPr lang="el-GR" sz="1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442637">
                <a:tc>
                  <a:txBody>
                    <a:bodyPr/>
                    <a:lstStyle/>
                    <a:p>
                      <a:pPr>
                        <a:lnSpc>
                          <a:spcPct val="150000"/>
                        </a:lnSpc>
                        <a:spcAft>
                          <a:spcPts val="0"/>
                        </a:spcAft>
                      </a:pPr>
                      <a:r>
                        <a:rPr lang="el-GR" sz="1200">
                          <a:effectLst/>
                        </a:rPr>
                        <a:t>*Οριακή </a:t>
                      </a:r>
                      <a:endParaRPr lang="el-GR" sz="1000">
                        <a:effectLst/>
                        <a:latin typeface="Calibri"/>
                        <a:ea typeface="Times New Roman"/>
                        <a:cs typeface="Times New Roman"/>
                      </a:endParaRPr>
                    </a:p>
                  </a:txBody>
                  <a:tcPr marL="68580" marR="68580" marT="0" marB="0"/>
                </a:tc>
                <a:tc>
                  <a:txBody>
                    <a:bodyPr/>
                    <a:lstStyle/>
                    <a:p>
                      <a:pPr>
                        <a:lnSpc>
                          <a:spcPct val="150000"/>
                        </a:lnSpc>
                        <a:spcAft>
                          <a:spcPts val="0"/>
                        </a:spcAft>
                      </a:pPr>
                      <a:r>
                        <a:rPr lang="el-GR" sz="1200">
                          <a:effectLst/>
                        </a:rPr>
                        <a:t>5</a:t>
                      </a:r>
                      <a:r>
                        <a:rPr lang="en-US" sz="1200">
                          <a:effectLst/>
                        </a:rPr>
                        <a:t>3-86</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84-70</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a:t>
                      </a:r>
                      <a:endParaRPr lang="el-GR" sz="1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442637">
                <a:tc>
                  <a:txBody>
                    <a:bodyPr/>
                    <a:lstStyle/>
                    <a:p>
                      <a:pPr>
                        <a:lnSpc>
                          <a:spcPct val="150000"/>
                        </a:lnSpc>
                        <a:spcAft>
                          <a:spcPts val="0"/>
                        </a:spcAft>
                      </a:pPr>
                      <a:r>
                        <a:rPr lang="el-GR" sz="1200">
                          <a:effectLst/>
                        </a:rPr>
                        <a:t>Ελαφρά (</a:t>
                      </a:r>
                      <a:r>
                        <a:rPr lang="en-US" sz="1200">
                          <a:effectLst/>
                        </a:rPr>
                        <a:t>Mild)</a:t>
                      </a:r>
                      <a:endParaRPr lang="el-GR" sz="1000">
                        <a:effectLst/>
                        <a:latin typeface="Calibri"/>
                        <a:ea typeface="Times New Roman"/>
                        <a:cs typeface="Times New Roman"/>
                      </a:endParaRPr>
                    </a:p>
                  </a:txBody>
                  <a:tcPr marL="68580" marR="68580" marT="0" marB="0"/>
                </a:tc>
                <a:tc>
                  <a:txBody>
                    <a:bodyPr/>
                    <a:lstStyle/>
                    <a:p>
                      <a:pPr>
                        <a:lnSpc>
                          <a:spcPct val="150000"/>
                        </a:lnSpc>
                        <a:spcAft>
                          <a:spcPts val="0"/>
                        </a:spcAft>
                      </a:pPr>
                      <a:r>
                        <a:rPr lang="en-US" sz="1200">
                          <a:effectLst/>
                        </a:rPr>
                        <a:t>68-52</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69-55</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89</a:t>
                      </a:r>
                      <a:endParaRPr lang="el-GR" sz="1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442637">
                <a:tc>
                  <a:txBody>
                    <a:bodyPr/>
                    <a:lstStyle/>
                    <a:p>
                      <a:pPr>
                        <a:lnSpc>
                          <a:spcPct val="150000"/>
                        </a:lnSpc>
                        <a:spcAft>
                          <a:spcPts val="0"/>
                        </a:spcAft>
                      </a:pPr>
                      <a:r>
                        <a:rPr lang="el-GR" sz="1200">
                          <a:effectLst/>
                        </a:rPr>
                        <a:t>Μέτρια (</a:t>
                      </a:r>
                      <a:r>
                        <a:rPr lang="en-US" sz="1200">
                          <a:effectLst/>
                        </a:rPr>
                        <a:t>Moderate)</a:t>
                      </a:r>
                      <a:endParaRPr lang="el-GR" sz="1000">
                        <a:effectLst/>
                        <a:latin typeface="Calibri"/>
                        <a:ea typeface="Times New Roman"/>
                        <a:cs typeface="Times New Roman"/>
                      </a:endParaRPr>
                    </a:p>
                  </a:txBody>
                  <a:tcPr marL="68580" marR="68580" marT="0" marB="0"/>
                </a:tc>
                <a:tc>
                  <a:txBody>
                    <a:bodyPr/>
                    <a:lstStyle/>
                    <a:p>
                      <a:pPr>
                        <a:lnSpc>
                          <a:spcPct val="150000"/>
                        </a:lnSpc>
                        <a:spcAft>
                          <a:spcPts val="0"/>
                        </a:spcAft>
                      </a:pPr>
                      <a:r>
                        <a:rPr lang="en-US" sz="1200">
                          <a:effectLst/>
                        </a:rPr>
                        <a:t>51-36</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54-40</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6</a:t>
                      </a:r>
                      <a:endParaRPr lang="el-GR" sz="1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442637">
                <a:tc>
                  <a:txBody>
                    <a:bodyPr/>
                    <a:lstStyle/>
                    <a:p>
                      <a:pPr>
                        <a:lnSpc>
                          <a:spcPct val="150000"/>
                        </a:lnSpc>
                        <a:spcAft>
                          <a:spcPts val="0"/>
                        </a:spcAft>
                      </a:pPr>
                      <a:r>
                        <a:rPr lang="el-GR" sz="1200">
                          <a:effectLst/>
                        </a:rPr>
                        <a:t>Βαριά (</a:t>
                      </a:r>
                      <a:r>
                        <a:rPr lang="en-US" sz="1200">
                          <a:effectLst/>
                        </a:rPr>
                        <a:t>Severe)</a:t>
                      </a:r>
                      <a:endParaRPr lang="el-GR" sz="1000">
                        <a:effectLst/>
                        <a:latin typeface="Calibri"/>
                        <a:ea typeface="Times New Roman"/>
                        <a:cs typeface="Times New Roman"/>
                      </a:endParaRPr>
                    </a:p>
                  </a:txBody>
                  <a:tcPr marL="68580" marR="68580" marT="0" marB="0"/>
                </a:tc>
                <a:tc>
                  <a:txBody>
                    <a:bodyPr/>
                    <a:lstStyle/>
                    <a:p>
                      <a:pPr>
                        <a:lnSpc>
                          <a:spcPct val="150000"/>
                        </a:lnSpc>
                        <a:spcAft>
                          <a:spcPts val="0"/>
                        </a:spcAft>
                      </a:pPr>
                      <a:r>
                        <a:rPr lang="en-US" sz="1200">
                          <a:effectLst/>
                        </a:rPr>
                        <a:t>35-20</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39-25</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3,5</a:t>
                      </a:r>
                      <a:endParaRPr lang="el-GR" sz="1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442637">
                <a:tc>
                  <a:txBody>
                    <a:bodyPr/>
                    <a:lstStyle/>
                    <a:p>
                      <a:pPr>
                        <a:lnSpc>
                          <a:spcPct val="150000"/>
                        </a:lnSpc>
                        <a:spcAft>
                          <a:spcPts val="0"/>
                        </a:spcAft>
                      </a:pPr>
                      <a:r>
                        <a:rPr lang="el-GR" sz="1200">
                          <a:effectLst/>
                        </a:rPr>
                        <a:t>Πολύ βαριά (</a:t>
                      </a:r>
                      <a:r>
                        <a:rPr lang="en-US" sz="1200">
                          <a:effectLst/>
                        </a:rPr>
                        <a:t>Profound)</a:t>
                      </a:r>
                      <a:endParaRPr lang="el-GR" sz="1000">
                        <a:effectLst/>
                        <a:latin typeface="Calibri"/>
                        <a:ea typeface="Times New Roman"/>
                        <a:cs typeface="Times New Roman"/>
                      </a:endParaRPr>
                    </a:p>
                  </a:txBody>
                  <a:tcPr marL="68580" marR="68580" marT="0" marB="0"/>
                </a:tc>
                <a:tc>
                  <a:txBody>
                    <a:bodyPr/>
                    <a:lstStyle/>
                    <a:p>
                      <a:pPr>
                        <a:lnSpc>
                          <a:spcPct val="150000"/>
                        </a:lnSpc>
                        <a:spcAft>
                          <a:spcPts val="0"/>
                        </a:spcAft>
                      </a:pPr>
                      <a:r>
                        <a:rPr lang="en-US" sz="1200" dirty="0">
                          <a:effectLst/>
                        </a:rPr>
                        <a:t>19 </a:t>
                      </a:r>
                      <a:r>
                        <a:rPr lang="el-GR" sz="1200" dirty="0">
                          <a:effectLst/>
                        </a:rPr>
                        <a:t>και άνω</a:t>
                      </a:r>
                      <a:endParaRPr lang="el-GR" sz="1000" dirty="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a:effectLst/>
                        </a:rPr>
                        <a:t>39 και κάτω</a:t>
                      </a:r>
                      <a:endParaRPr lang="el-GR" sz="10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el-GR" sz="1200" dirty="0">
                          <a:effectLst/>
                        </a:rPr>
                        <a:t>1,5</a:t>
                      </a:r>
                      <a:endParaRPr lang="el-GR" sz="10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3" name="Title 2"/>
          <p:cNvSpPr>
            <a:spLocks noGrp="1"/>
          </p:cNvSpPr>
          <p:nvPr>
            <p:ph type="title"/>
          </p:nvPr>
        </p:nvSpPr>
        <p:spPr>
          <a:xfrm>
            <a:off x="457200" y="260648"/>
            <a:ext cx="8229600" cy="1944216"/>
          </a:xfrm>
        </p:spPr>
        <p:txBody>
          <a:bodyPr>
            <a:normAutofit fontScale="90000"/>
          </a:bodyPr>
          <a:lstStyle/>
          <a:p>
            <a:r>
              <a:rPr lang="el-GR" sz="2000" dirty="0" smtClean="0">
                <a:effectLst/>
              </a:rPr>
              <a:t/>
            </a:r>
            <a:br>
              <a:rPr lang="el-GR" sz="2000" dirty="0" smtClean="0">
                <a:effectLst/>
              </a:rPr>
            </a:br>
            <a:r>
              <a:rPr lang="el-GR" sz="2000" dirty="0" smtClean="0">
                <a:effectLst/>
              </a:rPr>
              <a:t>Παρατηρώντας </a:t>
            </a:r>
            <a:r>
              <a:rPr lang="el-GR" sz="2000" dirty="0">
                <a:effectLst/>
              </a:rPr>
              <a:t>τον παρακάτω πίνακα νοητικής ανεπάρκειας με τις νοομετρικές κλίμακες.</a:t>
            </a:r>
            <a:br>
              <a:rPr lang="el-GR" sz="2000" dirty="0">
                <a:effectLst/>
              </a:rPr>
            </a:br>
            <a:r>
              <a:rPr lang="el-GR" sz="2000" dirty="0">
                <a:effectLst/>
              </a:rPr>
              <a:t>Α) </a:t>
            </a:r>
            <a:r>
              <a:rPr lang="en-US" sz="2000" dirty="0">
                <a:effectLst/>
              </a:rPr>
              <a:t>Stanford</a:t>
            </a:r>
            <a:r>
              <a:rPr lang="el-GR" sz="2000" dirty="0">
                <a:effectLst/>
              </a:rPr>
              <a:t> – </a:t>
            </a:r>
            <a:r>
              <a:rPr lang="en-US" sz="2000" dirty="0" err="1">
                <a:effectLst/>
              </a:rPr>
              <a:t>Binet</a:t>
            </a:r>
            <a:r>
              <a:rPr lang="en-US" sz="2000" dirty="0">
                <a:effectLst/>
              </a:rPr>
              <a:t> </a:t>
            </a:r>
            <a:r>
              <a:rPr lang="el-GR" sz="2000" dirty="0">
                <a:effectLst/>
              </a:rPr>
              <a:t/>
            </a:r>
            <a:br>
              <a:rPr lang="el-GR" sz="2000" dirty="0">
                <a:effectLst/>
              </a:rPr>
            </a:br>
            <a:r>
              <a:rPr lang="el-GR" sz="2000" dirty="0">
                <a:effectLst/>
              </a:rPr>
              <a:t>Β) </a:t>
            </a:r>
            <a:r>
              <a:rPr lang="en-US" sz="2000" dirty="0">
                <a:effectLst/>
              </a:rPr>
              <a:t>Wechsler</a:t>
            </a:r>
            <a:r>
              <a:rPr lang="el-GR" sz="2000" dirty="0">
                <a:effectLst/>
              </a:rPr>
              <a:t>, διαπιστώνουμε ότι τα εκπαιδεύσιμα νοητικά υστερημένα παιδιά καταλαμβάνουν ολόκληρη τη βαθμίδα της ελαφράς υστέρησης, τα ανώτερα όρια της μέτριας υστέρησης και τα κατώτερα όρια της οριακής νοημοσύνης.</a:t>
            </a:r>
            <a:br>
              <a:rPr lang="el-GR" sz="2000" dirty="0">
                <a:effectLst/>
              </a:rPr>
            </a:br>
            <a:endParaRPr lang="el-GR" sz="2000" dirty="0"/>
          </a:p>
        </p:txBody>
      </p:sp>
    </p:spTree>
    <p:extLst>
      <p:ext uri="{BB962C8B-B14F-4D97-AF65-F5344CB8AC3E}">
        <p14:creationId xmlns:p14="http://schemas.microsoft.com/office/powerpoint/2010/main" val="3667637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85000" lnSpcReduction="20000"/>
          </a:bodyPr>
          <a:lstStyle/>
          <a:p>
            <a:r>
              <a:rPr lang="el-GR" b="1" dirty="0"/>
              <a:t>Όσον αφορά στη σχολική επίδοση, τα εκπαιδεύσιμα παιδιά είναι </a:t>
            </a:r>
            <a:r>
              <a:rPr lang="el-GR" b="1" dirty="0">
                <a:solidFill>
                  <a:srgbClr val="FF0000"/>
                </a:solidFill>
              </a:rPr>
              <a:t>ικανά να μάθουν στοιχεία των σχολικών γνώσεων και δεξιοτήτων και να αφομοιώσουν σχολική ύλη. </a:t>
            </a:r>
          </a:p>
          <a:p>
            <a:r>
              <a:rPr lang="el-GR" b="1" dirty="0"/>
              <a:t>Έχουν </a:t>
            </a:r>
            <a:r>
              <a:rPr lang="el-GR" b="1" dirty="0">
                <a:solidFill>
                  <a:srgbClr val="FF0000"/>
                </a:solidFill>
              </a:rPr>
              <a:t>χαμηλή διανοητικότητα </a:t>
            </a:r>
            <a:r>
              <a:rPr lang="el-GR" b="1" dirty="0"/>
              <a:t>και υπολείπονται από τα κανονικά όρια κατά δύο-τρία έτη ή και περισσότερο. Ένας εκπαιδεύσιμος λ.χ. μαθητής χρονολογικής ηλικίας 12 ετών μοιάζει στη νοητική του λειτουργία με «κανονικό» παιδί 6 μέχρι 9 ετών. </a:t>
            </a:r>
          </a:p>
          <a:p>
            <a:r>
              <a:rPr lang="el-GR" b="1" dirty="0"/>
              <a:t>Μεταξύ των «εκπαιδεύσιμων» και «κανονικών» παιδιών της ίδιας νοητικής ηλικίας, υπάρχουν </a:t>
            </a:r>
            <a:r>
              <a:rPr lang="el-GR" b="1" dirty="0">
                <a:solidFill>
                  <a:srgbClr val="FF0000"/>
                </a:solidFill>
              </a:rPr>
              <a:t>μεγάλες διαφορές και στο ρυθμό και στην ποιότητα της μάθησης.</a:t>
            </a:r>
            <a:r>
              <a:rPr lang="el-GR" b="1" dirty="0"/>
              <a:t> </a:t>
            </a:r>
            <a:endParaRPr lang="el-GR" b="1" dirty="0" smtClean="0"/>
          </a:p>
          <a:p>
            <a:r>
              <a:rPr lang="el-GR" b="1" dirty="0" smtClean="0"/>
              <a:t>Οι </a:t>
            </a:r>
            <a:r>
              <a:rPr lang="el-GR" b="1" dirty="0"/>
              <a:t>εκπαιδεύσιμοι δεν μπορούν να μάθουν και να κατανοήσουν όσα και οι «κανονικοί» μαθητές της ίδιας χρονολογικής ηλικίας.</a:t>
            </a:r>
          </a:p>
          <a:p>
            <a:endParaRPr lang="el-GR" dirty="0"/>
          </a:p>
        </p:txBody>
      </p:sp>
      <p:sp>
        <p:nvSpPr>
          <p:cNvPr id="3" name="Title 2"/>
          <p:cNvSpPr>
            <a:spLocks noGrp="1"/>
          </p:cNvSpPr>
          <p:nvPr>
            <p:ph type="title"/>
          </p:nvPr>
        </p:nvSpPr>
        <p:spPr>
          <a:xfrm>
            <a:off x="457200" y="274638"/>
            <a:ext cx="8229600" cy="706090"/>
          </a:xfrm>
        </p:spPr>
        <p:txBody>
          <a:bodyPr>
            <a:noAutofit/>
          </a:bodyPr>
          <a:lstStyle/>
          <a:p>
            <a:r>
              <a:rPr lang="el-GR" sz="2800" dirty="0" smtClean="0"/>
              <a:t/>
            </a:r>
            <a:br>
              <a:rPr lang="el-GR" sz="2800" dirty="0" smtClean="0"/>
            </a:br>
            <a:r>
              <a:rPr lang="el-GR" sz="2800" dirty="0" smtClean="0"/>
              <a:t>Τα </a:t>
            </a:r>
            <a:r>
              <a:rPr lang="el-GR" sz="2800" dirty="0"/>
              <a:t>εκπαιδεύσιμα νοητικά υστερημένα παιδιά.</a:t>
            </a:r>
            <a:br>
              <a:rPr lang="el-GR" sz="2800" dirty="0"/>
            </a:br>
            <a:endParaRPr lang="el-GR" sz="2800" dirty="0"/>
          </a:p>
        </p:txBody>
      </p:sp>
    </p:spTree>
    <p:extLst>
      <p:ext uri="{BB962C8B-B14F-4D97-AF65-F5344CB8AC3E}">
        <p14:creationId xmlns:p14="http://schemas.microsoft.com/office/powerpoint/2010/main" val="1692669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Autofit/>
          </a:bodyPr>
          <a:lstStyle/>
          <a:p>
            <a:r>
              <a:rPr lang="el-GR" sz="1800" b="1" dirty="0" smtClean="0"/>
              <a:t>δεν </a:t>
            </a:r>
            <a:r>
              <a:rPr lang="el-GR" sz="1800" b="1" dirty="0"/>
              <a:t>έχουν την ικανότητα της </a:t>
            </a:r>
            <a:r>
              <a:rPr lang="el-GR" sz="1800" b="1" dirty="0">
                <a:solidFill>
                  <a:srgbClr val="FF0000"/>
                </a:solidFill>
              </a:rPr>
              <a:t>αντιστρεψιμότητας της σκέψης </a:t>
            </a:r>
            <a:r>
              <a:rPr lang="el-GR" sz="1800" b="1" dirty="0"/>
              <a:t>τους και της επεξεργασίας αφηρημένων συμβόλων</a:t>
            </a:r>
            <a:r>
              <a:rPr lang="el-GR" sz="1800" b="1" dirty="0" smtClean="0"/>
              <a:t>.</a:t>
            </a:r>
          </a:p>
          <a:p>
            <a:r>
              <a:rPr lang="el-GR" sz="1800" b="1" dirty="0" smtClean="0"/>
              <a:t> </a:t>
            </a:r>
            <a:r>
              <a:rPr lang="el-GR" sz="1800" b="1" dirty="0"/>
              <a:t>Η σκέψη τους είναι </a:t>
            </a:r>
            <a:r>
              <a:rPr lang="el-GR" sz="1800" b="1" dirty="0">
                <a:solidFill>
                  <a:srgbClr val="FF0000"/>
                </a:solidFill>
              </a:rPr>
              <a:t>εμπράγματη και συγκεκριμένη </a:t>
            </a:r>
            <a:r>
              <a:rPr lang="el-GR" sz="1800" b="1" dirty="0"/>
              <a:t>βασίζεται δηλαδή στα πράγματα και στη χρησιμότητά τους, στο σχήμα, το μέγεθος, το χρώμα, κ.τ.λ. </a:t>
            </a:r>
            <a:endParaRPr lang="el-GR" sz="1800" b="1" dirty="0" smtClean="0"/>
          </a:p>
          <a:p>
            <a:r>
              <a:rPr lang="el-GR" sz="1800" b="1" dirty="0" smtClean="0"/>
              <a:t>δυσκολεύονται </a:t>
            </a:r>
            <a:r>
              <a:rPr lang="el-GR" sz="1800" b="1" dirty="0"/>
              <a:t>πολύ να </a:t>
            </a:r>
            <a:r>
              <a:rPr lang="el-GR" sz="1800" b="1" dirty="0">
                <a:solidFill>
                  <a:srgbClr val="FF0000"/>
                </a:solidFill>
              </a:rPr>
              <a:t>μεταφέρουν σε νέες καταστάσεις τις γνώσεις που κατέχουν κ</a:t>
            </a:r>
            <a:r>
              <a:rPr lang="el-GR" sz="1800" b="1" dirty="0"/>
              <a:t>αι δεν μπορούν να τις αξιοποιήσουν για την επιτυχή αντιμετώπιση διαφόρων καταστάσεων</a:t>
            </a:r>
            <a:r>
              <a:rPr lang="el-GR" sz="1800" b="1" dirty="0" smtClean="0"/>
              <a:t>.</a:t>
            </a:r>
          </a:p>
          <a:p>
            <a:r>
              <a:rPr lang="el-GR" sz="1800" b="1" dirty="0" smtClean="0"/>
              <a:t> </a:t>
            </a:r>
            <a:r>
              <a:rPr lang="el-GR" sz="1800" b="1" dirty="0">
                <a:solidFill>
                  <a:srgbClr val="FF0000"/>
                </a:solidFill>
              </a:rPr>
              <a:t>Η αντίληψή τους είναι αμβλεία, η μνήμη τους αδύνατη, η ικανότητα για γενικεύσεις και συσχετίσεις καταστάσεων πολύ περιορισμένη και η φαντασία τους μικρή και συγκεκριμένη</a:t>
            </a:r>
            <a:r>
              <a:rPr lang="el-GR" sz="1800" b="1" dirty="0"/>
              <a:t>.</a:t>
            </a:r>
          </a:p>
          <a:p>
            <a:r>
              <a:rPr lang="el-GR" sz="1800" b="1" dirty="0"/>
              <a:t>Οι ανώτερες νοητικές λειτουργίες, όπως η κριτική και δημιουργική σκέψη, παρουσιάζουν ιδιαίτερη καθυστέρηση. </a:t>
            </a:r>
            <a:endParaRPr lang="el-GR" sz="1800" b="1" dirty="0" smtClean="0"/>
          </a:p>
          <a:p>
            <a:r>
              <a:rPr lang="el-GR" sz="1800" b="1" dirty="0" smtClean="0"/>
              <a:t>Η </a:t>
            </a:r>
            <a:r>
              <a:rPr lang="el-GR" sz="1800" b="1" dirty="0"/>
              <a:t>συγκέντρωση της προσοχής τους σ’ ένα οποιοδήποτε αντικείμενο μάθησης διαρκεί ελάχιστα και συνεχώς αποσπάται σε οτιδήποτε άσχετο και ασήμαντο.</a:t>
            </a:r>
          </a:p>
          <a:p>
            <a:endParaRPr lang="el-GR" sz="1800" b="1" dirty="0"/>
          </a:p>
        </p:txBody>
      </p:sp>
      <p:sp>
        <p:nvSpPr>
          <p:cNvPr id="3" name="Title 2"/>
          <p:cNvSpPr>
            <a:spLocks noGrp="1"/>
          </p:cNvSpPr>
          <p:nvPr>
            <p:ph type="title"/>
          </p:nvPr>
        </p:nvSpPr>
        <p:spPr>
          <a:xfrm>
            <a:off x="457200" y="274638"/>
            <a:ext cx="8229600" cy="778098"/>
          </a:xfrm>
        </p:spPr>
        <p:txBody>
          <a:bodyPr>
            <a:noAutofit/>
          </a:bodyPr>
          <a:lstStyle/>
          <a:p>
            <a:r>
              <a:rPr lang="el-GR" sz="2800" dirty="0" smtClean="0"/>
              <a:t/>
            </a:r>
            <a:br>
              <a:rPr lang="el-GR" sz="2800" dirty="0" smtClean="0"/>
            </a:br>
            <a:r>
              <a:rPr lang="el-GR" sz="2800" dirty="0" smtClean="0"/>
              <a:t>Τα </a:t>
            </a:r>
            <a:r>
              <a:rPr lang="el-GR" sz="2800" dirty="0"/>
              <a:t>εκπαιδεύσιμα νοητικά υστερημένα παιδιά.</a:t>
            </a:r>
            <a:br>
              <a:rPr lang="el-GR" sz="2800" dirty="0"/>
            </a:br>
            <a:endParaRPr lang="el-GR" sz="2800" dirty="0"/>
          </a:p>
        </p:txBody>
      </p:sp>
    </p:spTree>
    <p:extLst>
      <p:ext uri="{BB962C8B-B14F-4D97-AF65-F5344CB8AC3E}">
        <p14:creationId xmlns:p14="http://schemas.microsoft.com/office/powerpoint/2010/main" val="452764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4968552"/>
          </a:xfrm>
        </p:spPr>
        <p:txBody>
          <a:bodyPr>
            <a:normAutofit fontScale="70000" lnSpcReduction="20000"/>
          </a:bodyPr>
          <a:lstStyle/>
          <a:p>
            <a:r>
              <a:rPr lang="el-GR" b="1" dirty="0"/>
              <a:t>Οι εκπαιδεύσιμοι δεν επιδιώκουν </a:t>
            </a:r>
            <a:r>
              <a:rPr lang="el-GR" b="1" dirty="0">
                <a:solidFill>
                  <a:srgbClr val="FF0000"/>
                </a:solidFill>
              </a:rPr>
              <a:t>αυτόβουλα τη μάθηση </a:t>
            </a:r>
            <a:r>
              <a:rPr lang="el-GR" b="1" dirty="0"/>
              <a:t>και χρειάζονται συνεχή παρότρυνση για να εκτελέσουν κάποια εργασία. </a:t>
            </a:r>
            <a:endParaRPr lang="el-GR" b="1" dirty="0" smtClean="0"/>
          </a:p>
          <a:p>
            <a:r>
              <a:rPr lang="el-GR" b="1" dirty="0" smtClean="0">
                <a:solidFill>
                  <a:srgbClr val="FF0000"/>
                </a:solidFill>
              </a:rPr>
              <a:t>Η </a:t>
            </a:r>
            <a:r>
              <a:rPr lang="el-GR" b="1" dirty="0">
                <a:solidFill>
                  <a:srgbClr val="FF0000"/>
                </a:solidFill>
              </a:rPr>
              <a:t>παρατηρητικότητά τους είναι μειωμένη </a:t>
            </a:r>
            <a:r>
              <a:rPr lang="el-GR" b="1" dirty="0"/>
              <a:t>και δυσκολεύονται πολύ να ανακαλύψουν βασικές διαφορές και ομοιότητες ακόμη και μεταξύ συγκεκριμένων πραγμάτων. </a:t>
            </a:r>
            <a:endParaRPr lang="el-GR" b="1" dirty="0" smtClean="0"/>
          </a:p>
          <a:p>
            <a:r>
              <a:rPr lang="el-GR" b="1" dirty="0" smtClean="0"/>
              <a:t>Μεγάλη </a:t>
            </a:r>
            <a:r>
              <a:rPr lang="el-GR" b="1" dirty="0"/>
              <a:t>είναι η δυσκολία τους στην αντίληψη του χώρου και του χρόνου, καθώς και στη συνειδητοποίηση τοποχρονικών εννοιών και τοποχρονικών αλληλοσυσχετίσεων</a:t>
            </a:r>
            <a:r>
              <a:rPr lang="el-GR" b="1" dirty="0" smtClean="0"/>
              <a:t>.</a:t>
            </a:r>
          </a:p>
          <a:p>
            <a:pPr marL="109728" indent="0">
              <a:buNone/>
            </a:pPr>
            <a:endParaRPr lang="el-GR" b="1" dirty="0"/>
          </a:p>
          <a:p>
            <a:r>
              <a:rPr lang="el-GR" b="1" dirty="0"/>
              <a:t>Η ετοιμότητά τους για σχολική εργασία και ο ρυθμός της σχολικής τους προόδου, ακολουθούν το ρυθμό της νοητικής τους ανάπτυξης. </a:t>
            </a:r>
            <a:endParaRPr lang="el-GR" b="1" dirty="0" smtClean="0"/>
          </a:p>
          <a:p>
            <a:r>
              <a:rPr lang="el-GR" b="1" dirty="0" smtClean="0"/>
              <a:t>Κατά </a:t>
            </a:r>
            <a:r>
              <a:rPr lang="el-GR" b="1" dirty="0"/>
              <a:t>την είσοδο στο σχολείο, στην ηλικία δηλαδή των 6 ετών, δεν είναι ώριμοι οι εκπαιδεύσιμοι για να διδαχθούν τα βασικά σχολικά μαθήματα (ανάγνωση, γραφή, αριθμητική κ.τ.λ.). Αυτή την ωριμότητα την αποκτούν στην ηλικία των 9 ετών ή και ακόμη αργότερα.</a:t>
            </a:r>
          </a:p>
          <a:p>
            <a:endParaRPr lang="el-GR" dirty="0"/>
          </a:p>
        </p:txBody>
      </p:sp>
      <p:sp>
        <p:nvSpPr>
          <p:cNvPr id="3" name="Title 2"/>
          <p:cNvSpPr>
            <a:spLocks noGrp="1"/>
          </p:cNvSpPr>
          <p:nvPr>
            <p:ph type="title"/>
          </p:nvPr>
        </p:nvSpPr>
        <p:spPr>
          <a:xfrm>
            <a:off x="457200" y="274638"/>
            <a:ext cx="8229600" cy="922114"/>
          </a:xfrm>
        </p:spPr>
        <p:txBody>
          <a:bodyPr>
            <a:noAutofit/>
          </a:bodyPr>
          <a:lstStyle/>
          <a:p>
            <a:r>
              <a:rPr lang="el-GR" sz="2800" dirty="0" smtClean="0"/>
              <a:t/>
            </a:r>
            <a:br>
              <a:rPr lang="el-GR" sz="2800" dirty="0" smtClean="0"/>
            </a:br>
            <a:r>
              <a:rPr lang="el-GR" sz="2800" dirty="0" smtClean="0"/>
              <a:t>Τα </a:t>
            </a:r>
            <a:r>
              <a:rPr lang="el-GR" sz="2800" dirty="0"/>
              <a:t>εκπαιδεύσιμα νοητικά υστερημένα παιδιά.</a:t>
            </a:r>
            <a:br>
              <a:rPr lang="el-GR" sz="2800" dirty="0"/>
            </a:br>
            <a:endParaRPr lang="el-GR" sz="2800" dirty="0"/>
          </a:p>
        </p:txBody>
      </p:sp>
    </p:spTree>
    <p:extLst>
      <p:ext uri="{BB962C8B-B14F-4D97-AF65-F5344CB8AC3E}">
        <p14:creationId xmlns:p14="http://schemas.microsoft.com/office/powerpoint/2010/main" val="541199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62500" lnSpcReduction="20000"/>
          </a:bodyPr>
          <a:lstStyle/>
          <a:p>
            <a:r>
              <a:rPr lang="el-GR" b="1" dirty="0"/>
              <a:t>Οι ελαφρότερα νοητικά υστερημένοι εκπαιδεύσιμοι μαθητές, δηλαδή αυτοί που βρίσκονται πλησιέστερα προς τη βαθμίδα της οριακής νοημοσύνης, </a:t>
            </a:r>
            <a:r>
              <a:rPr lang="el-GR" b="1" dirty="0">
                <a:solidFill>
                  <a:srgbClr val="FF0000"/>
                </a:solidFill>
              </a:rPr>
              <a:t>είναι δυνατό να καλύψουν στην ηλικία των 12 ετών (όταν οι «κανονικοί» μαθητές τελειώνουν  το δημοτικό) ύλη και γνώσεις σχολικές ως το επίπεδο των τριών πρώτων τάξεων του δημοτικού.</a:t>
            </a:r>
          </a:p>
          <a:p>
            <a:r>
              <a:rPr lang="el-GR" b="1" dirty="0"/>
              <a:t>Οι βαρύτερα νοητικά υστερημένοι εκπαιδεύσιμοι, </a:t>
            </a:r>
            <a:r>
              <a:rPr lang="el-GR" b="1" dirty="0">
                <a:solidFill>
                  <a:srgbClr val="FF0000"/>
                </a:solidFill>
              </a:rPr>
              <a:t>δεν μπορούν να φθάσουν ούτε μέχρι το επίπεδο της δευτέρας δημοτικού. </a:t>
            </a:r>
            <a:endParaRPr lang="el-GR" b="1" dirty="0" smtClean="0">
              <a:solidFill>
                <a:srgbClr val="FF0000"/>
              </a:solidFill>
            </a:endParaRPr>
          </a:p>
          <a:p>
            <a:r>
              <a:rPr lang="el-GR" b="1" dirty="0" smtClean="0"/>
              <a:t>Στα </a:t>
            </a:r>
            <a:r>
              <a:rPr lang="el-GR" b="1" dirty="0"/>
              <a:t>μαθηματικά οι δυσκολίες τους είναι ακόμα περισσότερες. Υστερούν πολύ στο να ορίζουν και να χρησιμοποιούν τους κατάλληλους αριθμητικούς όρους και σύμβολα. Δεν μπορούν να διαχωρίσουν το ουσιώδες από το επουσιώδες. Προτιμούν τη μέτρηση από το λογισμό. Η σκέψη τους παραμένει προσκολλημένη πάνω στα συγκεκριμένα μόνο πράγματα. Για τη λύση απλών προβλημάτων τείνουν στην άμεση εικασία (μάντεμα) και στην τυχαία και αβασάνιστη επιλογή των πράξεων.</a:t>
            </a:r>
          </a:p>
          <a:p>
            <a:r>
              <a:rPr lang="el-GR" b="1" dirty="0"/>
              <a:t>Μπορούν να μάθουν καλά την πράξη της πρόσθεσης  και του πολλαπλασιασμού, ενώ πολύ δύσκολα μπορούν να μάθουν την πράξη της αφαίρεσης και της διαίρεσης. Αδυνατούν όμως να επιλέξουν τις κατάλληλες αριθμητικές πράξεις για τη λύση ενός προβλήματος (Πολυχρονοπούλου, 2001β).</a:t>
            </a:r>
          </a:p>
          <a:p>
            <a:endParaRPr lang="el-GR" b="1" dirty="0"/>
          </a:p>
        </p:txBody>
      </p:sp>
      <p:sp>
        <p:nvSpPr>
          <p:cNvPr id="3" name="Title 2"/>
          <p:cNvSpPr>
            <a:spLocks noGrp="1"/>
          </p:cNvSpPr>
          <p:nvPr>
            <p:ph type="title"/>
          </p:nvPr>
        </p:nvSpPr>
        <p:spPr>
          <a:xfrm>
            <a:off x="457200" y="274638"/>
            <a:ext cx="8229600" cy="490066"/>
          </a:xfrm>
        </p:spPr>
        <p:txBody>
          <a:bodyPr>
            <a:noAutofit/>
          </a:bodyPr>
          <a:lstStyle/>
          <a:p>
            <a:r>
              <a:rPr lang="el-GR" sz="2400" dirty="0" smtClean="0"/>
              <a:t/>
            </a:r>
            <a:br>
              <a:rPr lang="el-GR" sz="2400" dirty="0" smtClean="0"/>
            </a:br>
            <a:r>
              <a:rPr lang="el-GR" sz="2400" dirty="0" smtClean="0"/>
              <a:t>Τα </a:t>
            </a:r>
            <a:r>
              <a:rPr lang="el-GR" sz="2400" dirty="0"/>
              <a:t>εκπαιδεύσιμα νοητικά υστερημένα παιδιά.</a:t>
            </a:r>
            <a:br>
              <a:rPr lang="el-GR" sz="2400" dirty="0"/>
            </a:br>
            <a:endParaRPr lang="el-GR" sz="2400" dirty="0"/>
          </a:p>
        </p:txBody>
      </p:sp>
    </p:spTree>
    <p:extLst>
      <p:ext uri="{BB962C8B-B14F-4D97-AF65-F5344CB8AC3E}">
        <p14:creationId xmlns:p14="http://schemas.microsoft.com/office/powerpoint/2010/main" val="3564402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77500" lnSpcReduction="20000"/>
          </a:bodyPr>
          <a:lstStyle/>
          <a:p>
            <a:pPr marL="109728" indent="0">
              <a:buNone/>
            </a:pPr>
            <a:r>
              <a:rPr lang="el-GR" dirty="0"/>
              <a:t> </a:t>
            </a:r>
          </a:p>
          <a:p>
            <a:r>
              <a:rPr lang="el-GR" dirty="0"/>
              <a:t> </a:t>
            </a:r>
            <a:r>
              <a:rPr lang="el-GR" dirty="0" smtClean="0">
                <a:solidFill>
                  <a:srgbClr val="FF0000"/>
                </a:solidFill>
              </a:rPr>
              <a:t>Τα </a:t>
            </a:r>
            <a:r>
              <a:rPr lang="el-GR" dirty="0">
                <a:solidFill>
                  <a:srgbClr val="FF0000"/>
                </a:solidFill>
              </a:rPr>
              <a:t>παιδιά με οριακή νοημοσύνη (Δ.Ν. 70\80- 85-90) είναι μια ενδιάμεση κατηγορία στην οποία εντάσσονται τα βραδυμαθή παιδιά</a:t>
            </a:r>
            <a:r>
              <a:rPr lang="el-GR" dirty="0"/>
              <a:t>. </a:t>
            </a:r>
            <a:endParaRPr lang="el-GR" dirty="0" smtClean="0"/>
          </a:p>
          <a:p>
            <a:r>
              <a:rPr lang="el-GR" dirty="0" smtClean="0"/>
              <a:t>Στην </a:t>
            </a:r>
            <a:r>
              <a:rPr lang="el-GR" dirty="0"/>
              <a:t>κατηγορία αυτή ανήκει το 20% του σχολικού πληθυσμού. </a:t>
            </a:r>
            <a:endParaRPr lang="el-GR" dirty="0" smtClean="0"/>
          </a:p>
          <a:p>
            <a:r>
              <a:rPr lang="el-GR" dirty="0" smtClean="0"/>
              <a:t>Η </a:t>
            </a:r>
            <a:r>
              <a:rPr lang="el-GR" dirty="0"/>
              <a:t>νοημοσύνη των παιδιών αυτών φθάνει με σχετικά μικρή δυσκολία στο στάδιο της τυπικής –λογικής  σκέψης ή στάδιο των συγκεκριμένων συλλογισμών (</a:t>
            </a:r>
            <a:r>
              <a:rPr lang="en-US" dirty="0"/>
              <a:t>operations </a:t>
            </a:r>
            <a:r>
              <a:rPr lang="en-US" dirty="0" err="1"/>
              <a:t>formelles</a:t>
            </a:r>
            <a:r>
              <a:rPr lang="el-GR" dirty="0"/>
              <a:t>) κατά τον </a:t>
            </a:r>
            <a:r>
              <a:rPr lang="en-US" dirty="0"/>
              <a:t>Piaget</a:t>
            </a:r>
            <a:r>
              <a:rPr lang="el-GR" dirty="0"/>
              <a:t>. </a:t>
            </a:r>
            <a:endParaRPr lang="el-GR" dirty="0" smtClean="0"/>
          </a:p>
          <a:p>
            <a:r>
              <a:rPr lang="el-GR" dirty="0" smtClean="0"/>
              <a:t>χαρακτηρίζονται </a:t>
            </a:r>
            <a:r>
              <a:rPr lang="el-GR" dirty="0"/>
              <a:t>από λιγότερο επεξεργασμένη τυπική συλλογιστική σκέψη, σε σχέση μ’ ένα «κανονικό» παιδί. </a:t>
            </a:r>
            <a:endParaRPr lang="el-GR" dirty="0" smtClean="0"/>
          </a:p>
          <a:p>
            <a:r>
              <a:rPr lang="el-GR" dirty="0" smtClean="0"/>
              <a:t>Τα </a:t>
            </a:r>
            <a:r>
              <a:rPr lang="el-GR" dirty="0"/>
              <a:t>παιδιά αυτά στη </a:t>
            </a:r>
            <a:r>
              <a:rPr lang="el-GR" dirty="0">
                <a:solidFill>
                  <a:srgbClr val="FF0000"/>
                </a:solidFill>
              </a:rPr>
              <a:t>συναισθηματικο- κοινωνική, σωματική και κινητική ανάπτυξη είναι φυσιολογικά</a:t>
            </a:r>
            <a:r>
              <a:rPr lang="el-GR" dirty="0"/>
              <a:t>, βρίσκονται όμως στο κατώτερο όριο της νοημοσύνης του «κανονικού» παιδιού</a:t>
            </a:r>
          </a:p>
        </p:txBody>
      </p:sp>
      <p:sp>
        <p:nvSpPr>
          <p:cNvPr id="3" name="Title 2"/>
          <p:cNvSpPr>
            <a:spLocks noGrp="1"/>
          </p:cNvSpPr>
          <p:nvPr>
            <p:ph type="title"/>
          </p:nvPr>
        </p:nvSpPr>
        <p:spPr>
          <a:xfrm>
            <a:off x="457200" y="274638"/>
            <a:ext cx="8229600" cy="994122"/>
          </a:xfrm>
        </p:spPr>
        <p:txBody>
          <a:bodyPr>
            <a:normAutofit/>
          </a:bodyPr>
          <a:lstStyle/>
          <a:p>
            <a:r>
              <a:rPr lang="el-GR" sz="2400" dirty="0"/>
              <a:t>Τα βραδυμαθή ή βραδέως μανθάνοντα παιδιά</a:t>
            </a:r>
            <a:br>
              <a:rPr lang="el-GR" sz="2400" dirty="0"/>
            </a:br>
            <a:endParaRPr lang="el-GR" sz="2400" dirty="0"/>
          </a:p>
        </p:txBody>
      </p:sp>
    </p:spTree>
    <p:extLst>
      <p:ext uri="{BB962C8B-B14F-4D97-AF65-F5344CB8AC3E}">
        <p14:creationId xmlns:p14="http://schemas.microsoft.com/office/powerpoint/2010/main" val="1872368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112568"/>
          </a:xfrm>
        </p:spPr>
        <p:txBody>
          <a:bodyPr>
            <a:normAutofit fontScale="77500" lnSpcReduction="20000"/>
          </a:bodyPr>
          <a:lstStyle/>
          <a:p>
            <a:pPr marL="109728" indent="0">
              <a:buNone/>
            </a:pPr>
            <a:endParaRPr lang="el-GR" dirty="0"/>
          </a:p>
          <a:p>
            <a:r>
              <a:rPr lang="el-GR" dirty="0">
                <a:solidFill>
                  <a:srgbClr val="FF0000"/>
                </a:solidFill>
              </a:rPr>
              <a:t>α) Η διαταραχή δεν περιορίζεται στη νοημοσύνη αλλά εκτείνεται </a:t>
            </a:r>
            <a:r>
              <a:rPr lang="el-GR" dirty="0" smtClean="0">
                <a:solidFill>
                  <a:srgbClr val="FF0000"/>
                </a:solidFill>
              </a:rPr>
              <a:t>στο σύνολο </a:t>
            </a:r>
            <a:r>
              <a:rPr lang="el-GR" dirty="0">
                <a:solidFill>
                  <a:srgbClr val="FF0000"/>
                </a:solidFill>
              </a:rPr>
              <a:t>των ψυχικών και αισθησιοκινητικών λειτουργιών. </a:t>
            </a:r>
            <a:endParaRPr lang="en-US" dirty="0" smtClean="0">
              <a:solidFill>
                <a:srgbClr val="FF0000"/>
              </a:solidFill>
            </a:endParaRPr>
          </a:p>
          <a:p>
            <a:r>
              <a:rPr lang="el-GR" dirty="0" smtClean="0"/>
              <a:t>Συνοδεύεται:</a:t>
            </a:r>
            <a:endParaRPr lang="el-GR" dirty="0"/>
          </a:p>
          <a:p>
            <a:r>
              <a:rPr lang="el-GR" dirty="0"/>
              <a:t>από ατελή προσαρμογή στο φυσικό περιβάλλον, </a:t>
            </a:r>
            <a:endParaRPr lang="el-GR" dirty="0" smtClean="0"/>
          </a:p>
          <a:p>
            <a:r>
              <a:rPr lang="el-GR" dirty="0" smtClean="0"/>
              <a:t>Μειωμένη συναισθηματικότητα</a:t>
            </a:r>
            <a:r>
              <a:rPr lang="el-GR" dirty="0"/>
              <a:t>, </a:t>
            </a:r>
            <a:endParaRPr lang="el-GR" dirty="0" smtClean="0"/>
          </a:p>
          <a:p>
            <a:r>
              <a:rPr lang="el-GR" dirty="0" smtClean="0"/>
              <a:t>αμφιθυμικές </a:t>
            </a:r>
            <a:r>
              <a:rPr lang="el-GR" dirty="0"/>
              <a:t>διαταραχές, </a:t>
            </a:r>
            <a:endParaRPr lang="el-GR" dirty="0" smtClean="0"/>
          </a:p>
          <a:p>
            <a:r>
              <a:rPr lang="el-GR" dirty="0" smtClean="0"/>
              <a:t>προβολή της κινητικότητας</a:t>
            </a:r>
            <a:r>
              <a:rPr lang="el-GR" dirty="0"/>
              <a:t>, </a:t>
            </a:r>
            <a:endParaRPr lang="el-GR" dirty="0" smtClean="0"/>
          </a:p>
          <a:p>
            <a:r>
              <a:rPr lang="el-GR" dirty="0" smtClean="0"/>
              <a:t>γλωσσική </a:t>
            </a:r>
            <a:r>
              <a:rPr lang="el-GR" dirty="0"/>
              <a:t>ανεπάρκεια.</a:t>
            </a:r>
          </a:p>
          <a:p>
            <a:r>
              <a:rPr lang="el-GR" dirty="0">
                <a:solidFill>
                  <a:srgbClr val="FF0000"/>
                </a:solidFill>
              </a:rPr>
              <a:t>β) Δεύτερο χαρακτηριστικό της νοητικής ανεπάρκειας είναι η</a:t>
            </a:r>
          </a:p>
          <a:p>
            <a:r>
              <a:rPr lang="el-GR" dirty="0">
                <a:solidFill>
                  <a:srgbClr val="FF0000"/>
                </a:solidFill>
              </a:rPr>
              <a:t>μονιμότητα, το μη επανορθώσιμο της διαταραχής</a:t>
            </a:r>
            <a:r>
              <a:rPr lang="el-GR" dirty="0" smtClean="0"/>
              <a:t>.</a:t>
            </a:r>
          </a:p>
          <a:p>
            <a:r>
              <a:rPr lang="el-GR" dirty="0" smtClean="0"/>
              <a:t> </a:t>
            </a:r>
            <a:r>
              <a:rPr lang="el-GR" dirty="0"/>
              <a:t>Εκείνο </a:t>
            </a:r>
            <a:r>
              <a:rPr lang="el-GR" dirty="0" smtClean="0"/>
              <a:t>που επιδιώκεται </a:t>
            </a:r>
            <a:r>
              <a:rPr lang="el-GR" dirty="0"/>
              <a:t>με την αγωγή στα άτομα αυτά είναι η αξιοποίηση </a:t>
            </a:r>
            <a:r>
              <a:rPr lang="el-GR" dirty="0" smtClean="0"/>
              <a:t>του δυναμικού </a:t>
            </a:r>
            <a:r>
              <a:rPr lang="el-GR" dirty="0"/>
              <a:t>που απομένει όπως η προσαρμογή στο περιβάλλον που </a:t>
            </a:r>
            <a:r>
              <a:rPr lang="el-GR" dirty="0" smtClean="0"/>
              <a:t>δεν είναι </a:t>
            </a:r>
            <a:r>
              <a:rPr lang="el-GR" dirty="0"/>
              <a:t>αναγκαστικά συνάρτηση της νοημοσύνης.</a:t>
            </a:r>
          </a:p>
          <a:p>
            <a:endParaRPr lang="el-GR" dirty="0"/>
          </a:p>
        </p:txBody>
      </p:sp>
      <p:sp>
        <p:nvSpPr>
          <p:cNvPr id="3" name="Title 2"/>
          <p:cNvSpPr>
            <a:spLocks noGrp="1"/>
          </p:cNvSpPr>
          <p:nvPr>
            <p:ph type="title"/>
          </p:nvPr>
        </p:nvSpPr>
        <p:spPr>
          <a:xfrm>
            <a:off x="457200" y="274638"/>
            <a:ext cx="8229600" cy="778098"/>
          </a:xfrm>
        </p:spPr>
        <p:txBody>
          <a:bodyPr>
            <a:noAutofit/>
          </a:bodyPr>
          <a:lstStyle/>
          <a:p>
            <a:r>
              <a:rPr lang="en-US" sz="3200" dirty="0" smtClean="0"/>
              <a:t/>
            </a:r>
            <a:br>
              <a:rPr lang="en-US" sz="3200" dirty="0" smtClean="0"/>
            </a:br>
            <a:r>
              <a:rPr lang="el-GR" sz="3200" dirty="0" smtClean="0"/>
              <a:t>Χαρακτηριστικά </a:t>
            </a:r>
            <a:r>
              <a:rPr lang="el-GR" sz="3200" dirty="0"/>
              <a:t>νοητικής ανεπάρκειας.</a:t>
            </a:r>
            <a:br>
              <a:rPr lang="el-GR" sz="3200" dirty="0"/>
            </a:br>
            <a:endParaRPr lang="el-GR" sz="3200" dirty="0"/>
          </a:p>
        </p:txBody>
      </p:sp>
    </p:spTree>
    <p:extLst>
      <p:ext uri="{BB962C8B-B14F-4D97-AF65-F5344CB8AC3E}">
        <p14:creationId xmlns:p14="http://schemas.microsoft.com/office/powerpoint/2010/main" val="17316618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a:t>Εντάσσονται στα γενικά σχολεία λόγω του γεγονότος ότι η απόκλισή τους είναι μικρή και η τροποποίηση του εκπαιδευτικού προγράμματος γίνεται χωρίς πολλές δυσχέρειες μέσα στα πλαίσια του γενικού σχολείου. Ως ενήλικα, τα άτομα αυτά, συνήθως είναι αυτάρκη από οικονομικό- κοινωνική άποψη.</a:t>
            </a:r>
          </a:p>
          <a:p>
            <a:r>
              <a:rPr lang="el-GR" dirty="0"/>
              <a:t>Τα παιδιά αυτά συγκρινόμενα με τα «κανονικά» χαρακτηρίζονται: </a:t>
            </a:r>
          </a:p>
          <a:p>
            <a:endParaRPr lang="el-GR" dirty="0"/>
          </a:p>
        </p:txBody>
      </p:sp>
      <p:sp>
        <p:nvSpPr>
          <p:cNvPr id="3" name="Title 2"/>
          <p:cNvSpPr>
            <a:spLocks noGrp="1"/>
          </p:cNvSpPr>
          <p:nvPr>
            <p:ph type="title"/>
          </p:nvPr>
        </p:nvSpPr>
        <p:spPr/>
        <p:txBody>
          <a:bodyPr>
            <a:noAutofit/>
          </a:bodyPr>
          <a:lstStyle/>
          <a:p>
            <a:r>
              <a:rPr lang="el-GR" sz="2800" dirty="0"/>
              <a:t>Τα βραδυμαθή ή βραδέως μανθάνοντα παιδιά</a:t>
            </a:r>
            <a:br>
              <a:rPr lang="el-GR" sz="2800" dirty="0"/>
            </a:br>
            <a:endParaRPr lang="el-GR" sz="2800" dirty="0"/>
          </a:p>
        </p:txBody>
      </p:sp>
    </p:spTree>
    <p:extLst>
      <p:ext uri="{BB962C8B-B14F-4D97-AF65-F5344CB8AC3E}">
        <p14:creationId xmlns:p14="http://schemas.microsoft.com/office/powerpoint/2010/main" val="760736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fontScale="70000" lnSpcReduction="20000"/>
          </a:bodyPr>
          <a:lstStyle/>
          <a:p>
            <a:r>
              <a:rPr lang="el-GR" b="1" dirty="0"/>
              <a:t>α) από μια επιβραδυμένη ταχύτητα της σκέψης, στοιχείο κυρίως ποσοτικό και όχι ποιοτικό (διαφορά) σε σχέση με το «κανονικό» παιδί. Η παρατηρούμενη, λοιπόν, βραδύτητα στη μάθηση και στις πνευματικές λειτουργίες είναι αποτέλεσμα αυτής της επιβραδυμένης ταχύτητας της σκέψης. Αυτό, όμως, δεν εμποδίζει να πραγματοποιούν σπουδές στην πρωτοβάθμια και δευτεροβάθμια εκπαίδευση.</a:t>
            </a:r>
          </a:p>
          <a:p>
            <a:pPr marL="109728" indent="0">
              <a:buNone/>
            </a:pPr>
            <a:r>
              <a:rPr lang="el-GR" b="1" dirty="0"/>
              <a:t> </a:t>
            </a:r>
          </a:p>
          <a:p>
            <a:r>
              <a:rPr lang="el-GR" b="1" dirty="0"/>
              <a:t>β) από την ικανότητα για λογικομαθηματικές έννοιες, δεδομένου ότι φθάνουν, όπως προαναφέραμε, στο στάδιο της τυπικής – λογικής σκέψης κατά τον </a:t>
            </a:r>
            <a:r>
              <a:rPr lang="en-US" b="1" dirty="0"/>
              <a:t>Piaget</a:t>
            </a:r>
            <a:r>
              <a:rPr lang="el-GR" b="1" dirty="0"/>
              <a:t>, πράγμα που δε συμβαίνει με τα νοητικά υστερημένα παιδιά.</a:t>
            </a:r>
          </a:p>
          <a:p>
            <a:pPr marL="109728" indent="0">
              <a:buNone/>
            </a:pPr>
            <a:r>
              <a:rPr lang="el-GR" b="1" dirty="0"/>
              <a:t> </a:t>
            </a:r>
          </a:p>
          <a:p>
            <a:r>
              <a:rPr lang="el-GR" b="1" dirty="0"/>
              <a:t>γ) από μια πνευματική κόπωση, πολύ μεγαλύτερη από εκείνη των «κανονικών» παιδιών, και ευκολότερη παλινδρόμηση σε προηγούμενα στάδια γνωστικής και ψυχοσυναισθηματικής εξέλιξης.</a:t>
            </a:r>
          </a:p>
          <a:p>
            <a:r>
              <a:rPr lang="el-GR" b="1" dirty="0"/>
              <a:t> </a:t>
            </a:r>
          </a:p>
          <a:p>
            <a:endParaRPr lang="el-GR" b="1" dirty="0"/>
          </a:p>
        </p:txBody>
      </p:sp>
      <p:sp>
        <p:nvSpPr>
          <p:cNvPr id="3" name="Title 2"/>
          <p:cNvSpPr>
            <a:spLocks noGrp="1"/>
          </p:cNvSpPr>
          <p:nvPr>
            <p:ph type="title"/>
          </p:nvPr>
        </p:nvSpPr>
        <p:spPr>
          <a:xfrm>
            <a:off x="457200" y="274638"/>
            <a:ext cx="8229600" cy="634082"/>
          </a:xfrm>
        </p:spPr>
        <p:txBody>
          <a:bodyPr>
            <a:noAutofit/>
          </a:bodyPr>
          <a:lstStyle/>
          <a:p>
            <a:r>
              <a:rPr lang="el-GR" sz="2400" dirty="0"/>
              <a:t>Τα βραδυμαθή ή βραδέως μανθάνοντα παιδιά</a:t>
            </a:r>
            <a:br>
              <a:rPr lang="el-GR" sz="2400" dirty="0"/>
            </a:br>
            <a:endParaRPr lang="el-GR" sz="2400" dirty="0"/>
          </a:p>
        </p:txBody>
      </p:sp>
    </p:spTree>
    <p:extLst>
      <p:ext uri="{BB962C8B-B14F-4D97-AF65-F5344CB8AC3E}">
        <p14:creationId xmlns:p14="http://schemas.microsoft.com/office/powerpoint/2010/main" val="1725994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20000"/>
          </a:bodyPr>
          <a:lstStyle/>
          <a:p>
            <a:pPr marL="0" lvl="0" indent="0">
              <a:buNone/>
            </a:pPr>
            <a:r>
              <a:rPr lang="el-GR" b="1" i="1" dirty="0"/>
              <a:t>Προσοχή:</a:t>
            </a:r>
            <a:r>
              <a:rPr lang="el-GR" dirty="0"/>
              <a:t> </a:t>
            </a:r>
            <a:endParaRPr lang="el-GR" dirty="0" smtClean="0"/>
          </a:p>
          <a:p>
            <a:pPr lvl="0"/>
            <a:r>
              <a:rPr lang="el-GR" dirty="0" smtClean="0"/>
              <a:t>τα </a:t>
            </a:r>
            <a:r>
              <a:rPr lang="el-GR" dirty="0"/>
              <a:t>άτομα με </a:t>
            </a:r>
            <a:r>
              <a:rPr lang="el-GR" dirty="0" smtClean="0"/>
              <a:t>ΝΥ </a:t>
            </a:r>
            <a:r>
              <a:rPr lang="el-GR" dirty="0"/>
              <a:t>παρουσιάζουν ελλείψεις στην προσοχή των κατάλληλων διαστάσεων (χρώμα, σχήμα, μέγεθος, θέση, βάρος) ενός συγκεκριμένου ερεθίσματος ή αντικειμένου (</a:t>
            </a:r>
            <a:r>
              <a:rPr lang="en-US" dirty="0" err="1"/>
              <a:t>Westling</a:t>
            </a:r>
            <a:r>
              <a:rPr lang="el-GR" dirty="0"/>
              <a:t>, 1986</a:t>
            </a:r>
            <a:r>
              <a:rPr lang="el-GR" dirty="0" smtClean="0"/>
              <a:t>).</a:t>
            </a:r>
          </a:p>
          <a:p>
            <a:pPr lvl="0"/>
            <a:r>
              <a:rPr lang="el-GR" dirty="0" smtClean="0"/>
              <a:t> </a:t>
            </a:r>
            <a:r>
              <a:rPr lang="el-GR" dirty="0"/>
              <a:t>Αντίθετα από τα άτομα χωρίς νοητική καθυστέρηση, δυσκολεύονται να προσέξουν τις σωστές διαστάσεις των αντικειμένων, που θα τους προσφέρουν τα απαραίτητα στοιχεία για μία επιτυχή διάκριση ανάμεσά τους</a:t>
            </a:r>
            <a:r>
              <a:rPr lang="el-GR" dirty="0" smtClean="0"/>
              <a:t>.</a:t>
            </a:r>
          </a:p>
          <a:p>
            <a:pPr lvl="0"/>
            <a:r>
              <a:rPr lang="el-GR" dirty="0" smtClean="0"/>
              <a:t> </a:t>
            </a:r>
            <a:r>
              <a:rPr lang="el-GR" dirty="0"/>
              <a:t>Όσο πιο χαμηλός είναι ο δείκτης νοημοσύνης και η νοητική ηλικία, τόσο πιο δύσκολο είναι να μάθει να εκτελεί συμπεριφορά διάκρισης</a:t>
            </a:r>
            <a:r>
              <a:rPr lang="el-GR" dirty="0" smtClean="0"/>
              <a:t>.</a:t>
            </a:r>
          </a:p>
          <a:p>
            <a:pPr lvl="0"/>
            <a:r>
              <a:rPr lang="el-GR" dirty="0" smtClean="0"/>
              <a:t> </a:t>
            </a:r>
            <a:r>
              <a:rPr lang="el-GR" dirty="0"/>
              <a:t>Και όσο πιο μεγάλος είναι ο αριθμός των διαστάσεων, που πρέπει να προσέξει, τόσο πιο πολύ θα διαρκέσει η μάθηση αυτής της συμπεριφοράς.</a:t>
            </a:r>
          </a:p>
          <a:p>
            <a:endParaRPr lang="el-GR" dirty="0"/>
          </a:p>
        </p:txBody>
      </p:sp>
      <p:sp>
        <p:nvSpPr>
          <p:cNvPr id="2" name="Title 1"/>
          <p:cNvSpPr>
            <a:spLocks noGrp="1"/>
          </p:cNvSpPr>
          <p:nvPr>
            <p:ph type="title"/>
          </p:nvPr>
        </p:nvSpPr>
        <p:spPr>
          <a:xfrm>
            <a:off x="539552" y="260648"/>
            <a:ext cx="8229600" cy="562074"/>
          </a:xfrm>
        </p:spPr>
        <p:txBody>
          <a:bodyPr>
            <a:normAutofit fontScale="90000"/>
          </a:bodyPr>
          <a:lstStyle/>
          <a:p>
            <a:r>
              <a:rPr lang="el-GR" b="1" dirty="0"/>
              <a:t>Γνωστικές Δυσκολίες:</a:t>
            </a:r>
            <a:r>
              <a:rPr lang="el-GR" dirty="0"/>
              <a:t/>
            </a:r>
            <a:br>
              <a:rPr lang="el-GR" dirty="0"/>
            </a:br>
            <a:endParaRPr lang="el-GR" dirty="0"/>
          </a:p>
        </p:txBody>
      </p:sp>
    </p:spTree>
    <p:extLst>
      <p:ext uri="{BB962C8B-B14F-4D97-AF65-F5344CB8AC3E}">
        <p14:creationId xmlns:p14="http://schemas.microsoft.com/office/powerpoint/2010/main" val="928802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l-GR" b="1" i="1" dirty="0"/>
              <a:t>Ταχύτητα επεξεργασίας των πληροφοριών:</a:t>
            </a:r>
            <a:r>
              <a:rPr lang="el-GR" dirty="0"/>
              <a:t> </a:t>
            </a:r>
            <a:endParaRPr lang="el-GR" dirty="0" smtClean="0"/>
          </a:p>
          <a:p>
            <a:r>
              <a:rPr lang="el-GR" dirty="0" smtClean="0"/>
              <a:t>τα </a:t>
            </a:r>
            <a:r>
              <a:rPr lang="el-GR" dirty="0"/>
              <a:t>άτομα με νοητική καθυστέρηση χρειάζονται περισσότερο χρόνο για την αποκωδικοποίηση γνωστών πραγμάτων (</a:t>
            </a:r>
            <a:r>
              <a:rPr lang="en-US" dirty="0"/>
              <a:t>Hunt</a:t>
            </a:r>
            <a:r>
              <a:rPr lang="el-GR" dirty="0"/>
              <a:t>, 1977) σε σχέση με τα μη νοητικά καθυστερημένα άτομα. </a:t>
            </a:r>
            <a:endParaRPr lang="el-GR" dirty="0" smtClean="0"/>
          </a:p>
          <a:p>
            <a:r>
              <a:rPr lang="el-GR" dirty="0" smtClean="0"/>
              <a:t>Επιπλέον</a:t>
            </a:r>
            <a:r>
              <a:rPr lang="el-GR" dirty="0"/>
              <a:t>, ο χρόνος αντίδρασης αυξάνεται τόσο πιο πολύ, όσο αυξάνονται και τα ερεθίσματα που απαιτούν κωδικοποίηση.</a:t>
            </a:r>
          </a:p>
          <a:p>
            <a:endParaRPr lang="el-GR" dirty="0"/>
          </a:p>
        </p:txBody>
      </p:sp>
      <p:sp>
        <p:nvSpPr>
          <p:cNvPr id="2" name="Title 1"/>
          <p:cNvSpPr>
            <a:spLocks noGrp="1"/>
          </p:cNvSpPr>
          <p:nvPr>
            <p:ph type="title"/>
          </p:nvPr>
        </p:nvSpPr>
        <p:spPr>
          <a:xfrm>
            <a:off x="457200" y="274638"/>
            <a:ext cx="8229600" cy="850106"/>
          </a:xfrm>
        </p:spPr>
        <p:txBody>
          <a:bodyPr/>
          <a:lstStyle/>
          <a:p>
            <a:r>
              <a:rPr lang="el-GR" dirty="0" smtClean="0"/>
              <a:t>Γνωστικές Δυσκολίες</a:t>
            </a:r>
            <a:endParaRPr lang="el-GR" dirty="0"/>
          </a:p>
        </p:txBody>
      </p:sp>
    </p:spTree>
    <p:extLst>
      <p:ext uri="{BB962C8B-B14F-4D97-AF65-F5344CB8AC3E}">
        <p14:creationId xmlns:p14="http://schemas.microsoft.com/office/powerpoint/2010/main" val="17350484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400600"/>
          </a:xfrm>
        </p:spPr>
        <p:txBody>
          <a:bodyPr>
            <a:normAutofit fontScale="85000" lnSpcReduction="10000"/>
          </a:bodyPr>
          <a:lstStyle/>
          <a:p>
            <a:pPr marL="0" indent="0">
              <a:buNone/>
            </a:pPr>
            <a:r>
              <a:rPr lang="el-GR" b="1" i="1" dirty="0"/>
              <a:t>Οργάνωση των πληροφοριών και χρήση της λογικής</a:t>
            </a:r>
            <a:r>
              <a:rPr lang="el-GR" b="1" i="1" dirty="0" smtClean="0"/>
              <a:t>:</a:t>
            </a:r>
          </a:p>
          <a:p>
            <a:pPr marL="0" indent="0">
              <a:buNone/>
            </a:pPr>
            <a:r>
              <a:rPr lang="el-GR" dirty="0" smtClean="0"/>
              <a:t> </a:t>
            </a:r>
          </a:p>
          <a:p>
            <a:r>
              <a:rPr lang="el-GR" dirty="0" smtClean="0"/>
              <a:t>τα </a:t>
            </a:r>
            <a:r>
              <a:rPr lang="el-GR" dirty="0"/>
              <a:t>άτομα με νοητική καθυστέρηση δυσκολεύονται σε μεγάλο βαθμό να οργανώσουν τις εισερχόμενες πληροφορίες στον εγκέφαλο τόσο καλά, όσο και τα μη καθυστερημένα άτομα</a:t>
            </a:r>
            <a:r>
              <a:rPr lang="el-GR" dirty="0" smtClean="0"/>
              <a:t>.</a:t>
            </a:r>
          </a:p>
          <a:p>
            <a:r>
              <a:rPr lang="el-GR" dirty="0" smtClean="0"/>
              <a:t> </a:t>
            </a:r>
            <a:r>
              <a:rPr lang="el-GR" dirty="0"/>
              <a:t>Βέβαια, μπορούν να μάθουν στρατηγικές οργάνωσης των πληροφοριών, αλλά και πάλι συναντούν δυσκολίες στη μεταβίβαση των στρατηγικών, που μαθαίνουν, σε νέες καταστάσεις κάνοντας δύσκολη τη γενίκευση στην επίλυση των προβλημάτων. </a:t>
            </a:r>
            <a:endParaRPr lang="el-GR" dirty="0" smtClean="0"/>
          </a:p>
          <a:p>
            <a:r>
              <a:rPr lang="el-GR" dirty="0" smtClean="0"/>
              <a:t>Το </a:t>
            </a:r>
            <a:r>
              <a:rPr lang="el-GR" dirty="0"/>
              <a:t>ίδιο ισχύει και για τη χρήση της λογικής, αφού τα άτομα με νοητική καθυστέρηση δεν κάνουν χρήση της λογικής στην προσπάθειά τους να επιλύσουν προβλήματα</a:t>
            </a:r>
          </a:p>
        </p:txBody>
      </p:sp>
      <p:sp>
        <p:nvSpPr>
          <p:cNvPr id="2" name="Title 1"/>
          <p:cNvSpPr>
            <a:spLocks noGrp="1"/>
          </p:cNvSpPr>
          <p:nvPr>
            <p:ph type="title"/>
          </p:nvPr>
        </p:nvSpPr>
        <p:spPr>
          <a:xfrm>
            <a:off x="457200" y="274638"/>
            <a:ext cx="8229600" cy="706090"/>
          </a:xfrm>
        </p:spPr>
        <p:txBody>
          <a:bodyPr>
            <a:normAutofit fontScale="90000"/>
          </a:bodyPr>
          <a:lstStyle/>
          <a:p>
            <a:r>
              <a:rPr lang="el-GR" dirty="0" smtClean="0"/>
              <a:t>Γνωστικές Δυσκολίες</a:t>
            </a:r>
            <a:endParaRPr lang="el-GR" dirty="0"/>
          </a:p>
        </p:txBody>
      </p:sp>
    </p:spTree>
    <p:extLst>
      <p:ext uri="{BB962C8B-B14F-4D97-AF65-F5344CB8AC3E}">
        <p14:creationId xmlns:p14="http://schemas.microsoft.com/office/powerpoint/2010/main" val="5064868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b="1" i="1" dirty="0"/>
              <a:t>Μνήμη - Εύρος μνήμης:</a:t>
            </a:r>
            <a:r>
              <a:rPr lang="el-GR" dirty="0"/>
              <a:t> διάφορες έρευνες έχουν δείξει ότι τα άτομα με νοητική καθυστέρηση παρουσιάζουν μειονεξίες σε διάφορες περιοχές της μνήμης</a:t>
            </a:r>
            <a:r>
              <a:rPr lang="el-GR" dirty="0" smtClean="0"/>
              <a:t>.</a:t>
            </a:r>
          </a:p>
          <a:p>
            <a:pPr lvl="0"/>
            <a:r>
              <a:rPr lang="el-GR" dirty="0"/>
              <a:t>Τα παιδιά με νοητική καθυστέρηση όντως έχουν μικρότερο εύρος από τα μη νοητικά καθυστερημένα παιδιά και αυτές οι διαφορές στο εύρος μπορεί να εξηγούνται καλύτερα με τους όρους της ικανότητας με την οποία συμβαίνει η αναγνώριση των ερεθισμάτων και η ταξινόμησή τους.</a:t>
            </a:r>
          </a:p>
          <a:p>
            <a:endParaRPr lang="el-GR" dirty="0"/>
          </a:p>
        </p:txBody>
      </p:sp>
      <p:sp>
        <p:nvSpPr>
          <p:cNvPr id="2" name="Title 1"/>
          <p:cNvSpPr>
            <a:spLocks noGrp="1"/>
          </p:cNvSpPr>
          <p:nvPr>
            <p:ph type="title"/>
          </p:nvPr>
        </p:nvSpPr>
        <p:spPr>
          <a:xfrm>
            <a:off x="467544" y="188640"/>
            <a:ext cx="8229600" cy="782960"/>
          </a:xfrm>
        </p:spPr>
        <p:txBody>
          <a:bodyPr/>
          <a:lstStyle/>
          <a:p>
            <a:r>
              <a:rPr lang="el-GR" dirty="0" smtClean="0"/>
              <a:t>Γνωστικές Δυσκολίες</a:t>
            </a:r>
            <a:endParaRPr lang="el-GR" dirty="0"/>
          </a:p>
        </p:txBody>
      </p:sp>
    </p:spTree>
    <p:extLst>
      <p:ext uri="{BB962C8B-B14F-4D97-AF65-F5344CB8AC3E}">
        <p14:creationId xmlns:p14="http://schemas.microsoft.com/office/powerpoint/2010/main" val="57338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9217024" cy="5544616"/>
          </a:xfrm>
        </p:spPr>
        <p:txBody>
          <a:bodyPr/>
          <a:lstStyle/>
          <a:p>
            <a:r>
              <a:rPr lang="el-GR" b="1" i="1" dirty="0"/>
              <a:t>Γνωσιακή βάση:</a:t>
            </a:r>
            <a:r>
              <a:rPr lang="el-GR" dirty="0"/>
              <a:t> </a:t>
            </a:r>
            <a:endParaRPr lang="el-GR" dirty="0" smtClean="0"/>
          </a:p>
          <a:p>
            <a:r>
              <a:rPr lang="el-GR" dirty="0" smtClean="0"/>
              <a:t>τα </a:t>
            </a:r>
            <a:r>
              <a:rPr lang="el-GR" dirty="0"/>
              <a:t>άτομα με νοητική καθυστέρηση είναι λιγότερο πιθανό να χρησιμοποιήσουν πληροφορίες ακόμα και αν γνωρίζουν ότι τις έχουν. Δεν ανακαλούν κατηγορίες με τις οποίες ταξινομούν τις πληροφορίες, ούτε δίνουν στοιχεία για τον τρόπο οργάνωσης της ανάκλησης των πληροφοριών γύρω από αυτές τις κατηγορίες.</a:t>
            </a:r>
          </a:p>
        </p:txBody>
      </p:sp>
      <p:sp>
        <p:nvSpPr>
          <p:cNvPr id="2" name="Title 1"/>
          <p:cNvSpPr>
            <a:spLocks noGrp="1"/>
          </p:cNvSpPr>
          <p:nvPr>
            <p:ph type="title"/>
          </p:nvPr>
        </p:nvSpPr>
        <p:spPr>
          <a:xfrm>
            <a:off x="457200" y="274638"/>
            <a:ext cx="8229600" cy="202034"/>
          </a:xfrm>
        </p:spPr>
        <p:txBody>
          <a:bodyPr>
            <a:normAutofit fontScale="90000"/>
          </a:bodyPr>
          <a:lstStyle/>
          <a:p>
            <a:endParaRPr lang="el-GR"/>
          </a:p>
        </p:txBody>
      </p:sp>
    </p:spTree>
    <p:extLst>
      <p:ext uri="{BB962C8B-B14F-4D97-AF65-F5344CB8AC3E}">
        <p14:creationId xmlns:p14="http://schemas.microsoft.com/office/powerpoint/2010/main" val="34285784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712968" cy="5760640"/>
          </a:xfrm>
        </p:spPr>
        <p:txBody>
          <a:bodyPr>
            <a:normAutofit fontScale="92500" lnSpcReduction="20000"/>
          </a:bodyPr>
          <a:lstStyle/>
          <a:p>
            <a:pPr lvl="0"/>
            <a:r>
              <a:rPr lang="el-GR" dirty="0"/>
              <a:t>Τίθενται ερωτήματα, όπως</a:t>
            </a:r>
            <a:r>
              <a:rPr lang="el-GR" dirty="0" smtClean="0"/>
              <a:t>:</a:t>
            </a:r>
          </a:p>
          <a:p>
            <a:pPr lvl="0"/>
            <a:r>
              <a:rPr lang="el-GR" dirty="0" smtClean="0"/>
              <a:t> </a:t>
            </a:r>
            <a:r>
              <a:rPr lang="el-GR" dirty="0"/>
              <a:t>1) Γιατί ξέρουν λιγότερα; </a:t>
            </a:r>
            <a:endParaRPr lang="el-GR" dirty="0" smtClean="0"/>
          </a:p>
          <a:p>
            <a:pPr lvl="0"/>
            <a:r>
              <a:rPr lang="el-GR" dirty="0" smtClean="0"/>
              <a:t>2</a:t>
            </a:r>
            <a:r>
              <a:rPr lang="el-GR" dirty="0"/>
              <a:t>) Ποιοί είναι οι παράγοντες που περιορίζουν το ποσό της μάθησης; </a:t>
            </a:r>
            <a:endParaRPr lang="el-GR" dirty="0" smtClean="0"/>
          </a:p>
          <a:p>
            <a:pPr lvl="0"/>
            <a:r>
              <a:rPr lang="el-GR" dirty="0" smtClean="0"/>
              <a:t>3</a:t>
            </a:r>
            <a:r>
              <a:rPr lang="el-GR" dirty="0"/>
              <a:t>) Μήπως επεξεργάζονται πιο αργά της πληροφορίες</a:t>
            </a:r>
            <a:r>
              <a:rPr lang="el-GR" dirty="0" smtClean="0"/>
              <a:t>;</a:t>
            </a:r>
          </a:p>
          <a:p>
            <a:pPr lvl="0"/>
            <a:r>
              <a:rPr lang="el-GR" dirty="0" smtClean="0"/>
              <a:t> </a:t>
            </a:r>
            <a:r>
              <a:rPr lang="el-GR" dirty="0"/>
              <a:t>4) Μήπως τους λείπουν στρατηγικές και ο έλεγχος αυτών, ώστε να αντεπεξέρθουν τους περιορισμούς</a:t>
            </a:r>
            <a:r>
              <a:rPr lang="el-GR" dirty="0" smtClean="0"/>
              <a:t>;</a:t>
            </a:r>
          </a:p>
          <a:p>
            <a:pPr lvl="0"/>
            <a:r>
              <a:rPr lang="el-GR" dirty="0" smtClean="0"/>
              <a:t> </a:t>
            </a:r>
            <a:r>
              <a:rPr lang="el-GR" dirty="0"/>
              <a:t>5) Πώς η γνώση από μόνη της επηρεάζει την περαιτέρω μάθηση</a:t>
            </a:r>
            <a:r>
              <a:rPr lang="el-GR" dirty="0" smtClean="0"/>
              <a:t>;</a:t>
            </a:r>
          </a:p>
          <a:p>
            <a:pPr marL="0" lvl="0" indent="0">
              <a:buNone/>
            </a:pPr>
            <a:r>
              <a:rPr lang="el-GR" dirty="0" smtClean="0"/>
              <a:t> </a:t>
            </a:r>
            <a:r>
              <a:rPr lang="el-GR" dirty="0"/>
              <a:t>Διαφορές στη γνώση προφανώς επηρεάζουν αυτά που μπορούν να μαθευτούν και είναι ιδιαίτερα σημαντικό να ερωτηθεί πόσο οι διακυμάνσεις στην απόδοση αποδίδονται στις γνωστικές διαφορές και πόσο η διακύμανση της απόδοσης παραμένει, αφού οι γνωστικές διαφορές είναι μερικές.</a:t>
            </a:r>
          </a:p>
          <a:p>
            <a:endParaRPr lang="el-GR" dirty="0"/>
          </a:p>
        </p:txBody>
      </p:sp>
      <p:sp>
        <p:nvSpPr>
          <p:cNvPr id="2" name="Title 1"/>
          <p:cNvSpPr>
            <a:spLocks noGrp="1"/>
          </p:cNvSpPr>
          <p:nvPr>
            <p:ph type="title"/>
          </p:nvPr>
        </p:nvSpPr>
        <p:spPr>
          <a:xfrm>
            <a:off x="457200" y="274638"/>
            <a:ext cx="8229600" cy="202034"/>
          </a:xfrm>
        </p:spPr>
        <p:txBody>
          <a:bodyPr>
            <a:normAutofit fontScale="90000"/>
          </a:bodyPr>
          <a:lstStyle/>
          <a:p>
            <a:endParaRPr lang="el-GR" dirty="0"/>
          </a:p>
        </p:txBody>
      </p:sp>
    </p:spTree>
    <p:extLst>
      <p:ext uri="{BB962C8B-B14F-4D97-AF65-F5344CB8AC3E}">
        <p14:creationId xmlns:p14="http://schemas.microsoft.com/office/powerpoint/2010/main" val="19212477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l-GR" b="1" i="1" dirty="0"/>
              <a:t>Μεταγνώση</a:t>
            </a:r>
            <a:r>
              <a:rPr lang="el-GR" b="1" i="1" dirty="0" smtClean="0"/>
              <a:t>:</a:t>
            </a:r>
          </a:p>
          <a:p>
            <a:pPr lvl="0"/>
            <a:r>
              <a:rPr lang="el-GR" dirty="0" smtClean="0"/>
              <a:t> </a:t>
            </a:r>
            <a:r>
              <a:rPr lang="el-GR" dirty="0"/>
              <a:t>γενικά οι μεταγνωστικές δεξιότητες είναι υψηλότερες σε παιδιά με νοητική ηλικία πέντε (5) χρόνια και περισσότερο. </a:t>
            </a:r>
            <a:endParaRPr lang="el-GR" dirty="0" smtClean="0"/>
          </a:p>
          <a:p>
            <a:pPr lvl="0"/>
            <a:r>
              <a:rPr lang="el-GR" dirty="0" smtClean="0"/>
              <a:t>Το </a:t>
            </a:r>
            <a:r>
              <a:rPr lang="el-GR" dirty="0"/>
              <a:t>ερώτημα είναι: είναι η μεταγνώση μία προϋπόθεση για τη στρατηγική μεταβίβασης στα παιδιά με νοητική καθυστέρηση ή πιο γενικά είναι η μεταγνώση μία προϋπόθεση για τη νόηση και την κατανόηση; </a:t>
            </a:r>
            <a:r>
              <a:rPr lang="en-US" dirty="0"/>
              <a:t>(</a:t>
            </a:r>
            <a:r>
              <a:rPr lang="en-US" dirty="0" err="1"/>
              <a:t>Borkowski</a:t>
            </a:r>
            <a:r>
              <a:rPr lang="en-US" dirty="0"/>
              <a:t>, Peck &amp; </a:t>
            </a:r>
            <a:r>
              <a:rPr lang="en-US" dirty="0" err="1"/>
              <a:t>Damberg</a:t>
            </a:r>
            <a:r>
              <a:rPr lang="en-US" dirty="0"/>
              <a:t>, 1986).</a:t>
            </a:r>
            <a:endParaRPr lang="el-GR" dirty="0"/>
          </a:p>
          <a:p>
            <a:endParaRPr lang="el-GR" dirty="0"/>
          </a:p>
        </p:txBody>
      </p:sp>
      <p:sp>
        <p:nvSpPr>
          <p:cNvPr id="2" name="Title 1"/>
          <p:cNvSpPr>
            <a:spLocks noGrp="1"/>
          </p:cNvSpPr>
          <p:nvPr>
            <p:ph type="title"/>
          </p:nvPr>
        </p:nvSpPr>
        <p:spPr/>
        <p:txBody>
          <a:bodyPr/>
          <a:lstStyle/>
          <a:p>
            <a:endParaRPr lang="el-GR"/>
          </a:p>
        </p:txBody>
      </p:sp>
    </p:spTree>
    <p:extLst>
      <p:ext uri="{BB962C8B-B14F-4D97-AF65-F5344CB8AC3E}">
        <p14:creationId xmlns:p14="http://schemas.microsoft.com/office/powerpoint/2010/main" val="13860718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6712"/>
            <a:ext cx="8964488" cy="5289451"/>
          </a:xfrm>
        </p:spPr>
        <p:txBody>
          <a:bodyPr>
            <a:noAutofit/>
          </a:bodyPr>
          <a:lstStyle/>
          <a:p>
            <a:pPr lvl="0" algn="just" hangingPunct="0"/>
            <a:r>
              <a:rPr lang="el-GR" sz="2400" b="1" i="1" dirty="0"/>
              <a:t>Ανάλυση έργου</a:t>
            </a:r>
            <a:r>
              <a:rPr lang="el-GR" sz="2400" i="1" dirty="0"/>
              <a:t>:</a:t>
            </a:r>
            <a:r>
              <a:rPr lang="el-GR" sz="2400" dirty="0"/>
              <a:t> κατάτμηση της εργασίας σε μικρότερα στάδια που θα οδηγήσουν στον τελικό στόχο. Κάθε μικρό βήμα, που οδηγεί στον επιθυμητό στόχο συμπεριφοράς, πρέπει να κατακτηθεί από το παιδί πριν προχωρήσει στο επόμενο.</a:t>
            </a:r>
          </a:p>
          <a:p>
            <a:pPr lvl="0" algn="just" hangingPunct="0"/>
            <a:r>
              <a:rPr lang="el-GR" sz="2400" b="1" i="1" dirty="0"/>
              <a:t>Μέθοδος της ακολουθίας</a:t>
            </a:r>
            <a:r>
              <a:rPr lang="el-GR" sz="2400" i="1" dirty="0"/>
              <a:t>:</a:t>
            </a:r>
            <a:r>
              <a:rPr lang="el-GR" sz="2400" dirty="0"/>
              <a:t> καταγραφή μιας ακολουθίας συμπεριφορών έτσι όπως πρέπει να συμβούν μέχρι να τελειώσει η εργασία. Η μέθοδος αυτή μας δίνει μια εικόνα αργής κίνησης της χρονικής ακολουθίας των δεξιοτήτων, π.χ. δεξιότητες αυτοβοήθειας ή δραστηριότητες με χρονική ακολουθία.</a:t>
            </a:r>
          </a:p>
          <a:p>
            <a:pPr lvl="0" algn="just" hangingPunct="0"/>
            <a:r>
              <a:rPr lang="el-GR" sz="2400" b="1" i="1" dirty="0"/>
              <a:t>Μέθοδος της σχηματοποίησης</a:t>
            </a:r>
            <a:r>
              <a:rPr lang="el-GR" sz="2400" i="1" dirty="0"/>
              <a:t>:</a:t>
            </a:r>
            <a:r>
              <a:rPr lang="el-GR" sz="2400" dirty="0"/>
              <a:t> σχηματοποίηση των δραστηριοτήτων αρχίζοντας με μια κίνηση σε ‘‘αδρές’’ γραμμές που αποδίδει περίπου στο στόχο. Χρησιμοποιείται το υλικό με το οποίο παρουσιάζεται, για να διδαχθεί το άτομο να κάνει λεπτότερες κινήσεις μέχρι να πετύχει το στόχο, π.χ. πρόγραμμα  δεξιοτήτων λεπτής κινητικότητας.</a:t>
            </a:r>
          </a:p>
          <a:p>
            <a:endParaRPr lang="el-GR" sz="2400" dirty="0"/>
          </a:p>
        </p:txBody>
      </p:sp>
      <p:sp>
        <p:nvSpPr>
          <p:cNvPr id="2" name="Title 1"/>
          <p:cNvSpPr>
            <a:spLocks noGrp="1"/>
          </p:cNvSpPr>
          <p:nvPr>
            <p:ph type="title"/>
          </p:nvPr>
        </p:nvSpPr>
        <p:spPr>
          <a:xfrm>
            <a:off x="457200" y="274638"/>
            <a:ext cx="8229600" cy="562074"/>
          </a:xfrm>
        </p:spPr>
        <p:txBody>
          <a:bodyPr>
            <a:normAutofit fontScale="90000"/>
          </a:bodyPr>
          <a:lstStyle/>
          <a:p>
            <a:r>
              <a:rPr lang="el-GR" sz="2700" b="1" i="1" u="sng" dirty="0" smtClean="0"/>
              <a:t/>
            </a:r>
            <a:br>
              <a:rPr lang="el-GR" sz="2700" b="1" i="1" u="sng" dirty="0" smtClean="0"/>
            </a:br>
            <a:r>
              <a:rPr lang="el-GR" sz="2700" b="1" i="1" u="sng" dirty="0" smtClean="0"/>
              <a:t>Γ</a:t>
            </a:r>
            <a:r>
              <a:rPr lang="el-GR" sz="2700" b="1" i="1" u="sng" dirty="0"/>
              <a:t>. </a:t>
            </a:r>
            <a:r>
              <a:rPr lang="el-GR" sz="2700" b="1" u="sng" dirty="0"/>
              <a:t>ΕΚΠΑΙΔΕΥΤΙΚΕΣ ΜΕΘΟΔΟΙ </a:t>
            </a:r>
            <a:r>
              <a:rPr lang="el-GR" dirty="0"/>
              <a:t/>
            </a:r>
            <a:br>
              <a:rPr lang="el-GR" dirty="0"/>
            </a:br>
            <a:endParaRPr lang="el-GR" dirty="0"/>
          </a:p>
        </p:txBody>
      </p:sp>
    </p:spTree>
    <p:extLst>
      <p:ext uri="{BB962C8B-B14F-4D97-AF65-F5344CB8AC3E}">
        <p14:creationId xmlns:p14="http://schemas.microsoft.com/office/powerpoint/2010/main" val="653003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l-GR" dirty="0" smtClean="0">
                <a:solidFill>
                  <a:srgbClr val="FF0000"/>
                </a:solidFill>
              </a:rPr>
              <a:t>γ</a:t>
            </a:r>
            <a:r>
              <a:rPr lang="el-GR" dirty="0">
                <a:solidFill>
                  <a:srgbClr val="FF0000"/>
                </a:solidFill>
              </a:rPr>
              <a:t>) Τρίτο χαρακτηριστικό είναι ο αργός ρυθμός και η πρόωρη παύση </a:t>
            </a:r>
            <a:r>
              <a:rPr lang="el-GR" dirty="0" smtClean="0">
                <a:solidFill>
                  <a:srgbClr val="FF0000"/>
                </a:solidFill>
              </a:rPr>
              <a:t>της ανάπτυξης </a:t>
            </a:r>
            <a:r>
              <a:rPr lang="el-GR" dirty="0">
                <a:solidFill>
                  <a:srgbClr val="FF0000"/>
                </a:solidFill>
              </a:rPr>
              <a:t>των ψυχικών λειτουργιών. </a:t>
            </a:r>
            <a:endParaRPr lang="el-GR" dirty="0" smtClean="0">
              <a:solidFill>
                <a:srgbClr val="FF0000"/>
              </a:solidFill>
            </a:endParaRPr>
          </a:p>
          <a:p>
            <a:r>
              <a:rPr lang="el-GR" dirty="0" smtClean="0"/>
              <a:t>Κάθε </a:t>
            </a:r>
            <a:r>
              <a:rPr lang="el-GR" dirty="0"/>
              <a:t>λειτουργία έχει το δικό </a:t>
            </a:r>
            <a:r>
              <a:rPr lang="el-GR" dirty="0" smtClean="0"/>
              <a:t>της ρυθμό </a:t>
            </a:r>
            <a:r>
              <a:rPr lang="el-GR" dirty="0"/>
              <a:t>και το δικό της χρονικό όριο. </a:t>
            </a:r>
            <a:endParaRPr lang="el-GR" dirty="0" smtClean="0"/>
          </a:p>
          <a:p>
            <a:r>
              <a:rPr lang="el-GR" dirty="0" smtClean="0"/>
              <a:t>Μεγαλύτερη </a:t>
            </a:r>
            <a:r>
              <a:rPr lang="el-GR" dirty="0"/>
              <a:t>δυσκολία </a:t>
            </a:r>
            <a:r>
              <a:rPr lang="el-GR" dirty="0" smtClean="0"/>
              <a:t>εξέλιξης παρουσιάζουν </a:t>
            </a:r>
            <a:r>
              <a:rPr lang="el-GR" dirty="0"/>
              <a:t>οι λογικοί και γνωστικοί μηχανισμοί. Π.χ. Η αντίληψη </a:t>
            </a:r>
            <a:r>
              <a:rPr lang="el-GR" dirty="0" smtClean="0"/>
              <a:t>και η </a:t>
            </a:r>
            <a:r>
              <a:rPr lang="el-GR" dirty="0"/>
              <a:t>παράσταση του χώρου και του χρόνου σε σύγκριση με </a:t>
            </a:r>
            <a:r>
              <a:rPr lang="el-GR" dirty="0" smtClean="0"/>
              <a:t>την ψυχοκινητική </a:t>
            </a:r>
            <a:r>
              <a:rPr lang="el-GR" dirty="0"/>
              <a:t>λειτουργία εξελίσσονται με βραδύτερο ρυθμό και </a:t>
            </a:r>
            <a:r>
              <a:rPr lang="el-GR" dirty="0" smtClean="0"/>
              <a:t>η ανάπτυξή </a:t>
            </a:r>
            <a:r>
              <a:rPr lang="el-GR" dirty="0"/>
              <a:t>τους παύει νωρίτερα.</a:t>
            </a:r>
          </a:p>
        </p:txBody>
      </p:sp>
      <p:sp>
        <p:nvSpPr>
          <p:cNvPr id="3" name="Title 2"/>
          <p:cNvSpPr>
            <a:spLocks noGrp="1"/>
          </p:cNvSpPr>
          <p:nvPr>
            <p:ph type="title"/>
          </p:nvPr>
        </p:nvSpPr>
        <p:spPr>
          <a:xfrm>
            <a:off x="467544" y="332656"/>
            <a:ext cx="8229600" cy="1143000"/>
          </a:xfrm>
        </p:spPr>
        <p:txBody>
          <a:bodyPr>
            <a:noAutofit/>
          </a:bodyPr>
          <a:lstStyle/>
          <a:p>
            <a:r>
              <a:rPr lang="el-GR" sz="3200" dirty="0" smtClean="0"/>
              <a:t/>
            </a:r>
            <a:br>
              <a:rPr lang="el-GR" sz="3200" dirty="0" smtClean="0"/>
            </a:br>
            <a:r>
              <a:rPr lang="el-GR" sz="3200" dirty="0" smtClean="0"/>
              <a:t>Χαρακτηριστικά </a:t>
            </a:r>
            <a:r>
              <a:rPr lang="el-GR" sz="3200" dirty="0"/>
              <a:t>νοητικής ανεπάρκειας.</a:t>
            </a:r>
            <a:br>
              <a:rPr lang="el-GR" sz="3200" dirty="0"/>
            </a:br>
            <a:endParaRPr lang="el-GR" sz="3200" dirty="0"/>
          </a:p>
        </p:txBody>
      </p:sp>
    </p:spTree>
    <p:extLst>
      <p:ext uri="{BB962C8B-B14F-4D97-AF65-F5344CB8AC3E}">
        <p14:creationId xmlns:p14="http://schemas.microsoft.com/office/powerpoint/2010/main" val="37286010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pPr lvl="0" hangingPunct="0"/>
            <a:r>
              <a:rPr lang="el-GR" b="1" i="1" dirty="0"/>
              <a:t>Μέθοδος της βαθμιαίας απόσβεσης του οπτικού ερεθίσματος</a:t>
            </a:r>
            <a:r>
              <a:rPr lang="el-GR" i="1" dirty="0"/>
              <a:t>:</a:t>
            </a:r>
            <a:r>
              <a:rPr lang="el-GR" dirty="0"/>
              <a:t> συστηματική μείωση της έντασης των οπτικών ερεθισμάτων.</a:t>
            </a:r>
          </a:p>
          <a:p>
            <a:pPr lvl="0" hangingPunct="0"/>
            <a:r>
              <a:rPr lang="el-GR" b="1" i="1" dirty="0"/>
              <a:t>Μέθοδος της αλάνθαστης διάκρισης:</a:t>
            </a:r>
            <a:r>
              <a:rPr lang="el-GR" b="1" dirty="0"/>
              <a:t> </a:t>
            </a:r>
            <a:r>
              <a:rPr lang="el-GR" dirty="0"/>
              <a:t>χρησιμοποιείται για τη μάθηση λεπτών διακρίσεων, μέσω ενός προγράμματος που στοχεύει στο να μειωθούν οι πιθανότητες για λάθη όσο το δυνατόν περισσότερο, π.χ. αυξάνεται ο αριθμός των αντικειμένων από τα οποία θα πρέπει να διαλέξει ο μαθητής,  </a:t>
            </a:r>
          </a:p>
          <a:p>
            <a:pPr hangingPunct="0"/>
            <a:r>
              <a:rPr lang="el-GR" dirty="0"/>
              <a:t> </a:t>
            </a:r>
          </a:p>
          <a:p>
            <a:endParaRPr lang="el-GR" dirty="0"/>
          </a:p>
        </p:txBody>
      </p:sp>
      <p:sp>
        <p:nvSpPr>
          <p:cNvPr id="2" name="Title 1"/>
          <p:cNvSpPr>
            <a:spLocks noGrp="1"/>
          </p:cNvSpPr>
          <p:nvPr>
            <p:ph type="title"/>
          </p:nvPr>
        </p:nvSpPr>
        <p:spPr>
          <a:xfrm>
            <a:off x="457200" y="188640"/>
            <a:ext cx="8229600" cy="720080"/>
          </a:xfrm>
        </p:spPr>
        <p:txBody>
          <a:bodyPr>
            <a:normAutofit/>
          </a:bodyPr>
          <a:lstStyle/>
          <a:p>
            <a:r>
              <a:rPr lang="el-GR" sz="2400" b="1" i="1" u="sng" dirty="0" smtClean="0"/>
              <a:t>Γ. </a:t>
            </a:r>
            <a:r>
              <a:rPr lang="el-GR" sz="2400" b="1" u="sng" dirty="0" smtClean="0"/>
              <a:t>ΕΚΠΑΙΔΕΥΤΙΚΕΣ ΜΕΘΟΔΟΙ</a:t>
            </a:r>
            <a:endParaRPr lang="el-GR" sz="2400" dirty="0"/>
          </a:p>
        </p:txBody>
      </p:sp>
    </p:spTree>
    <p:extLst>
      <p:ext uri="{BB962C8B-B14F-4D97-AF65-F5344CB8AC3E}">
        <p14:creationId xmlns:p14="http://schemas.microsoft.com/office/powerpoint/2010/main" val="40742908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544616"/>
          </a:xfrm>
        </p:spPr>
        <p:txBody>
          <a:bodyPr>
            <a:normAutofit fontScale="92500" lnSpcReduction="10000"/>
          </a:bodyPr>
          <a:lstStyle/>
          <a:p>
            <a:pPr hangingPunct="0"/>
            <a:r>
              <a:rPr lang="el-GR" dirty="0"/>
              <a:t>Όλα τα προγράμματα εκπαίδευσης σε όποιους τομείς κι αν αναφέρονται, όποιους στόχους κι αν έχουν θέσει οφείλουν να στηρίζονται στο εξατομικευμένο πρόγραμμα εκπαίδευσης που περιλαμβάνει τις εξής προϋποθέσεις:</a:t>
            </a:r>
          </a:p>
          <a:p>
            <a:pPr lvl="0" hangingPunct="0"/>
            <a:r>
              <a:rPr lang="el-GR" dirty="0"/>
              <a:t>επίπεδο αξιολόγησης κατά της αξιολόγηση,</a:t>
            </a:r>
          </a:p>
          <a:p>
            <a:pPr lvl="0" hangingPunct="0"/>
            <a:r>
              <a:rPr lang="el-GR" dirty="0"/>
              <a:t>ετήσιοι στόχοι (μακροπρόθεσμοι) και βραχυπρόθεσμοι στόχοι,</a:t>
            </a:r>
          </a:p>
          <a:p>
            <a:pPr lvl="0" hangingPunct="0"/>
            <a:r>
              <a:rPr lang="el-GR" dirty="0"/>
              <a:t>ειδική εκπαίδευση και σχετιζόμενες υπηρεσίες, </a:t>
            </a:r>
          </a:p>
          <a:p>
            <a:pPr lvl="0" hangingPunct="0"/>
            <a:r>
              <a:rPr lang="el-GR" dirty="0"/>
              <a:t>ημερομηνία έναρξης και διάρκειας των υπηρεσιών,</a:t>
            </a:r>
          </a:p>
          <a:p>
            <a:pPr lvl="0" hangingPunct="0"/>
            <a:r>
              <a:rPr lang="el-GR" dirty="0"/>
              <a:t>αξιολόγηση των διαδικασιών μέτρησης των συμπεριφορών σε μία τουλάχιστον ετήσια βάση.</a:t>
            </a:r>
          </a:p>
          <a:p>
            <a:endParaRPr lang="el-GR" dirty="0"/>
          </a:p>
        </p:txBody>
      </p:sp>
      <p:sp>
        <p:nvSpPr>
          <p:cNvPr id="2" name="Title 1"/>
          <p:cNvSpPr>
            <a:spLocks noGrp="1"/>
          </p:cNvSpPr>
          <p:nvPr>
            <p:ph type="title"/>
          </p:nvPr>
        </p:nvSpPr>
        <p:spPr>
          <a:xfrm>
            <a:off x="457200" y="274638"/>
            <a:ext cx="8229600" cy="562074"/>
          </a:xfrm>
        </p:spPr>
        <p:txBody>
          <a:bodyPr>
            <a:normAutofit/>
          </a:bodyPr>
          <a:lstStyle/>
          <a:p>
            <a:r>
              <a:rPr lang="el-GR" sz="2400" b="1" i="1" u="sng" dirty="0" smtClean="0"/>
              <a:t>Γ. </a:t>
            </a:r>
            <a:r>
              <a:rPr lang="el-GR" sz="2400" b="1" u="sng" dirty="0" smtClean="0"/>
              <a:t>ΕΚΠΑΙΔΕΥΤΙΚΕΣ ΜΕΘΟΔΟΙ</a:t>
            </a:r>
            <a:endParaRPr lang="el-GR" sz="2400" dirty="0"/>
          </a:p>
        </p:txBody>
      </p:sp>
    </p:spTree>
    <p:extLst>
      <p:ext uri="{BB962C8B-B14F-4D97-AF65-F5344CB8AC3E}">
        <p14:creationId xmlns:p14="http://schemas.microsoft.com/office/powerpoint/2010/main" val="5195612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lnSpcReduction="10000"/>
          </a:bodyPr>
          <a:lstStyle/>
          <a:p>
            <a:r>
              <a:rPr lang="el-GR" i="1" u="sng" dirty="0"/>
              <a:t>Χαμηλή φυσική κατάσταση</a:t>
            </a:r>
            <a:r>
              <a:rPr lang="el-GR" dirty="0"/>
              <a:t>, η οποία είναι αποτέλεσμα της περιορισμένης κινητικότητας</a:t>
            </a:r>
            <a:r>
              <a:rPr lang="el-GR" dirty="0" smtClean="0"/>
              <a:t>.</a:t>
            </a:r>
          </a:p>
          <a:p>
            <a:pPr lvl="0" hangingPunct="0"/>
            <a:r>
              <a:rPr lang="el-GR" i="1" u="sng" dirty="0"/>
              <a:t>Αποκλίσεις στη στάση του κορμού</a:t>
            </a:r>
            <a:r>
              <a:rPr lang="el-GR" i="1" dirty="0"/>
              <a:t>:</a:t>
            </a:r>
            <a:r>
              <a:rPr lang="el-GR" dirty="0"/>
              <a:t> πολύ συχνό φαινόμενο είναι και οι διάφορες αποκλίσεις της σπονδυλικής στήλης (σκολίωση, λόρδωση, κύφωση).</a:t>
            </a:r>
          </a:p>
          <a:p>
            <a:pPr lvl="0" hangingPunct="0"/>
            <a:r>
              <a:rPr lang="el-GR" i="1" u="sng" dirty="0"/>
              <a:t>Υπερευκαμψία</a:t>
            </a:r>
            <a:r>
              <a:rPr lang="el-GR" dirty="0"/>
              <a:t>: οι αρθρώσεις είναι ασυνήθιστα εύκαμπτες και ιδίως αυτές των ισχίων και των κάτω άκρων, με αποτέλεσμα να τραυματίζονται πολύ εύκολα και να προκαλούν έλλειψη ισορροπίας (κουτσούκη, 1997).</a:t>
            </a:r>
          </a:p>
          <a:p>
            <a:endParaRPr lang="el-GR" dirty="0"/>
          </a:p>
        </p:txBody>
      </p:sp>
      <p:sp>
        <p:nvSpPr>
          <p:cNvPr id="2" name="Title 1"/>
          <p:cNvSpPr>
            <a:spLocks noGrp="1"/>
          </p:cNvSpPr>
          <p:nvPr>
            <p:ph type="title"/>
          </p:nvPr>
        </p:nvSpPr>
        <p:spPr>
          <a:xfrm>
            <a:off x="611560" y="332656"/>
            <a:ext cx="8229600" cy="634082"/>
          </a:xfrm>
        </p:spPr>
        <p:txBody>
          <a:bodyPr>
            <a:normAutofit fontScale="90000"/>
          </a:bodyPr>
          <a:lstStyle/>
          <a:p>
            <a:r>
              <a:rPr lang="el-GR" sz="2700" b="1" u="sng" dirty="0" smtClean="0"/>
              <a:t/>
            </a:r>
            <a:br>
              <a:rPr lang="el-GR" sz="2700" b="1" u="sng" dirty="0" smtClean="0"/>
            </a:br>
            <a:r>
              <a:rPr lang="el-GR" sz="2700" b="1" u="sng" dirty="0" smtClean="0"/>
              <a:t>ΦΥΣΙΚΑ </a:t>
            </a:r>
            <a:r>
              <a:rPr lang="el-GR" sz="2700" b="1" u="sng" dirty="0"/>
              <a:t>ΚΑΙ ΚΙΝΗΤΙΚΑ ΧΑΡΑΚΤΗΡΙΣΤΙΚΑ </a:t>
            </a:r>
            <a:r>
              <a:rPr lang="el-GR" dirty="0"/>
              <a:t/>
            </a:r>
            <a:br>
              <a:rPr lang="el-GR" dirty="0"/>
            </a:br>
            <a:endParaRPr lang="el-GR" dirty="0"/>
          </a:p>
        </p:txBody>
      </p:sp>
    </p:spTree>
    <p:extLst>
      <p:ext uri="{BB962C8B-B14F-4D97-AF65-F5344CB8AC3E}">
        <p14:creationId xmlns:p14="http://schemas.microsoft.com/office/powerpoint/2010/main" val="2053377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686800" cy="5472608"/>
          </a:xfrm>
        </p:spPr>
        <p:txBody>
          <a:bodyPr>
            <a:normAutofit fontScale="77500" lnSpcReduction="20000"/>
          </a:bodyPr>
          <a:lstStyle/>
          <a:p>
            <a:pPr lvl="0" hangingPunct="0"/>
            <a:r>
              <a:rPr lang="el-GR" i="1" u="sng" dirty="0"/>
              <a:t>Παχυσαρκία</a:t>
            </a:r>
            <a:r>
              <a:rPr lang="el-GR" dirty="0"/>
              <a:t>: συνδέεται με καρδιακές παθήσεις, διαβήτης, υψηλά επίπεδα χοληστερίνης, μειωμένη </a:t>
            </a:r>
            <a:r>
              <a:rPr lang="en-US" dirty="0"/>
              <a:t>HDL</a:t>
            </a:r>
            <a:r>
              <a:rPr lang="el-GR" dirty="0"/>
              <a:t>, υψηλή </a:t>
            </a:r>
            <a:r>
              <a:rPr lang="en-US" dirty="0"/>
              <a:t>LDL</a:t>
            </a:r>
            <a:r>
              <a:rPr lang="el-GR" dirty="0"/>
              <a:t>-</a:t>
            </a:r>
            <a:r>
              <a:rPr lang="en-US" dirty="0"/>
              <a:t>C</a:t>
            </a:r>
            <a:r>
              <a:rPr lang="el-GR" dirty="0"/>
              <a:t>, υπέρταση (</a:t>
            </a:r>
            <a:r>
              <a:rPr lang="en-US" dirty="0" err="1"/>
              <a:t>Rimmer</a:t>
            </a:r>
            <a:r>
              <a:rPr lang="el-GR" dirty="0"/>
              <a:t>, </a:t>
            </a:r>
            <a:r>
              <a:rPr lang="en-US" dirty="0"/>
              <a:t>Braddock</a:t>
            </a:r>
            <a:r>
              <a:rPr lang="el-GR" dirty="0"/>
              <a:t> &amp; </a:t>
            </a:r>
            <a:r>
              <a:rPr lang="en-US" dirty="0" err="1"/>
              <a:t>Fujiura</a:t>
            </a:r>
            <a:r>
              <a:rPr lang="el-GR" dirty="0"/>
              <a:t>, 1994).</a:t>
            </a:r>
          </a:p>
          <a:p>
            <a:pPr lvl="0" hangingPunct="0"/>
            <a:r>
              <a:rPr lang="el-GR" i="1" u="sng" dirty="0"/>
              <a:t>Μικρή μυϊκή δύναμη</a:t>
            </a:r>
            <a:r>
              <a:rPr lang="el-GR" i="1" dirty="0"/>
              <a:t>:</a:t>
            </a:r>
            <a:r>
              <a:rPr lang="el-GR" dirty="0"/>
              <a:t> οφείλονται σε προβλήματα μεταβολισμού, αλλά και σε έλλειψη επαρκούς φυσικής δραστηριότητας και εξάσκησης (Κουτσούκη, 1997).</a:t>
            </a:r>
          </a:p>
          <a:p>
            <a:pPr lvl="0" hangingPunct="0"/>
            <a:r>
              <a:rPr lang="el-GR" i="1" u="sng" dirty="0"/>
              <a:t>Προβλήματα νευρομυϊκής συναρμογής</a:t>
            </a:r>
            <a:r>
              <a:rPr lang="el-GR" dirty="0"/>
              <a:t>: που οφείλονται σε διαταραχές των κινητικών εγκεφαλικών κέντρων και των κέντρων κινητικού ελέγχου.</a:t>
            </a:r>
          </a:p>
          <a:p>
            <a:pPr lvl="0" hangingPunct="0"/>
            <a:r>
              <a:rPr lang="el-GR" i="1" u="sng" dirty="0"/>
              <a:t>Ατελή κινητικά πρότυπα</a:t>
            </a:r>
            <a:r>
              <a:rPr lang="el-GR" i="1" dirty="0"/>
              <a:t>: </a:t>
            </a:r>
            <a:r>
              <a:rPr lang="el-GR" dirty="0"/>
              <a:t>η νευρομυϊκή ωρίμανση είναι πιο αργή στα παιδιά με νοητική καθυστέρηση. Αυτό σε συνδυασμό με τις περιορισμένες κινητικές εμπειρίες, που έχουν τα παιδιά αυτά, το αποτέλεσμα είναι τα κινητικά τους πρότυπα να τελειοποιούνται αργά ή να μην τελειοποιούνται ποτέ (Κουτσούκη, 1997).</a:t>
            </a:r>
          </a:p>
          <a:p>
            <a:endParaRPr lang="el-GR" dirty="0"/>
          </a:p>
        </p:txBody>
      </p:sp>
      <p:sp>
        <p:nvSpPr>
          <p:cNvPr id="2" name="Title 1"/>
          <p:cNvSpPr>
            <a:spLocks noGrp="1"/>
          </p:cNvSpPr>
          <p:nvPr>
            <p:ph type="title"/>
          </p:nvPr>
        </p:nvSpPr>
        <p:spPr>
          <a:xfrm>
            <a:off x="611560" y="260648"/>
            <a:ext cx="8229600" cy="634082"/>
          </a:xfrm>
        </p:spPr>
        <p:txBody>
          <a:bodyPr>
            <a:normAutofit/>
          </a:bodyPr>
          <a:lstStyle/>
          <a:p>
            <a:r>
              <a:rPr lang="el-GR" sz="2400" b="1" u="sng" dirty="0" smtClean="0"/>
              <a:t>ΦΥΣΙΚΑ ΚΑΙ ΚΙΝΗΤΙΚΑ ΧΑΡΑΚΤΗΡΙΣΤΙΚΑ</a:t>
            </a:r>
            <a:endParaRPr lang="el-GR" sz="2400" dirty="0"/>
          </a:p>
        </p:txBody>
      </p:sp>
    </p:spTree>
    <p:extLst>
      <p:ext uri="{BB962C8B-B14F-4D97-AF65-F5344CB8AC3E}">
        <p14:creationId xmlns:p14="http://schemas.microsoft.com/office/powerpoint/2010/main" val="20889574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i="1" u="sng" dirty="0"/>
              <a:t>Δυσκολίες συντονισμού χεριού-ματιού, </a:t>
            </a:r>
            <a:r>
              <a:rPr lang="el-GR" i="1" u="sng" dirty="0" smtClean="0"/>
              <a:t>ματιού-ποδιού</a:t>
            </a:r>
          </a:p>
          <a:p>
            <a:r>
              <a:rPr lang="el-GR" i="1" u="sng" dirty="0"/>
              <a:t>Δυσκολίες ισορροπίας του </a:t>
            </a:r>
            <a:r>
              <a:rPr lang="el-GR" i="1" u="sng" dirty="0" smtClean="0"/>
              <a:t>σώματος</a:t>
            </a:r>
            <a:endParaRPr lang="el-GR" dirty="0" smtClean="0"/>
          </a:p>
          <a:p>
            <a:r>
              <a:rPr lang="el-GR" i="1" u="sng" dirty="0"/>
              <a:t>Αντίληψη του σώματος, </a:t>
            </a:r>
            <a:r>
              <a:rPr lang="el-GR" i="1" u="sng" dirty="0" smtClean="0"/>
              <a:t>αυτοεικόνα</a:t>
            </a:r>
            <a:endParaRPr lang="el-GR" dirty="0"/>
          </a:p>
        </p:txBody>
      </p:sp>
      <p:sp>
        <p:nvSpPr>
          <p:cNvPr id="2" name="Title 1"/>
          <p:cNvSpPr>
            <a:spLocks noGrp="1"/>
          </p:cNvSpPr>
          <p:nvPr>
            <p:ph type="title"/>
          </p:nvPr>
        </p:nvSpPr>
        <p:spPr/>
        <p:txBody>
          <a:bodyPr/>
          <a:lstStyle/>
          <a:p>
            <a:endParaRPr lang="el-GR"/>
          </a:p>
        </p:txBody>
      </p:sp>
    </p:spTree>
    <p:extLst>
      <p:ext uri="{BB962C8B-B14F-4D97-AF65-F5344CB8AC3E}">
        <p14:creationId xmlns:p14="http://schemas.microsoft.com/office/powerpoint/2010/main" val="856880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fontScale="92500"/>
          </a:bodyPr>
          <a:lstStyle/>
          <a:p>
            <a:pPr algn="just"/>
            <a:r>
              <a:rPr lang="el-GR" dirty="0" smtClean="0"/>
              <a:t>η </a:t>
            </a:r>
            <a:r>
              <a:rPr lang="el-GR" dirty="0"/>
              <a:t>νοητική ανεπάρκεια είναι </a:t>
            </a:r>
            <a:r>
              <a:rPr lang="el-GR" dirty="0" smtClean="0"/>
              <a:t>μια κατάσταση </a:t>
            </a:r>
            <a:r>
              <a:rPr lang="el-GR" dirty="0">
                <a:solidFill>
                  <a:srgbClr val="FF0000"/>
                </a:solidFill>
              </a:rPr>
              <a:t>μη επανορθώσιμη</a:t>
            </a:r>
            <a:r>
              <a:rPr lang="el-GR" dirty="0"/>
              <a:t> με </a:t>
            </a:r>
            <a:r>
              <a:rPr lang="el-GR" dirty="0" smtClean="0"/>
              <a:t>συμπτώματα:</a:t>
            </a:r>
          </a:p>
          <a:p>
            <a:pPr algn="just"/>
            <a:r>
              <a:rPr lang="el-GR" dirty="0" smtClean="0"/>
              <a:t> </a:t>
            </a:r>
            <a:r>
              <a:rPr lang="el-GR" dirty="0">
                <a:solidFill>
                  <a:srgbClr val="C00000"/>
                </a:solidFill>
              </a:rPr>
              <a:t>την μειονεξία του </a:t>
            </a:r>
            <a:r>
              <a:rPr lang="el-GR" dirty="0" smtClean="0">
                <a:solidFill>
                  <a:srgbClr val="C00000"/>
                </a:solidFill>
              </a:rPr>
              <a:t>ατόμου στον </a:t>
            </a:r>
            <a:r>
              <a:rPr lang="el-GR" dirty="0">
                <a:solidFill>
                  <a:srgbClr val="C00000"/>
                </a:solidFill>
              </a:rPr>
              <a:t>πνευματικό τομέα, </a:t>
            </a:r>
            <a:endParaRPr lang="el-GR" dirty="0" smtClean="0">
              <a:solidFill>
                <a:srgbClr val="C00000"/>
              </a:solidFill>
            </a:endParaRPr>
          </a:p>
          <a:p>
            <a:pPr algn="just"/>
            <a:r>
              <a:rPr lang="el-GR" dirty="0" smtClean="0">
                <a:solidFill>
                  <a:srgbClr val="C00000"/>
                </a:solidFill>
              </a:rPr>
              <a:t>τη </a:t>
            </a:r>
            <a:r>
              <a:rPr lang="el-GR" dirty="0">
                <a:solidFill>
                  <a:srgbClr val="C00000"/>
                </a:solidFill>
              </a:rPr>
              <a:t>δυσκολία προσαρμογής του στο περιβάλλον,</a:t>
            </a:r>
          </a:p>
          <a:p>
            <a:pPr algn="just"/>
            <a:r>
              <a:rPr lang="el-GR" dirty="0">
                <a:solidFill>
                  <a:srgbClr val="C00000"/>
                </a:solidFill>
              </a:rPr>
              <a:t>την κοινωνική ανωριμότητα </a:t>
            </a:r>
            <a:r>
              <a:rPr lang="el-GR" dirty="0"/>
              <a:t>και </a:t>
            </a:r>
            <a:endParaRPr lang="el-GR" dirty="0" smtClean="0"/>
          </a:p>
          <a:p>
            <a:pPr algn="just"/>
            <a:r>
              <a:rPr lang="el-GR" dirty="0" smtClean="0">
                <a:solidFill>
                  <a:srgbClr val="C00000"/>
                </a:solidFill>
              </a:rPr>
              <a:t>επέκταση </a:t>
            </a:r>
            <a:r>
              <a:rPr lang="el-GR" dirty="0">
                <a:solidFill>
                  <a:srgbClr val="C00000"/>
                </a:solidFill>
              </a:rPr>
              <a:t>της διαταραχής στο </a:t>
            </a:r>
            <a:r>
              <a:rPr lang="el-GR" dirty="0" smtClean="0">
                <a:solidFill>
                  <a:srgbClr val="C00000"/>
                </a:solidFill>
              </a:rPr>
              <a:t>σύνολο του </a:t>
            </a:r>
            <a:r>
              <a:rPr lang="el-GR" dirty="0">
                <a:solidFill>
                  <a:srgbClr val="C00000"/>
                </a:solidFill>
              </a:rPr>
              <a:t>ψυχοσωματικού μηχανισμού του ατόμου</a:t>
            </a:r>
            <a:r>
              <a:rPr lang="el-GR" dirty="0"/>
              <a:t>. </a:t>
            </a:r>
            <a:endParaRPr lang="el-GR" dirty="0" smtClean="0"/>
          </a:p>
          <a:p>
            <a:pPr algn="just"/>
            <a:r>
              <a:rPr lang="el-GR" dirty="0" smtClean="0"/>
              <a:t>Η </a:t>
            </a:r>
            <a:r>
              <a:rPr lang="el-GR" dirty="0"/>
              <a:t>σοβαρότητα </a:t>
            </a:r>
            <a:r>
              <a:rPr lang="el-GR" dirty="0" smtClean="0"/>
              <a:t>των συμπτωμάτων </a:t>
            </a:r>
            <a:r>
              <a:rPr lang="el-GR" dirty="0"/>
              <a:t>εξαρτάται πάντα από τη βαθμίδα της </a:t>
            </a:r>
            <a:r>
              <a:rPr lang="el-GR" dirty="0" smtClean="0"/>
              <a:t>νοητικής ανεπάρκειας </a:t>
            </a:r>
            <a:r>
              <a:rPr lang="el-GR" dirty="0"/>
              <a:t>που βρίσκεται στο άτομο.</a:t>
            </a:r>
          </a:p>
        </p:txBody>
      </p:sp>
      <p:sp>
        <p:nvSpPr>
          <p:cNvPr id="3" name="Title 2"/>
          <p:cNvSpPr>
            <a:spLocks noGrp="1"/>
          </p:cNvSpPr>
          <p:nvPr>
            <p:ph type="title"/>
          </p:nvPr>
        </p:nvSpPr>
        <p:spPr>
          <a:xfrm>
            <a:off x="457200" y="274638"/>
            <a:ext cx="8229600" cy="634082"/>
          </a:xfrm>
        </p:spPr>
        <p:txBody>
          <a:bodyPr>
            <a:normAutofit fontScale="90000"/>
          </a:bodyPr>
          <a:lstStyle/>
          <a:p>
            <a:r>
              <a:rPr lang="el-GR" dirty="0" smtClean="0"/>
              <a:t>Συμπερασματικά:</a:t>
            </a:r>
            <a:endParaRPr lang="el-GR" dirty="0"/>
          </a:p>
        </p:txBody>
      </p:sp>
    </p:spTree>
    <p:extLst>
      <p:ext uri="{BB962C8B-B14F-4D97-AF65-F5344CB8AC3E}">
        <p14:creationId xmlns:p14="http://schemas.microsoft.com/office/powerpoint/2010/main" val="327718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507288" cy="5400600"/>
          </a:xfrm>
        </p:spPr>
        <p:txBody>
          <a:bodyPr>
            <a:normAutofit fontScale="77500" lnSpcReduction="20000"/>
          </a:bodyPr>
          <a:lstStyle/>
          <a:p>
            <a:pPr lvl="0" hangingPunct="0"/>
            <a:r>
              <a:rPr lang="el-GR" u="sng" dirty="0"/>
              <a:t>Προγεννητικά αίτια</a:t>
            </a:r>
            <a:r>
              <a:rPr lang="el-GR" dirty="0"/>
              <a:t>: </a:t>
            </a:r>
            <a:endParaRPr lang="el-GR" dirty="0" smtClean="0"/>
          </a:p>
          <a:p>
            <a:pPr lvl="0" hangingPunct="0"/>
            <a:r>
              <a:rPr lang="el-GR" dirty="0" smtClean="0"/>
              <a:t>1</a:t>
            </a:r>
            <a:r>
              <a:rPr lang="el-GR" dirty="0"/>
              <a:t>. Κληρονομικοί παράγοντες, 2. Χρωμοσωμικές ανωμαλίες (σύνδρομο </a:t>
            </a:r>
            <a:r>
              <a:rPr lang="en-US" dirty="0"/>
              <a:t>Down</a:t>
            </a:r>
            <a:r>
              <a:rPr lang="el-GR" dirty="0"/>
              <a:t>, σύνδρομο </a:t>
            </a:r>
            <a:r>
              <a:rPr lang="en-US" dirty="0" err="1"/>
              <a:t>Klinefelter</a:t>
            </a:r>
            <a:r>
              <a:rPr lang="el-GR" dirty="0"/>
              <a:t>, σύνδρομο </a:t>
            </a:r>
            <a:r>
              <a:rPr lang="en-US" dirty="0"/>
              <a:t>Turner</a:t>
            </a:r>
            <a:r>
              <a:rPr lang="el-GR" dirty="0"/>
              <a:t>), 3. Ασθένειες της εγκύου (λοιμώξεις, ερυθρά, ιλαρά, κοκ.), 4. Ανωμαλίες μεταβολισμού (</a:t>
            </a:r>
            <a:r>
              <a:rPr lang="en-US" dirty="0"/>
              <a:t>PKU</a:t>
            </a:r>
            <a:r>
              <a:rPr lang="el-GR" dirty="0"/>
              <a:t>), 5. Ασυμβατότητα του </a:t>
            </a:r>
            <a:r>
              <a:rPr lang="en-US" dirty="0"/>
              <a:t>Rh</a:t>
            </a:r>
            <a:r>
              <a:rPr lang="el-GR" dirty="0"/>
              <a:t> του αίματος της μητέρας με αυτό του εμβρύου, 6. Ανοξία, 7. Τραυματισμοί της εγκύου, 8. Κακή διατροφή, 9. Δηλητηριάσεις από μόλυβδο.</a:t>
            </a:r>
          </a:p>
          <a:p>
            <a:pPr lvl="0" hangingPunct="0"/>
            <a:r>
              <a:rPr lang="el-GR" u="sng" dirty="0"/>
              <a:t>Περιγεννητικά αίτια</a:t>
            </a:r>
            <a:r>
              <a:rPr lang="el-GR" dirty="0" smtClean="0"/>
              <a:t>:</a:t>
            </a:r>
          </a:p>
          <a:p>
            <a:pPr lvl="0" hangingPunct="0"/>
            <a:r>
              <a:rPr lang="el-GR" dirty="0" smtClean="0"/>
              <a:t> </a:t>
            </a:r>
            <a:r>
              <a:rPr lang="el-GR" dirty="0"/>
              <a:t>1. Ανοξία, 2. Τραυματισμοί και αιμορραγία του εγκεφάλου, 3. Πρόωρη γέννηση.</a:t>
            </a:r>
          </a:p>
          <a:p>
            <a:pPr lvl="0" hangingPunct="0"/>
            <a:r>
              <a:rPr lang="el-GR" u="sng" dirty="0"/>
              <a:t>Μεταγεννητικά αίτια</a:t>
            </a:r>
            <a:r>
              <a:rPr lang="el-GR" dirty="0"/>
              <a:t>: </a:t>
            </a:r>
            <a:endParaRPr lang="el-GR" dirty="0" smtClean="0"/>
          </a:p>
          <a:p>
            <a:pPr lvl="0" hangingPunct="0"/>
            <a:r>
              <a:rPr lang="el-GR" dirty="0" smtClean="0"/>
              <a:t>1</a:t>
            </a:r>
            <a:r>
              <a:rPr lang="el-GR" dirty="0"/>
              <a:t>. Μολυσματικές ασθένειες, 2. Ατυχήματα, 3. Υψηλός πυρετός, 4. Μεταβολικές ανωμαλίες, 5. Ψυχοκοινωνικοί παράγοντες (ιδρυματο- ποίηση, στερημένο εκπαιδευτικό περιβάλλον, συναισθηματική αποστέρηση).</a:t>
            </a:r>
          </a:p>
          <a:p>
            <a:pPr hangingPunct="0"/>
            <a:r>
              <a:rPr lang="en-US" b="1" i="1" dirty="0"/>
              <a:t> </a:t>
            </a:r>
            <a:endParaRPr lang="el-GR" dirty="0"/>
          </a:p>
          <a:p>
            <a:endParaRPr lang="el-GR" dirty="0"/>
          </a:p>
        </p:txBody>
      </p:sp>
      <p:sp>
        <p:nvSpPr>
          <p:cNvPr id="2" name="Title 1"/>
          <p:cNvSpPr>
            <a:spLocks noGrp="1"/>
          </p:cNvSpPr>
          <p:nvPr>
            <p:ph type="title"/>
          </p:nvPr>
        </p:nvSpPr>
        <p:spPr>
          <a:xfrm>
            <a:off x="457200" y="404664"/>
            <a:ext cx="8229600" cy="432048"/>
          </a:xfrm>
        </p:spPr>
        <p:txBody>
          <a:bodyPr>
            <a:normAutofit fontScale="90000"/>
          </a:bodyPr>
          <a:lstStyle/>
          <a:p>
            <a:pPr lvl="0" hangingPunct="0"/>
            <a:r>
              <a:rPr lang="el-GR" b="1" i="1" dirty="0" smtClean="0"/>
              <a:t/>
            </a:r>
            <a:br>
              <a:rPr lang="el-GR" b="1" i="1" dirty="0" smtClean="0"/>
            </a:br>
            <a:r>
              <a:rPr lang="el-GR" b="1" i="1" dirty="0"/>
              <a:t/>
            </a:r>
            <a:br>
              <a:rPr lang="el-GR" b="1" i="1" dirty="0"/>
            </a:br>
            <a:r>
              <a:rPr lang="el-GR" b="1" i="1" dirty="0" smtClean="0"/>
              <a:t>ΑΙΤΙΑ </a:t>
            </a:r>
            <a:r>
              <a:rPr lang="el-GR" b="1" i="1" dirty="0"/>
              <a:t>ΝΟΗΤΙΚΗΣ ΚΑΘΥΣΤΕΡΗΣΗΣ</a:t>
            </a:r>
            <a:r>
              <a:rPr lang="el-GR" dirty="0"/>
              <a:t/>
            </a:r>
            <a:br>
              <a:rPr lang="el-GR" dirty="0"/>
            </a:br>
            <a:r>
              <a:rPr lang="el-GR" b="1" i="1" dirty="0"/>
              <a:t> </a:t>
            </a:r>
            <a:r>
              <a:rPr lang="el-GR" dirty="0"/>
              <a:t/>
            </a:r>
            <a:br>
              <a:rPr lang="el-GR" dirty="0"/>
            </a:br>
            <a:endParaRPr lang="el-GR" dirty="0"/>
          </a:p>
        </p:txBody>
      </p:sp>
    </p:spTree>
    <p:extLst>
      <p:ext uri="{BB962C8B-B14F-4D97-AF65-F5344CB8AC3E}">
        <p14:creationId xmlns:p14="http://schemas.microsoft.com/office/powerpoint/2010/main" val="232904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256584"/>
          </a:xfrm>
        </p:spPr>
        <p:txBody>
          <a:bodyPr>
            <a:normAutofit lnSpcReduction="10000"/>
          </a:bodyPr>
          <a:lstStyle/>
          <a:p>
            <a:pPr hangingPunct="0"/>
            <a:r>
              <a:rPr lang="el-GR" dirty="0"/>
              <a:t>α. Ελαφρά νοητική καθυστέρηση				Δ.Ν. 50-55 έως 70</a:t>
            </a:r>
          </a:p>
          <a:p>
            <a:pPr hangingPunct="0"/>
            <a:r>
              <a:rPr lang="el-GR" dirty="0"/>
              <a:t>β. Μέτρια νοητική καθυστέρηση				Δ.Ν. 35-40 έως 50-55</a:t>
            </a:r>
          </a:p>
          <a:p>
            <a:pPr hangingPunct="0"/>
            <a:r>
              <a:rPr lang="el-GR" dirty="0"/>
              <a:t>γ. Σοβαρή νοητική καθυστέρηση				Δ.Ν. 20-25 έως 35-40</a:t>
            </a:r>
          </a:p>
          <a:p>
            <a:pPr hangingPunct="0"/>
            <a:r>
              <a:rPr lang="el-GR" dirty="0"/>
              <a:t>δ. Βαριά νοητική καθυστέρηση				Δ.Ν. κάτω από 20-25</a:t>
            </a:r>
          </a:p>
          <a:p>
            <a:pPr hangingPunct="0"/>
            <a:r>
              <a:rPr lang="el-GR" dirty="0"/>
              <a:t>ε. Απροσδιόριστη νοητική καθυστέρηση			όταν υπάρχει ισχυρή </a:t>
            </a:r>
            <a:r>
              <a:rPr lang="el-GR" dirty="0" smtClean="0"/>
              <a:t>υπόθε </a:t>
            </a:r>
            <a:r>
              <a:rPr lang="el-GR" dirty="0"/>
              <a:t>ση για ύπαρξη νοητικής καθυστέρησης, αλλά  η νοημοσύνη του ατόμου δε μπορεί να μετρηθεί με τα σταθμισμένα τεστ.</a:t>
            </a:r>
          </a:p>
          <a:p>
            <a:endParaRPr lang="el-GR" dirty="0"/>
          </a:p>
        </p:txBody>
      </p:sp>
      <p:sp>
        <p:nvSpPr>
          <p:cNvPr id="2" name="Title 1"/>
          <p:cNvSpPr>
            <a:spLocks noGrp="1"/>
          </p:cNvSpPr>
          <p:nvPr>
            <p:ph type="title"/>
          </p:nvPr>
        </p:nvSpPr>
        <p:spPr>
          <a:xfrm>
            <a:off x="457200" y="274638"/>
            <a:ext cx="8229600" cy="778098"/>
          </a:xfrm>
        </p:spPr>
        <p:txBody>
          <a:bodyPr>
            <a:normAutofit fontScale="90000"/>
          </a:bodyPr>
          <a:lstStyle/>
          <a:p>
            <a:pPr lvl="0"/>
            <a:r>
              <a:rPr lang="el-GR" b="1" i="1" dirty="0" smtClean="0"/>
              <a:t/>
            </a:r>
            <a:br>
              <a:rPr lang="el-GR" b="1" i="1" dirty="0" smtClean="0"/>
            </a:br>
            <a:r>
              <a:rPr lang="el-GR" sz="2700" b="1" i="1" dirty="0" smtClean="0"/>
              <a:t>ΤΑΞΙΝΟΜΗΣΗ </a:t>
            </a:r>
            <a:r>
              <a:rPr lang="el-GR" sz="2700" b="1" i="1" dirty="0"/>
              <a:t>ΝΟΗΤΙΚΗΣ ΚΑΘΥΣΤΕΡΗΣΗΣ</a:t>
            </a:r>
            <a:r>
              <a:rPr lang="el-GR" dirty="0"/>
              <a:t/>
            </a:r>
            <a:br>
              <a:rPr lang="el-GR" dirty="0"/>
            </a:br>
            <a:endParaRPr lang="el-GR" dirty="0"/>
          </a:p>
        </p:txBody>
      </p:sp>
    </p:spTree>
    <p:extLst>
      <p:ext uri="{BB962C8B-B14F-4D97-AF65-F5344CB8AC3E}">
        <p14:creationId xmlns:p14="http://schemas.microsoft.com/office/powerpoint/2010/main" val="3824562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497363"/>
          </a:xfrm>
        </p:spPr>
        <p:txBody>
          <a:bodyPr>
            <a:noAutofit/>
          </a:bodyPr>
          <a:lstStyle/>
          <a:p>
            <a:pPr hangingPunct="0"/>
            <a:r>
              <a:rPr lang="en-US" sz="2000" dirty="0" smtClean="0"/>
              <a:t>H</a:t>
            </a:r>
            <a:r>
              <a:rPr lang="el-GR" sz="2000" dirty="0" smtClean="0"/>
              <a:t> </a:t>
            </a:r>
            <a:r>
              <a:rPr lang="el-GR" sz="2000" dirty="0"/>
              <a:t>πολυπληθέστερη ομάδα ανάμεσα στα άτομα με </a:t>
            </a:r>
            <a:r>
              <a:rPr lang="en-US" sz="2000" dirty="0" smtClean="0"/>
              <a:t>NY</a:t>
            </a:r>
            <a:r>
              <a:rPr lang="el-GR" sz="2000" dirty="0" smtClean="0"/>
              <a:t>(85</a:t>
            </a:r>
            <a:r>
              <a:rPr lang="el-GR" sz="2000" dirty="0"/>
              <a:t>%). </a:t>
            </a:r>
            <a:endParaRPr lang="el-GR" sz="2000" dirty="0" smtClean="0"/>
          </a:p>
          <a:p>
            <a:pPr hangingPunct="0"/>
            <a:r>
              <a:rPr lang="el-GR" sz="2000" dirty="0" smtClean="0"/>
              <a:t>Αίτια: </a:t>
            </a:r>
            <a:r>
              <a:rPr lang="el-GR" sz="2000" dirty="0"/>
              <a:t>η κοινωνικο- πολιτισμική αποστέρηση, εξαιτίας του χαμηλού κοινωνικοοικονομικού επιπέδου της οικογένειας. </a:t>
            </a:r>
            <a:endParaRPr lang="el-GR" sz="2000" dirty="0" smtClean="0"/>
          </a:p>
          <a:p>
            <a:pPr hangingPunct="0"/>
            <a:r>
              <a:rPr lang="el-GR" sz="2000" dirty="0" smtClean="0"/>
              <a:t>10% - 20% της </a:t>
            </a:r>
            <a:r>
              <a:rPr lang="el-GR" sz="2000" dirty="0"/>
              <a:t>ομάδας αυτής     </a:t>
            </a:r>
            <a:r>
              <a:rPr lang="el-GR" sz="2000" dirty="0" smtClean="0"/>
              <a:t>έχει </a:t>
            </a:r>
            <a:r>
              <a:rPr lang="el-GR" sz="2000" dirty="0"/>
              <a:t>αναγνωρισθεί ότι έχει οργανικές παθολογίες</a:t>
            </a:r>
            <a:r>
              <a:rPr lang="el-GR" sz="2000" dirty="0" smtClean="0"/>
              <a:t>.</a:t>
            </a:r>
          </a:p>
          <a:p>
            <a:pPr hangingPunct="0"/>
            <a:r>
              <a:rPr lang="el-GR" sz="2000" dirty="0" smtClean="0"/>
              <a:t> </a:t>
            </a:r>
            <a:r>
              <a:rPr lang="el-GR" sz="2000" dirty="0"/>
              <a:t>Η διάγνωσή της σπάνια γίνεται στην προσχολική ηλικία, αν και φαίνονται τα παιδιά αυτά να παρουσιάζουν ήδη κάποιες δυσκολίες. Η είσοδός τους στο δημοτικό σχολείο σηματοδοτεί και την αναγνώρισή τους. Το ύψος και το βάρος τους δεν παρουσιάζει διαφορές από των φυσιολογικών ατόμων. Εντούτοις εξαιτίας της ύπαρξης περισσοτέρων νευρολογικών προβλημάτων η φυσική και η κινητική τους κατάσταση είναι λίγο πιο χαμηλή.</a:t>
            </a:r>
          </a:p>
          <a:p>
            <a:pPr hangingPunct="0"/>
            <a:endParaRPr lang="el-GR" sz="2000" dirty="0"/>
          </a:p>
        </p:txBody>
      </p:sp>
      <p:sp>
        <p:nvSpPr>
          <p:cNvPr id="2" name="Title 1"/>
          <p:cNvSpPr>
            <a:spLocks noGrp="1"/>
          </p:cNvSpPr>
          <p:nvPr>
            <p:ph type="title"/>
          </p:nvPr>
        </p:nvSpPr>
        <p:spPr>
          <a:xfrm>
            <a:off x="457200" y="188640"/>
            <a:ext cx="8229600" cy="1152128"/>
          </a:xfrm>
        </p:spPr>
        <p:txBody>
          <a:bodyPr>
            <a:normAutofit fontScale="90000"/>
          </a:bodyPr>
          <a:lstStyle/>
          <a:p>
            <a:r>
              <a:rPr lang="el-GR" sz="2700" b="1" i="1" dirty="0" smtClean="0"/>
              <a:t/>
            </a:r>
            <a:br>
              <a:rPr lang="el-GR" sz="2700" b="1" i="1" dirty="0" smtClean="0"/>
            </a:br>
            <a:r>
              <a:rPr lang="el-GR" sz="2700" b="1" i="1" dirty="0" smtClean="0"/>
              <a:t/>
            </a:r>
            <a:br>
              <a:rPr lang="el-GR" sz="2700" b="1" i="1" dirty="0" smtClean="0"/>
            </a:br>
            <a:r>
              <a:rPr lang="el-GR" sz="2700" b="1" i="1" dirty="0" smtClean="0"/>
              <a:t>ΧΑΡΑΚΤΗΡΙΣΤΙΚΑ </a:t>
            </a:r>
            <a:r>
              <a:rPr lang="el-GR" sz="2700" b="1" i="1" dirty="0"/>
              <a:t>ΑΤΟΜΩΝ ΜΕ ΝΟΗΤΙΚΗ ΚΑΘΥΣΤΕΡΗΣΗ</a:t>
            </a:r>
            <a:r>
              <a:rPr lang="el-GR" sz="2700" dirty="0"/>
              <a:t/>
            </a:r>
            <a:br>
              <a:rPr lang="el-GR" sz="2700" dirty="0"/>
            </a:br>
            <a:r>
              <a:rPr lang="el-GR" sz="2700" b="1" i="1" dirty="0" smtClean="0"/>
              <a:t>Ελαφρά νοητική καθυστέρηση</a:t>
            </a:r>
            <a:r>
              <a:rPr lang="el-GR" sz="2700" dirty="0" smtClean="0"/>
              <a:t/>
            </a:r>
            <a:br>
              <a:rPr lang="el-GR" sz="2700" dirty="0" smtClean="0"/>
            </a:br>
            <a:endParaRPr lang="el-GR" sz="2700" dirty="0"/>
          </a:p>
        </p:txBody>
      </p:sp>
    </p:spTree>
    <p:extLst>
      <p:ext uri="{BB962C8B-B14F-4D97-AF65-F5344CB8AC3E}">
        <p14:creationId xmlns:p14="http://schemas.microsoft.com/office/powerpoint/2010/main" val="1159653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fontScale="92500" lnSpcReduction="20000"/>
          </a:bodyPr>
          <a:lstStyle/>
          <a:p>
            <a:pPr hangingPunct="0"/>
            <a:r>
              <a:rPr lang="el-GR" dirty="0" smtClean="0"/>
              <a:t>Μπορεί να παρουσιάσουν βλάβες στην ακοή, στην όραση ή και στον συντονισμό των κινήσεών τους, οι περιπτώσεις, όμως, αυτές δεν είναι πολύ συχνές.</a:t>
            </a:r>
          </a:p>
          <a:p>
            <a:pPr hangingPunct="0"/>
            <a:r>
              <a:rPr lang="el-GR" dirty="0" smtClean="0"/>
              <a:t>Είναι πιθανόν να παρουσιάσουν ελαφρές διαταραχές του λόγου ή της ομιλίας. ‘‘Κατανοούν τα περισσότερα μαθήματα του δημοτικού σχολείου ή τουλάχιστον των περισσοτέρων τάξεων του δημοτικού’’ (Πολυχρονοπούλου, 1995, σελ.140). </a:t>
            </a:r>
          </a:p>
          <a:p>
            <a:pPr hangingPunct="0"/>
            <a:r>
              <a:rPr lang="el-GR" dirty="0" smtClean="0"/>
              <a:t>Προσαρμόζονται κοινωνικά, έτσι που να μπορούν να είναι ανεξάρτητοι μέσα στην κοινωνία. Επιτυγχάνουν επαγγελματικές δεξιότητες, όμως μπορεί να χρειάζονται επίβλεψη και βοήθεια.</a:t>
            </a:r>
          </a:p>
        </p:txBody>
      </p:sp>
      <p:sp>
        <p:nvSpPr>
          <p:cNvPr id="2" name="Title 1"/>
          <p:cNvSpPr>
            <a:spLocks noGrp="1"/>
          </p:cNvSpPr>
          <p:nvPr>
            <p:ph type="title"/>
          </p:nvPr>
        </p:nvSpPr>
        <p:spPr>
          <a:xfrm>
            <a:off x="457200" y="274638"/>
            <a:ext cx="8229600" cy="706090"/>
          </a:xfrm>
        </p:spPr>
        <p:txBody>
          <a:bodyPr>
            <a:normAutofit fontScale="90000"/>
          </a:bodyPr>
          <a:lstStyle/>
          <a:p>
            <a:r>
              <a:rPr lang="el-GR" b="1" i="1" dirty="0" smtClean="0"/>
              <a:t/>
            </a:r>
            <a:br>
              <a:rPr lang="el-GR" b="1" i="1" dirty="0" smtClean="0"/>
            </a:br>
            <a:r>
              <a:rPr lang="el-GR" b="1" i="1" dirty="0" smtClean="0"/>
              <a:t>Ελαφρά νοητική καθυστέρηση</a:t>
            </a:r>
            <a:r>
              <a:rPr lang="el-GR" dirty="0" smtClean="0"/>
              <a:t/>
            </a:r>
            <a:br>
              <a:rPr lang="el-GR" dirty="0" smtClean="0"/>
            </a:br>
            <a:endParaRPr lang="el-GR" dirty="0"/>
          </a:p>
        </p:txBody>
      </p:sp>
    </p:spTree>
    <p:extLst>
      <p:ext uri="{BB962C8B-B14F-4D97-AF65-F5344CB8AC3E}">
        <p14:creationId xmlns:p14="http://schemas.microsoft.com/office/powerpoint/2010/main" val="5999753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416</TotalTime>
  <Words>3866</Words>
  <Application>Microsoft Office PowerPoint</Application>
  <PresentationFormat>Προβολή στην οθόνη (4:3)</PresentationFormat>
  <Paragraphs>266</Paragraphs>
  <Slides>44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44</vt:i4>
      </vt:variant>
    </vt:vector>
  </HeadingPairs>
  <TitlesOfParts>
    <vt:vector size="45" baseType="lpstr">
      <vt:lpstr>Concourse</vt:lpstr>
      <vt:lpstr>Νοητική Υστέρηση</vt:lpstr>
      <vt:lpstr>Α. ΠΕΡΙΓΡΑΦΙΚΑ ΣΤΟΙΧΕΙΑ  ΟΡΙΣΜΟΣ</vt:lpstr>
      <vt:lpstr> Χαρακτηριστικά νοητικής ανεπάρκειας. </vt:lpstr>
      <vt:lpstr> Χαρακτηριστικά νοητικής ανεπάρκειας. </vt:lpstr>
      <vt:lpstr>Συμπερασματικά:</vt:lpstr>
      <vt:lpstr>  ΑΙΤΙΑ ΝΟΗΤΙΚΗΣ ΚΑΘΥΣΤΕΡΗΣΗΣ   </vt:lpstr>
      <vt:lpstr> ΤΑΞΙΝΟΜΗΣΗ ΝΟΗΤΙΚΗΣ ΚΑΘΥΣΤΕΡΗΣΗΣ </vt:lpstr>
      <vt:lpstr>  ΧΑΡΑΚΤΗΡΙΣΤΙΚΑ ΑΤΟΜΩΝ ΜΕ ΝΟΗΤΙΚΗ ΚΑΘΥΣΤΕΡΗΣΗ Ελαφρά νοητική καθυστέρηση </vt:lpstr>
      <vt:lpstr> Ελαφρά νοητική καθυστέρηση </vt:lpstr>
      <vt:lpstr> Μέτρια νοητική καθυστέρηση </vt:lpstr>
      <vt:lpstr>Μέτρια νοητική καθυστέρηση</vt:lpstr>
      <vt:lpstr> Σοβαρή νοητική καθυστέρηση </vt:lpstr>
      <vt:lpstr>Βαριά νοητική καθυστέρηση </vt:lpstr>
      <vt:lpstr>Απροσδιόριστη νοητική καθυστέρηση</vt:lpstr>
      <vt:lpstr> Ταξινόμηση των νοητικά υστερημένων παιδιών με βάση εκπαιδευτικά κριτήρια    </vt:lpstr>
      <vt:lpstr>  Οι ιδιώτες ή πλήρως εξαρτημένα νοητικά υστερημένα άτομα. </vt:lpstr>
      <vt:lpstr>Ιδιώτες</vt:lpstr>
      <vt:lpstr> Τα ασκήσιμα νοητικά υστερημένα παιδιά. </vt:lpstr>
      <vt:lpstr>Ασκήσιμοι</vt:lpstr>
      <vt:lpstr>Ασκήσιμοι</vt:lpstr>
      <vt:lpstr>Ασκήσιμοι</vt:lpstr>
      <vt:lpstr>Ασκήσιμοι</vt:lpstr>
      <vt:lpstr> Τα εκπαιδεύσιμα νοητικά υστερημένα παιδιά. </vt:lpstr>
      <vt:lpstr> Παρατηρώντας τον παρακάτω πίνακα νοητικής ανεπάρκειας με τις νοομετρικές κλίμακες. Α) Stanford – Binet  Β) Wechsler, διαπιστώνουμε ότι τα εκπαιδεύσιμα νοητικά υστερημένα παιδιά καταλαμβάνουν ολόκληρη τη βαθμίδα της ελαφράς υστέρησης, τα ανώτερα όρια της μέτριας υστέρησης και τα κατώτερα όρια της οριακής νοημοσύνης. </vt:lpstr>
      <vt:lpstr> Τα εκπαιδεύσιμα νοητικά υστερημένα παιδιά. </vt:lpstr>
      <vt:lpstr> Τα εκπαιδεύσιμα νοητικά υστερημένα παιδιά. </vt:lpstr>
      <vt:lpstr> Τα εκπαιδεύσιμα νοητικά υστερημένα παιδιά. </vt:lpstr>
      <vt:lpstr> Τα εκπαιδεύσιμα νοητικά υστερημένα παιδιά. </vt:lpstr>
      <vt:lpstr>Τα βραδυμαθή ή βραδέως μανθάνοντα παιδιά </vt:lpstr>
      <vt:lpstr>Τα βραδυμαθή ή βραδέως μανθάνοντα παιδιά </vt:lpstr>
      <vt:lpstr>Τα βραδυμαθή ή βραδέως μανθάνοντα παιδιά </vt:lpstr>
      <vt:lpstr>Γνωστικές Δυσκολίες: </vt:lpstr>
      <vt:lpstr>Γνωστικές Δυσκολίες</vt:lpstr>
      <vt:lpstr>Γνωστικές Δυσκολίες</vt:lpstr>
      <vt:lpstr>Γνωστικές Δυσκολίες</vt:lpstr>
      <vt:lpstr>Παρουσίαση του PowerPoint</vt:lpstr>
      <vt:lpstr>Παρουσίαση του PowerPoint</vt:lpstr>
      <vt:lpstr>Παρουσίαση του PowerPoint</vt:lpstr>
      <vt:lpstr> Γ. ΕΚΠΑΙΔΕΥΤΙΚΕΣ ΜΕΘΟΔΟΙ  </vt:lpstr>
      <vt:lpstr>Γ. ΕΚΠΑΙΔΕΥΤΙΚΕΣ ΜΕΘΟΔΟΙ</vt:lpstr>
      <vt:lpstr>Γ. ΕΚΠΑΙΔΕΥΤΙΚΕΣ ΜΕΘΟΔΟΙ</vt:lpstr>
      <vt:lpstr> ΦΥΣΙΚΑ ΚΑΙ ΚΙΝΗΤΙΚΑ ΧΑΡΑΚΤΗΡΙΣΤΙΚΑ  </vt:lpstr>
      <vt:lpstr>ΦΥΣΙΚΑ ΚΑΙ ΚΙΝΗΤΙΚΑ ΧΑΡΑΚΤΗΡΙΣΤΙΚΑ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Νοητική Υστέρηση</dc:title>
  <dc:creator>user</dc:creator>
  <cp:lastModifiedBy>Dora</cp:lastModifiedBy>
  <cp:revision>20</cp:revision>
  <dcterms:created xsi:type="dcterms:W3CDTF">2013-03-07T11:38:06Z</dcterms:created>
  <dcterms:modified xsi:type="dcterms:W3CDTF">2021-03-19T09:40:32Z</dcterms:modified>
</cp:coreProperties>
</file>