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7" r:id="rId9"/>
    <p:sldId id="268" r:id="rId10"/>
    <p:sldId id="269" r:id="rId11"/>
    <p:sldId id="258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E79D5C2-88E3-4AB9-83A2-0DD0D4561CC8}" type="datetimeFigureOut">
              <a:rPr lang="el-GR" smtClean="0"/>
              <a:pPr/>
              <a:t>26/01/2022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38BF51A-DACC-4DBE-813D-D5CB0201A93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9D5C2-88E3-4AB9-83A2-0DD0D4561CC8}" type="datetimeFigureOut">
              <a:rPr lang="el-GR" smtClean="0"/>
              <a:pPr/>
              <a:t>26/01/2022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BF51A-DACC-4DBE-813D-D5CB0201A93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9D5C2-88E3-4AB9-83A2-0DD0D4561CC8}" type="datetimeFigureOut">
              <a:rPr lang="el-GR" smtClean="0"/>
              <a:pPr/>
              <a:t>26/01/2022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BF51A-DACC-4DBE-813D-D5CB0201A93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E79D5C2-88E3-4AB9-83A2-0DD0D4561CC8}" type="datetimeFigureOut">
              <a:rPr lang="el-GR" smtClean="0"/>
              <a:pPr/>
              <a:t>26/01/2022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38BF51A-DACC-4DBE-813D-D5CB0201A93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E79D5C2-88E3-4AB9-83A2-0DD0D4561CC8}" type="datetimeFigureOut">
              <a:rPr lang="el-GR" smtClean="0"/>
              <a:pPr/>
              <a:t>26/01/2022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38BF51A-DACC-4DBE-813D-D5CB0201A93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9D5C2-88E3-4AB9-83A2-0DD0D4561CC8}" type="datetimeFigureOut">
              <a:rPr lang="el-GR" smtClean="0"/>
              <a:pPr/>
              <a:t>26/01/2022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BF51A-DACC-4DBE-813D-D5CB0201A93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9D5C2-88E3-4AB9-83A2-0DD0D4561CC8}" type="datetimeFigureOut">
              <a:rPr lang="el-GR" smtClean="0"/>
              <a:pPr/>
              <a:t>26/01/2022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BF51A-DACC-4DBE-813D-D5CB0201A93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E79D5C2-88E3-4AB9-83A2-0DD0D4561CC8}" type="datetimeFigureOut">
              <a:rPr lang="el-GR" smtClean="0"/>
              <a:pPr/>
              <a:t>26/01/2022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38BF51A-DACC-4DBE-813D-D5CB0201A93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9D5C2-88E3-4AB9-83A2-0DD0D4561CC8}" type="datetimeFigureOut">
              <a:rPr lang="el-GR" smtClean="0"/>
              <a:pPr/>
              <a:t>26/01/2022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BF51A-DACC-4DBE-813D-D5CB0201A93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E79D5C2-88E3-4AB9-83A2-0DD0D4561CC8}" type="datetimeFigureOut">
              <a:rPr lang="el-GR" smtClean="0"/>
              <a:pPr/>
              <a:t>26/01/2022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38BF51A-DACC-4DBE-813D-D5CB0201A93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E79D5C2-88E3-4AB9-83A2-0DD0D4561CC8}" type="datetimeFigureOut">
              <a:rPr lang="el-GR" smtClean="0"/>
              <a:pPr/>
              <a:t>26/01/2022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38BF51A-DACC-4DBE-813D-D5CB0201A93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E79D5C2-88E3-4AB9-83A2-0DD0D4561CC8}" type="datetimeFigureOut">
              <a:rPr lang="el-GR" smtClean="0"/>
              <a:pPr/>
              <a:t>26/01/2022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38BF51A-DACC-4DBE-813D-D5CB0201A93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071670" y="857232"/>
            <a:ext cx="6600828" cy="1894362"/>
          </a:xfrm>
        </p:spPr>
        <p:txBody>
          <a:bodyPr>
            <a:noAutofit/>
          </a:bodyPr>
          <a:lstStyle/>
          <a:p>
            <a:pPr algn="ctr"/>
            <a:r>
              <a:rPr lang="el-GR" sz="4400" b="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ΑΛΛΟΙΩΣΕΙΣ ΤΟΥ ΧΡΩΜΑΤΟΣ ΤΩΝ ΝΥΧΙΩΝ</a:t>
            </a:r>
            <a:endParaRPr lang="el-GR" sz="4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971800" y="4572008"/>
            <a:ext cx="6172200" cy="2160104"/>
          </a:xfrm>
        </p:spPr>
        <p:txBody>
          <a:bodyPr>
            <a:noAutofit/>
          </a:bodyPr>
          <a:lstStyle/>
          <a:p>
            <a:pPr lvl="0" algn="r">
              <a:buClr>
                <a:srgbClr val="90C226"/>
              </a:buClr>
            </a:pPr>
            <a:r>
              <a:rPr lang="el-GR" sz="2000" b="0" dirty="0" smtClean="0">
                <a:solidFill>
                  <a:schemeClr val="accent1"/>
                </a:solidFill>
                <a:latin typeface="Calibri" pitchFamily="34" charset="0"/>
              </a:rPr>
              <a:t>Ειδικότητα: Τεχνικός Αισθητικός Ποδολογίας – Καλλωπισμού Νυχιών και Ονυχοπλαστικής</a:t>
            </a:r>
          </a:p>
          <a:p>
            <a:pPr lvl="0" algn="r">
              <a:buClr>
                <a:srgbClr val="90C226"/>
              </a:buClr>
            </a:pPr>
            <a:r>
              <a:rPr lang="el-GR" sz="2000" b="0" dirty="0" smtClean="0">
                <a:solidFill>
                  <a:schemeClr val="accent1"/>
                </a:solidFill>
                <a:latin typeface="Calibri" pitchFamily="34" charset="0"/>
              </a:rPr>
              <a:t>Γ΄ Εξάμηνο</a:t>
            </a:r>
          </a:p>
          <a:p>
            <a:pPr lvl="0" algn="r">
              <a:buClr>
                <a:srgbClr val="90C226"/>
              </a:buClr>
            </a:pPr>
            <a:r>
              <a:rPr lang="el-GR" sz="2000" b="0" dirty="0" smtClean="0">
                <a:solidFill>
                  <a:schemeClr val="accent1"/>
                </a:solidFill>
                <a:latin typeface="Calibri" pitchFamily="34" charset="0"/>
              </a:rPr>
              <a:t>Μάθημα: Πρακτικές Ασκήσεις Ποδολογίας</a:t>
            </a:r>
          </a:p>
          <a:p>
            <a:pPr lvl="0" algn="r">
              <a:buClr>
                <a:srgbClr val="90C226"/>
              </a:buClr>
            </a:pPr>
            <a:r>
              <a:rPr lang="el-GR" sz="2000" b="0" dirty="0" smtClean="0">
                <a:solidFill>
                  <a:schemeClr val="accent1"/>
                </a:solidFill>
                <a:latin typeface="Calibri" pitchFamily="34" charset="0"/>
              </a:rPr>
              <a:t>Ματοπούλου Ελένη  </a:t>
            </a:r>
          </a:p>
          <a:p>
            <a:pPr lvl="0" algn="r">
              <a:buClr>
                <a:srgbClr val="90C226"/>
              </a:buClr>
            </a:pPr>
            <a:r>
              <a:rPr lang="el-GR" sz="2000" b="0" dirty="0" smtClean="0">
                <a:solidFill>
                  <a:schemeClr val="accent1"/>
                </a:solidFill>
                <a:latin typeface="Calibri" pitchFamily="34" charset="0"/>
              </a:rPr>
              <a:t>Θεσσαλονίκη </a:t>
            </a:r>
            <a:r>
              <a:rPr lang="el-GR" sz="2000" b="0" dirty="0" smtClean="0">
                <a:solidFill>
                  <a:schemeClr val="accent1"/>
                </a:solidFill>
                <a:latin typeface="Calibri" pitchFamily="34" charset="0"/>
              </a:rPr>
              <a:t>202</a:t>
            </a:r>
            <a:r>
              <a:rPr lang="en-US" sz="2000" b="0" dirty="0" smtClean="0">
                <a:solidFill>
                  <a:schemeClr val="accent1"/>
                </a:solidFill>
                <a:latin typeface="Calibri" pitchFamily="34" charset="0"/>
              </a:rPr>
              <a:t>2</a:t>
            </a:r>
            <a:r>
              <a:rPr lang="el-GR" sz="2000" b="0" dirty="0" smtClean="0">
                <a:solidFill>
                  <a:schemeClr val="accent1"/>
                </a:solidFill>
                <a:latin typeface="Calibri" pitchFamily="34" charset="0"/>
              </a:rPr>
              <a:t> </a:t>
            </a:r>
            <a:endParaRPr lang="el-GR" sz="2000" b="0" dirty="0" smtClean="0">
              <a:solidFill>
                <a:schemeClr val="accent1"/>
              </a:solidFill>
              <a:latin typeface="Calibri" pitchFamily="34" charset="0"/>
            </a:endParaRPr>
          </a:p>
          <a:p>
            <a:endParaRPr lang="el-GR" sz="2000" b="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Μελάνωμα σε νύχι, άκρες δακτύλων. Οι σκούρες γραμμές στα νύχια είναι  αιμάτωμα ή καρκίνος;"/>
          <p:cNvPicPr>
            <a:picLocks noChangeAspect="1" noChangeArrowheads="1"/>
          </p:cNvPicPr>
          <p:nvPr/>
        </p:nvPicPr>
        <p:blipFill>
          <a:blip r:embed="rId2"/>
          <a:srcRect t="5000" r="-1"/>
          <a:stretch>
            <a:fillRect/>
          </a:stretch>
        </p:blipFill>
        <p:spPr bwMode="auto">
          <a:xfrm>
            <a:off x="785786" y="500042"/>
            <a:ext cx="6858048" cy="2714624"/>
          </a:xfrm>
          <a:prstGeom prst="rect">
            <a:avLst/>
          </a:prstGeom>
          <a:noFill/>
        </p:spPr>
      </p:pic>
      <p:pic>
        <p:nvPicPr>
          <p:cNvPr id="24580" name="Picture 4" descr="ΝΟΣΗΜΑΤΑ ΟΝΥΧΩΝ - Επιμήκης Μελανωνυχία φωτογραφια | Ελληνικός  Δερματολογικός Άτλας - ΔΕΡΜΑΤΟΛΟΓΙΑ, ΠΑΝΩ ΑΠΟ 2700 ΔΕΡΜΑΤΟΛΟΓΙΚΕΣ  ΦΩΤΟΓΡΑΦΙΕΣ, ΦΩΤΟ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571876"/>
            <a:ext cx="3619525" cy="2714644"/>
          </a:xfrm>
          <a:prstGeom prst="rect">
            <a:avLst/>
          </a:prstGeom>
          <a:noFill/>
        </p:spPr>
      </p:pic>
      <p:pic>
        <p:nvPicPr>
          <p:cNvPr id="24582" name="Picture 6" descr="ΝΕΟΠΛΑΣΜΑΤΑ ΔΕΡΜΑΤΟΣ. Ι. Γ. Παναγιωτίδης Β Εργαστήριο Παθολογικής  Ανατομικής Ιατρική Σχολή Εθνικού &amp; Καποδιστριακού Παν/μίου Αθηνών - PDF  Free Download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3500438"/>
            <a:ext cx="2466975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500034" y="1214422"/>
            <a:ext cx="8143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Ευχαριστώ για την προσοχή σας</a:t>
            </a:r>
            <a:endParaRPr lang="el-GR" sz="40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1538" y="2143116"/>
            <a:ext cx="7011810" cy="3732093"/>
          </a:xfrm>
          <a:prstGeom prst="rect">
            <a:avLst/>
          </a:prstGeom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428596" y="428604"/>
            <a:ext cx="800105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l-GR" sz="2800" b="1" u="sng" dirty="0">
                <a:solidFill>
                  <a:schemeClr val="accent1"/>
                </a:solidFill>
                <a:latin typeface="Calibri" pitchFamily="34" charset="0"/>
              </a:rPr>
              <a:t>ΑΛΛΟΙΩΣΕΙΣ ΤΟΥ ΧΡΩΜΑΤΟΣ ΤΩΝ </a:t>
            </a:r>
            <a:r>
              <a:rPr lang="el-GR" sz="2800" b="1" u="sng" dirty="0" smtClean="0">
                <a:solidFill>
                  <a:schemeClr val="accent1"/>
                </a:solidFill>
                <a:latin typeface="Calibri" pitchFamily="34" charset="0"/>
              </a:rPr>
              <a:t>ΝΥΧΙΩΝ</a:t>
            </a:r>
            <a:endParaRPr lang="en-US" sz="2800" b="1" u="sng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algn="ctr" fontAlgn="base"/>
            <a:endParaRPr lang="el-GR" sz="2000" b="1" u="sng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algn="ctr" fontAlgn="base"/>
            <a:endParaRPr lang="el-GR" sz="2000" b="1" u="sng" dirty="0">
              <a:solidFill>
                <a:schemeClr val="accent1"/>
              </a:solidFill>
              <a:latin typeface="Calibri" pitchFamily="34" charset="0"/>
            </a:endParaRPr>
          </a:p>
          <a:p>
            <a:pPr algn="ctr" fontAlgn="base"/>
            <a:endParaRPr lang="el-GR" sz="2000" b="1" u="sng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Το φυσιολογικό χρώμα των νυχιών είναι ρόδινο και οφείλεται στην αγγείωση της κοίτης αυτών. Σε</a:t>
            </a:r>
          </a:p>
          <a:p>
            <a:pPr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περίπτωση κυκλοφοριακής διαταραχής και της σύστασης του αίματος το χρώμα των νυχιών γίνεται</a:t>
            </a:r>
          </a:p>
          <a:p>
            <a:pPr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ερυθροϊδές ή ωχρό. Οι καθ' αυτό αλλοιώσεις του χρώματος των νυχιών είναι οι εξής</a:t>
            </a:r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:</a:t>
            </a:r>
            <a:endParaRPr lang="el-GR" sz="2000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endParaRPr lang="en-US" sz="2000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fontAlgn="base">
              <a:buFont typeface="Wingdings" pitchFamily="2" charset="2"/>
              <a:buChar char="Ø"/>
            </a:pPr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Λευκωνυχία</a:t>
            </a:r>
          </a:p>
          <a:p>
            <a:pPr fontAlgn="base">
              <a:buFont typeface="Wingdings" pitchFamily="2" charset="2"/>
              <a:buChar char="Ø"/>
            </a:pPr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Σύνδρομο του κίτρινου νυχιού</a:t>
            </a:r>
          </a:p>
          <a:p>
            <a:pPr fontAlgn="base">
              <a:buFont typeface="Wingdings" pitchFamily="2" charset="2"/>
              <a:buChar char="Ø"/>
            </a:pPr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Μελανωνυχία </a:t>
            </a:r>
          </a:p>
          <a:p>
            <a:pPr fontAlgn="base">
              <a:buFont typeface="Wingdings" pitchFamily="2" charset="2"/>
              <a:buChar char="Ø"/>
            </a:pPr>
            <a:endParaRPr lang="el-GR" sz="2000" dirty="0">
              <a:solidFill>
                <a:schemeClr val="accent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14282" y="785794"/>
            <a:ext cx="842968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l-GR" sz="2000" b="1" u="sng" dirty="0" smtClean="0">
                <a:solidFill>
                  <a:schemeClr val="accent1"/>
                </a:solidFill>
                <a:latin typeface="Calibri" pitchFamily="34" charset="0"/>
              </a:rPr>
              <a:t>Λευκωνυχία</a:t>
            </a:r>
          </a:p>
          <a:p>
            <a:pPr algn="ctr" fontAlgn="base"/>
            <a:endParaRPr lang="el-GR" sz="2000" b="1" u="sng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algn="ctr" fontAlgn="base"/>
            <a:endParaRPr lang="el-GR" sz="2000" b="1" u="sng" dirty="0">
              <a:solidFill>
                <a:schemeClr val="accent1"/>
              </a:solidFill>
              <a:latin typeface="Calibri" pitchFamily="34" charset="0"/>
            </a:endParaRPr>
          </a:p>
          <a:p>
            <a:pPr algn="ctr"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Οι λευκές κηλίδες των νυχιών οφείλονται σε διαταραχή της κερατινοποίησης αυτών, ή σε παρουσία</a:t>
            </a:r>
          </a:p>
          <a:p>
            <a:pPr algn="ctr"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φυσαλίδων αέρος αν και οι μηχανισμοί αυτοί δεν έχουν επιβεβαιωθεί. Οι λευκές κηλίδες των νυχιών είναι</a:t>
            </a:r>
          </a:p>
          <a:p>
            <a:pPr algn="ctr"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άλλοτε μονήρεις και άλλοτε πολλαπλές και αφορούν ένα ή περισσότερα νύχια. Αναλόγως του σχήματός</a:t>
            </a:r>
          </a:p>
          <a:p>
            <a:pPr algn="ctr"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τους διακρίνονται σε γραμμοειδείς, μήκους λίγων mm, οι οποίες διατάσσονται συνήθως εγκαρσίως και</a:t>
            </a:r>
          </a:p>
          <a:p>
            <a:pPr algn="ctr"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σπανιότερα κατά του επιμήκη άξονα του νυχιού και σε στρογγυλές, διαμέτρου 1-2 μμ οι οποίες</a:t>
            </a:r>
          </a:p>
          <a:p>
            <a:pPr algn="ctr"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εμφανίζονται συνήθως πλησίον της ανατολής του νυχιού και μετατοπίζονται προς τα εμπρός μαζί με το νύχι.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142976" y="2000240"/>
            <a:ext cx="664373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Οι λευκές κηλίδες εμφανίζονται αρκετά συχνά και δεν έχουν συνήθως παθολογική σημασία. Ενίοτε</a:t>
            </a:r>
          </a:p>
          <a:p>
            <a:pPr algn="ctr"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οφείλονται σε μικροτραυματισμό ή σε γενική νόσο. Η ολική λευκωνυχία είναι σπάνια συγγενής και</a:t>
            </a:r>
          </a:p>
          <a:p>
            <a:pPr algn="ctr"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κληρονομική δυσχρωμία των νυχιών, μεταβιβαζόμενη κατά τον επικρατούντα τύπο. Τα νύχια έχουν χρώμα</a:t>
            </a:r>
          </a:p>
          <a:p>
            <a:pPr algn="ctr"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γαλακτώδη, πορσελανώδη ή όπως του ελεφαντοστού, είναι εύθρυπτα και απολεπίζονται εύκολα.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Λευκονυχία: γιατί έχετε λευκά σημάδια στα νύχια σας; - Με Υγεί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571612"/>
            <a:ext cx="4762500" cy="3181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428596" y="1428736"/>
            <a:ext cx="821537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l-GR" sz="2000" b="1" u="sng" dirty="0">
                <a:solidFill>
                  <a:schemeClr val="accent1"/>
                </a:solidFill>
                <a:latin typeface="Calibri" pitchFamily="34" charset="0"/>
              </a:rPr>
              <a:t>Σύνδρομο του κίτρινου </a:t>
            </a:r>
            <a:r>
              <a:rPr lang="el-GR" sz="2000" b="1" u="sng" dirty="0" smtClean="0">
                <a:solidFill>
                  <a:schemeClr val="accent1"/>
                </a:solidFill>
                <a:latin typeface="Calibri" pitchFamily="34" charset="0"/>
              </a:rPr>
              <a:t>νυχιού</a:t>
            </a:r>
          </a:p>
          <a:p>
            <a:pPr algn="ctr" fontAlgn="base"/>
            <a:endParaRPr lang="el-GR" sz="2000" b="1" u="sng" dirty="0">
              <a:solidFill>
                <a:schemeClr val="accent1"/>
              </a:solidFill>
              <a:latin typeface="Calibri" pitchFamily="34" charset="0"/>
            </a:endParaRPr>
          </a:p>
          <a:p>
            <a:pPr algn="ctr" fontAlgn="base"/>
            <a:endParaRPr lang="el-GR" sz="2000" b="1" u="sng" dirty="0">
              <a:solidFill>
                <a:schemeClr val="accent1"/>
              </a:solidFill>
              <a:latin typeface="Calibri" pitchFamily="34" charset="0"/>
            </a:endParaRPr>
          </a:p>
          <a:p>
            <a:pPr algn="ctr"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Χαρακτηρίζεται από αλλοιώσεις των νυχιών, λεμφοίδημα και πλευριτικό υγρό. Τα νύχια των χεριών και</a:t>
            </a:r>
          </a:p>
          <a:p>
            <a:pPr algn="ctr"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των ποδιών είναι κίτρινα ή ενίοτε κιτρινοπράσινα αδιαφανής και πεπαχυμένα, με εκσεσημασμένη εγκάρσια</a:t>
            </a:r>
          </a:p>
          <a:p>
            <a:pPr algn="ctr"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κυρτότητα και μερικά απ' αυτά είναι αποκολλημένα. Αναπτύσσονται βραδύτερα του φυσιολογικού, το</a:t>
            </a:r>
          </a:p>
          <a:p>
            <a:pPr algn="ctr"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επωνύχιο και η ανατολή του νυχιού πολλές φορές λείπουν. Οι δε πέριξ ιστοί είναι οιδαλέοι, όπως στο</a:t>
            </a:r>
          </a:p>
          <a:p>
            <a:pPr algn="ctr"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χρώμα του παρωνυχίου.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85720" y="474345"/>
            <a:ext cx="828680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Το λεμφοίδωμα εντοπίζεται εκλεκτικώς στα σφύρα μονόπλευρα ή αμφίπλευρα και ενίοτε κατά πολλά</a:t>
            </a:r>
          </a:p>
          <a:p>
            <a:pPr algn="ctr"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έτη, των αλλοιώσεων των νυχιών. Στη λεμφογραφία ανευρίσκονται, όχι όμως πάντοτε, διαταραχές της</a:t>
            </a:r>
          </a:p>
          <a:p>
            <a:pPr algn="ctr"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λεμφικής κυκλοφορίας. Το πλευριτικό υγρό ανευρίσκεται σε χρόνια βρογχίτιδα, κολπίτιδα των </a:t>
            </a:r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μετωπιαίων κόλπων </a:t>
            </a:r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και έμμονο βήχα. Οι αλλοιώσεις των νυχιών παραμένουν επί μακράν και σπανίως </a:t>
            </a:r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υποχωρούν αυτομάτως</a:t>
            </a:r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. Η αιτιοπαθογένεια και η θεραπεία του συνδρόμου παραμένουν άγνωστες. Αναφέρεται ίαση</a:t>
            </a:r>
          </a:p>
          <a:p>
            <a:pPr algn="ctr"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μιας περίπτωσης κατόπιν χορήγησης επί μακρόθεν μεγάλων δόσεων βιταμίνης Ε</a:t>
            </a:r>
            <a:r>
              <a:rPr lang="el-GR" dirty="0"/>
              <a:t>.</a:t>
            </a:r>
          </a:p>
        </p:txBody>
      </p:sp>
      <p:sp>
        <p:nvSpPr>
          <p:cNvPr id="20482" name="AutoShape 2" descr="Σύνδρομο Κίτρινων Νυχιών Νόσος που... - Healthy Feet Center BY Michalis  Polyviou Podiatrist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0484" name="AutoShape 4" descr="Σύνδρομο Κίτρινων Νυχιών Νόσος που... - Healthy Feet Center BY Michalis  Polyviou Podiatrist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0486" name="AutoShape 6" descr="Σύνδρομο Κίτρινων Νυχιών Νόσος που... - Healthy Feet Center BY Michalis  Polyviou Podiatrist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8" name="7 - Εικόνα" descr="αρχείο λήψη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4286256"/>
            <a:ext cx="2619375" cy="1743075"/>
          </a:xfrm>
          <a:prstGeom prst="rect">
            <a:avLst/>
          </a:prstGeom>
        </p:spPr>
      </p:pic>
      <p:pic>
        <p:nvPicPr>
          <p:cNvPr id="9" name="8 - Εικόνα" descr="αρχείο λήψης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4286256"/>
            <a:ext cx="2600325" cy="17859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928662" y="1428736"/>
            <a:ext cx="7143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l-GR" sz="2000" b="1" u="sng" dirty="0">
                <a:solidFill>
                  <a:schemeClr val="accent1"/>
                </a:solidFill>
                <a:latin typeface="Calibri" pitchFamily="34" charset="0"/>
              </a:rPr>
              <a:t>Μελανωνυχία</a:t>
            </a:r>
          </a:p>
          <a:p>
            <a:pPr algn="ctr" fontAlgn="base"/>
            <a:endParaRPr lang="el-GR" sz="2000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algn="ctr" fontAlgn="base"/>
            <a:endParaRPr lang="el-GR" sz="2000" dirty="0">
              <a:solidFill>
                <a:schemeClr val="accent1"/>
              </a:solidFill>
              <a:latin typeface="Calibri" pitchFamily="34" charset="0"/>
            </a:endParaRPr>
          </a:p>
          <a:p>
            <a:pPr algn="ctr" fontAlgn="base"/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Χαρακτηρίζεται </a:t>
            </a:r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από μελάχρωση του νυχιού. Χρώμα μελανό ή καφέ, σε κηλιδώδη, γραμμοειδή ή</a:t>
            </a:r>
          </a:p>
          <a:p>
            <a:pPr algn="ctr"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καθολική μορφή. Είναι δυνατόν να ενδιαφέρει πολλά ή μόνο ένα νύχι. Όταν αφορά πολλά νύχια οφείλεται</a:t>
            </a:r>
          </a:p>
          <a:p>
            <a:pPr algn="ctr"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σε ποικίλα αίτια, μεταξύ των οποίων περιλαμβάνονται μύκητες, φάρμακα, γενικές νόσοι και εξωγενείς</a:t>
            </a:r>
          </a:p>
          <a:p>
            <a:pPr algn="ctr"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χρωστικές ουσίες. Όταν η μελανωνυχία αφορά ένα μόνο νύχι τίθεται το σοβαρό διαγνωστικό πρόβλημα του</a:t>
            </a:r>
          </a:p>
          <a:p>
            <a:pPr algn="ctr"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κακοήθους μελανώματος.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857224" y="2136339"/>
            <a:ext cx="74295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Παρόμοια εικόνα έχουν και : Ο μελαγχρωματικός σπίλος της μήτρας του νυχιού, το υπωνύχιο αιμάτωμα,</a:t>
            </a:r>
          </a:p>
          <a:p>
            <a:pPr algn="ctr"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το επωνύχιο αιμάτωμα, το γλομμαγγείωμα, η υπωνύχιος μυρμηκιά και οι νεκρώσεις του υπωνυχίου εξ</a:t>
            </a:r>
          </a:p>
          <a:p>
            <a:pPr algn="ctr"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εμβολής ή ισχαιμίας. Σε περίπτωση αμφιβολιών συνίσταται βιοψία και ταχεία ιστοπαθολογική εξέταση.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σαρμοσμένος 42">
      <a:dk1>
        <a:sysClr val="windowText" lastClr="000000"/>
      </a:dk1>
      <a:lt1>
        <a:srgbClr val="DBDDCC"/>
      </a:lt1>
      <a:dk2>
        <a:srgbClr val="DBDDCC"/>
      </a:dk2>
      <a:lt2>
        <a:srgbClr val="EBDDC3"/>
      </a:lt2>
      <a:accent1>
        <a:srgbClr val="808759"/>
      </a:accent1>
      <a:accent2>
        <a:srgbClr val="C9CCB3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</TotalTime>
  <Words>517</Words>
  <Application>Microsoft Office PowerPoint</Application>
  <PresentationFormat>Προβολή στην οθόνη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Προεξοχή</vt:lpstr>
      <vt:lpstr>ΑΛΛΟΙΩΣΕΙΣ ΤΟΥ ΧΡΩΜΑΤΟΣ ΤΩΝ ΝΥΧΙΩΝ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ΑΛΛΟΙΩΣΕΙΣ ΤΟΥ ΧΡΩΜΑΤΟΣ ΤΩΝ ΝΥΧΙΩΝ</dc:title>
  <dc:creator>user</dc:creator>
  <cp:lastModifiedBy>User</cp:lastModifiedBy>
  <cp:revision>6</cp:revision>
  <dcterms:created xsi:type="dcterms:W3CDTF">2020-12-21T09:27:43Z</dcterms:created>
  <dcterms:modified xsi:type="dcterms:W3CDTF">2022-01-26T09:55:07Z</dcterms:modified>
</cp:coreProperties>
</file>