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26/11/2024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342CEA3-3058-4D43-AE35-B3DA76CB4003}" type="datetimeFigureOut">
              <a:rPr lang="el-GR" smtClean="0"/>
              <a:pPr/>
              <a:t>26/11/2024</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Σύντομη Περιγραφή Επαγγελματικών Δραστηριοτήτων </a:t>
            </a:r>
            <a:r>
              <a:rPr lang="en-US" dirty="0" smtClean="0"/>
              <a:t/>
            </a:r>
            <a:br>
              <a:rPr lang="en-US" dirty="0" smtClean="0"/>
            </a:br>
            <a:r>
              <a:rPr lang="el-GR" dirty="0" smtClean="0"/>
              <a:t>(</a:t>
            </a:r>
            <a:r>
              <a:rPr lang="el-GR" dirty="0" smtClean="0"/>
              <a:t>Προφίλ Επαγγέλματος) </a:t>
            </a:r>
            <a:br>
              <a:rPr lang="el-GR" dirty="0" smtClean="0"/>
            </a:br>
            <a:endParaRPr lang="el-GR" dirty="0"/>
          </a:p>
        </p:txBody>
      </p:sp>
      <p:sp>
        <p:nvSpPr>
          <p:cNvPr id="3" name="2 - Υπότιτλος"/>
          <p:cNvSpPr>
            <a:spLocks noGrp="1"/>
          </p:cNvSpPr>
          <p:nvPr>
            <p:ph type="subTitle" idx="1"/>
          </p:nvPr>
        </p:nvSpPr>
        <p:spPr>
          <a:xfrm>
            <a:off x="714348" y="4929198"/>
            <a:ext cx="7772400" cy="914400"/>
          </a:xfrm>
        </p:spPr>
        <p:txBody>
          <a:bodyPr>
            <a:normAutofit fontScale="85000" lnSpcReduction="20000"/>
          </a:bodyPr>
          <a:lstStyle/>
          <a:p>
            <a:pPr algn="ctr"/>
            <a:r>
              <a:rPr lang="el-GR" dirty="0" smtClean="0"/>
              <a:t>Κωνσταντινίδου Αγγελίνα</a:t>
            </a:r>
          </a:p>
          <a:p>
            <a:pPr algn="ctr"/>
            <a:r>
              <a:rPr lang="el-GR" dirty="0" smtClean="0"/>
              <a:t>RN, MSc, ΤΕΠ ΓΝΘ Παπαγεωργίου</a:t>
            </a:r>
          </a:p>
          <a:p>
            <a:pPr algn="ct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500042"/>
            <a:ext cx="8183880" cy="5929354"/>
          </a:xfrm>
        </p:spPr>
        <p:txBody>
          <a:bodyPr>
            <a:normAutofit fontScale="92500" lnSpcReduction="10000"/>
          </a:bodyPr>
          <a:lstStyle/>
          <a:p>
            <a:pPr algn="ctr">
              <a:buNone/>
            </a:pPr>
            <a:r>
              <a:rPr lang="el-GR" b="1" dirty="0" smtClean="0"/>
              <a:t>Επαγγελματικό </a:t>
            </a:r>
            <a:r>
              <a:rPr lang="el-GR" b="1" dirty="0" smtClean="0"/>
              <a:t>περίγραμμα ειδικότητας </a:t>
            </a:r>
            <a:endParaRPr lang="en-US" b="1" dirty="0" smtClean="0"/>
          </a:p>
          <a:p>
            <a:pPr>
              <a:buNone/>
            </a:pPr>
            <a:endParaRPr lang="el-GR" b="1" dirty="0" smtClean="0"/>
          </a:p>
          <a:p>
            <a:pPr>
              <a:buNone/>
            </a:pPr>
            <a:r>
              <a:rPr lang="el-GR" dirty="0" smtClean="0"/>
              <a:t>Ο απόφοιτος της ειδικότητας «Βοηθός Νοσηλευτικής Γενικής Νοσηλείας» των ΙΕΚ, έχει λάβει τις απαραίτητες γνώσεις, δεξιότητες και ικανότητες σε </a:t>
            </a:r>
            <a:r>
              <a:rPr lang="el-GR" dirty="0" err="1" smtClean="0"/>
              <a:t>ό,τι</a:t>
            </a:r>
            <a:r>
              <a:rPr lang="el-GR" dirty="0" smtClean="0"/>
              <a:t> αφορά τις βασικές νοσηλευτικές </a:t>
            </a:r>
            <a:r>
              <a:rPr lang="el-GR" dirty="0" smtClean="0"/>
              <a:t>πράξεις</a:t>
            </a:r>
            <a:r>
              <a:rPr lang="en-US" dirty="0" smtClean="0"/>
              <a:t>.</a:t>
            </a:r>
          </a:p>
          <a:p>
            <a:pPr>
              <a:buNone/>
            </a:pPr>
            <a:endParaRPr lang="en-US" dirty="0" smtClean="0"/>
          </a:p>
          <a:p>
            <a:pPr>
              <a:buNone/>
            </a:pPr>
            <a:r>
              <a:rPr lang="en-US" dirty="0" smtClean="0"/>
              <a:t>M</a:t>
            </a:r>
            <a:r>
              <a:rPr lang="el-GR" dirty="0" err="1" smtClean="0"/>
              <a:t>αζί</a:t>
            </a:r>
            <a:r>
              <a:rPr lang="el-GR" dirty="0" smtClean="0"/>
              <a:t> </a:t>
            </a:r>
            <a:r>
              <a:rPr lang="el-GR" dirty="0" smtClean="0"/>
              <a:t>με την αποκτηθείσα εμπειρία από το πρακτικό μέρος της κατάρτισής του, τον καθιστούν ικανό να ανταποκριθεί σε ένα ευρύ πεδίο επαγγελματικών δραστηριοτήτων, το οποίο εκτείνεται από τη νοσηλεία του ασθενή ως την έρευνα και την εφαρμογή Προγραμμάτων Αγωγής </a:t>
            </a:r>
            <a:r>
              <a:rPr lang="el-GR" dirty="0" smtClean="0"/>
              <a:t>Υγείας. </a:t>
            </a: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500042"/>
            <a:ext cx="8183880" cy="5759588"/>
          </a:xfrm>
        </p:spPr>
        <p:txBody>
          <a:bodyPr>
            <a:normAutofit fontScale="85000" lnSpcReduction="20000"/>
          </a:bodyPr>
          <a:lstStyle/>
          <a:p>
            <a:pPr algn="ctr">
              <a:buNone/>
            </a:pPr>
            <a:r>
              <a:rPr lang="el-GR" b="1" dirty="0" smtClean="0"/>
              <a:t>Τομείς απασχόλησης </a:t>
            </a:r>
            <a:endParaRPr lang="en-US" b="1" dirty="0" smtClean="0"/>
          </a:p>
          <a:p>
            <a:pPr>
              <a:buNone/>
            </a:pPr>
            <a:endParaRPr lang="el-GR" b="1" dirty="0" smtClean="0"/>
          </a:p>
          <a:p>
            <a:pPr>
              <a:buNone/>
            </a:pPr>
            <a:r>
              <a:rPr lang="el-GR" dirty="0" smtClean="0"/>
              <a:t>Ολοκληρώνοντας τις σπουδές του ο/η καταρτιζόμενος/η, έχει αποκομίσει όλες τις γνώσεις που τον /την καθιστούν ικανό / ή να εργασθεί σε ολόκληρο το φάσμα των δομών περίθαλψης, όπως: </a:t>
            </a:r>
            <a:endParaRPr lang="en-US" dirty="0" smtClean="0"/>
          </a:p>
          <a:p>
            <a:pPr>
              <a:buNone/>
            </a:pPr>
            <a:endParaRPr lang="el-GR" dirty="0" smtClean="0"/>
          </a:p>
          <a:p>
            <a:pPr>
              <a:buClr>
                <a:schemeClr val="tx2">
                  <a:lumMod val="75000"/>
                  <a:lumOff val="25000"/>
                </a:schemeClr>
              </a:buClr>
              <a:buFont typeface="Arial" pitchFamily="34" charset="0"/>
              <a:buChar char="•"/>
            </a:pPr>
            <a:r>
              <a:rPr lang="el-GR" dirty="0" smtClean="0"/>
              <a:t>Δημόσια </a:t>
            </a:r>
            <a:r>
              <a:rPr lang="el-GR" dirty="0" smtClean="0"/>
              <a:t>ή Ιδιωτικά Νοσοκομεία </a:t>
            </a:r>
          </a:p>
          <a:p>
            <a:pPr>
              <a:buClr>
                <a:schemeClr val="tx2">
                  <a:lumMod val="75000"/>
                  <a:lumOff val="25000"/>
                </a:schemeClr>
              </a:buClr>
              <a:buFont typeface="Arial" pitchFamily="34" charset="0"/>
              <a:buChar char="•"/>
            </a:pPr>
            <a:r>
              <a:rPr lang="el-GR" dirty="0" smtClean="0"/>
              <a:t>Δημόσιες </a:t>
            </a:r>
            <a:r>
              <a:rPr lang="el-GR" dirty="0" smtClean="0"/>
              <a:t>ή Ιδιωτικές Κλινικές </a:t>
            </a:r>
          </a:p>
          <a:p>
            <a:pPr>
              <a:buClr>
                <a:schemeClr val="tx2">
                  <a:lumMod val="75000"/>
                  <a:lumOff val="25000"/>
                </a:schemeClr>
              </a:buClr>
              <a:buFont typeface="Arial" pitchFamily="34" charset="0"/>
              <a:buChar char="•"/>
            </a:pPr>
            <a:r>
              <a:rPr lang="el-GR" dirty="0" smtClean="0"/>
              <a:t>Κοινοτικά </a:t>
            </a:r>
            <a:r>
              <a:rPr lang="el-GR" dirty="0" smtClean="0"/>
              <a:t>Κέντρα </a:t>
            </a:r>
          </a:p>
          <a:p>
            <a:pPr>
              <a:buClr>
                <a:schemeClr val="tx2">
                  <a:lumMod val="75000"/>
                  <a:lumOff val="25000"/>
                </a:schemeClr>
              </a:buClr>
              <a:buFont typeface="Arial" pitchFamily="34" charset="0"/>
              <a:buChar char="•"/>
            </a:pPr>
            <a:r>
              <a:rPr lang="el-GR" dirty="0" smtClean="0"/>
              <a:t>Γηροκομεία </a:t>
            </a:r>
            <a:endParaRPr lang="el-GR" dirty="0" smtClean="0"/>
          </a:p>
          <a:p>
            <a:pPr>
              <a:buClr>
                <a:schemeClr val="tx2">
                  <a:lumMod val="75000"/>
                  <a:lumOff val="25000"/>
                </a:schemeClr>
              </a:buClr>
              <a:buFont typeface="Arial" pitchFamily="34" charset="0"/>
              <a:buChar char="•"/>
            </a:pPr>
            <a:r>
              <a:rPr lang="el-GR" dirty="0" smtClean="0"/>
              <a:t>Θεραπευτήρια </a:t>
            </a:r>
            <a:r>
              <a:rPr lang="el-GR" dirty="0" smtClean="0"/>
              <a:t>χρόνιων παθήσεων </a:t>
            </a:r>
          </a:p>
          <a:p>
            <a:pPr>
              <a:buClr>
                <a:schemeClr val="tx2">
                  <a:lumMod val="75000"/>
                  <a:lumOff val="25000"/>
                </a:schemeClr>
              </a:buClr>
              <a:buFont typeface="Arial" pitchFamily="34" charset="0"/>
              <a:buChar char="•"/>
            </a:pPr>
            <a:r>
              <a:rPr lang="el-GR" dirty="0" smtClean="0"/>
              <a:t>Κέντρα </a:t>
            </a:r>
            <a:r>
              <a:rPr lang="el-GR" dirty="0" smtClean="0"/>
              <a:t>Υγείας </a:t>
            </a:r>
            <a:endParaRPr lang="en-US" dirty="0" smtClean="0"/>
          </a:p>
          <a:p>
            <a:pPr>
              <a:buClr>
                <a:schemeClr val="tx2">
                  <a:lumMod val="75000"/>
                  <a:lumOff val="25000"/>
                </a:schemeClr>
              </a:buClr>
              <a:buFont typeface="Arial" pitchFamily="34" charset="0"/>
              <a:buChar char="•"/>
            </a:pPr>
            <a:r>
              <a:rPr lang="el-GR" dirty="0" smtClean="0"/>
              <a:t> </a:t>
            </a:r>
            <a:r>
              <a:rPr lang="el-GR" dirty="0" smtClean="0"/>
              <a:t>Δομές κοινωνικής πρόνοιας (ΚΗΦ ,πρόγραμμα βοήθεια στο σπίτι κ.ά.) </a:t>
            </a:r>
          </a:p>
          <a:p>
            <a:pPr>
              <a:buClr>
                <a:schemeClr val="tx2">
                  <a:lumMod val="75000"/>
                  <a:lumOff val="25000"/>
                </a:schemeClr>
              </a:buClr>
              <a:buFont typeface="Arial" pitchFamily="34" charset="0"/>
              <a:buChar char="•"/>
            </a:pPr>
            <a:r>
              <a:rPr lang="el-GR" dirty="0" smtClean="0"/>
              <a:t>Ψυχιατρικές </a:t>
            </a:r>
            <a:r>
              <a:rPr lang="el-GR" dirty="0" smtClean="0"/>
              <a:t>δομές </a:t>
            </a:r>
          </a:p>
          <a:p>
            <a:pPr>
              <a:buClr>
                <a:schemeClr val="tx2">
                  <a:lumMod val="75000"/>
                  <a:lumOff val="25000"/>
                </a:schemeClr>
              </a:buClr>
              <a:buFont typeface="Arial" pitchFamily="34" charset="0"/>
              <a:buChar char="•"/>
            </a:pPr>
            <a:endParaRPr lang="el-GR" dirty="0" smtClean="0"/>
          </a:p>
          <a:p>
            <a:pPr>
              <a:buClr>
                <a:schemeClr val="tx2">
                  <a:lumMod val="75000"/>
                  <a:lumOff val="25000"/>
                </a:schemeClr>
              </a:buClr>
              <a:buFont typeface="Arial" pitchFamily="34" charset="0"/>
              <a:buChar cha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920" y="530352"/>
            <a:ext cx="8183880" cy="5613292"/>
          </a:xfrm>
        </p:spPr>
        <p:txBody>
          <a:bodyPr>
            <a:normAutofit fontScale="62500" lnSpcReduction="20000"/>
          </a:bodyPr>
          <a:lstStyle/>
          <a:p>
            <a:pPr algn="ctr">
              <a:buNone/>
            </a:pPr>
            <a:r>
              <a:rPr lang="el-GR" b="1" dirty="0" smtClean="0"/>
              <a:t>Επαγγελματικά προσόντα </a:t>
            </a:r>
            <a:endParaRPr lang="en-US" b="1" dirty="0" smtClean="0"/>
          </a:p>
          <a:p>
            <a:pPr algn="ctr">
              <a:buNone/>
            </a:pPr>
            <a:endParaRPr lang="el-GR" b="1" dirty="0" smtClean="0"/>
          </a:p>
          <a:p>
            <a:pPr>
              <a:buNone/>
            </a:pPr>
            <a:r>
              <a:rPr lang="el-GR" dirty="0" smtClean="0"/>
              <a:t>Η Νοσηλευτική Γενικής Νοσηλείας προϋποθέτει τη διάθεση προσφοράς προς το συνάνθρωπο. Ο/η Βοηθός Νοσηλευτή ατόμων Γενικής Νοσηλείας πρέπει να διαθέτει τυπικά και ουσιαστικά προσόντα: </a:t>
            </a:r>
            <a:endParaRPr lang="en-US" dirty="0" smtClean="0"/>
          </a:p>
          <a:p>
            <a:pPr>
              <a:buNone/>
            </a:pPr>
            <a:endParaRPr lang="el-GR" dirty="0" smtClean="0"/>
          </a:p>
          <a:p>
            <a:pPr marL="514350" indent="-514350">
              <a:buFont typeface="Wingdings" pitchFamily="2" charset="2"/>
              <a:buChar char="ü"/>
            </a:pPr>
            <a:r>
              <a:rPr lang="el-GR" b="1" dirty="0" smtClean="0"/>
              <a:t>Τα τυπικά προσόντα που πρέπει να διαθέτει ο απόφοιτος είναι Δίπλωμα Επαγγελματικής Ειδικότητας Εκπαίδευσης και </a:t>
            </a:r>
            <a:r>
              <a:rPr lang="el-GR" b="1" dirty="0" smtClean="0"/>
              <a:t>Κατάρτισης, </a:t>
            </a:r>
            <a:r>
              <a:rPr lang="el-GR" b="1" dirty="0" smtClean="0"/>
              <a:t>με βασικές και εξειδικευμένες γνώσεις της ειδικότητα της Γενικής Νοσηλείας. </a:t>
            </a:r>
            <a:endParaRPr lang="en-US" b="1" dirty="0" smtClean="0"/>
          </a:p>
          <a:p>
            <a:pPr marL="514350" indent="-514350">
              <a:buFont typeface="Wingdings" pitchFamily="2" charset="2"/>
              <a:buChar char="ü"/>
            </a:pPr>
            <a:endParaRPr lang="el-GR" b="1" dirty="0" smtClean="0"/>
          </a:p>
          <a:p>
            <a:pPr marL="514350" indent="-514350">
              <a:buFont typeface="Wingdings" pitchFamily="2" charset="2"/>
              <a:buChar char="ü"/>
            </a:pPr>
            <a:r>
              <a:rPr lang="el-GR" b="1" dirty="0" smtClean="0"/>
              <a:t>Τα ουσιαστικά προσόντα είναι να σέβεται τα δικαιώματα των ασθενών, να αντιλαμβάνεται τις ανάγκες τους , να διαθέτει </a:t>
            </a:r>
            <a:r>
              <a:rPr lang="el-GR" b="1" dirty="0" err="1" smtClean="0"/>
              <a:t>ενσυναίσθηση</a:t>
            </a:r>
            <a:r>
              <a:rPr lang="el-GR" b="1" dirty="0" smtClean="0"/>
              <a:t>, αίσθημα υπευθυνότητας, πραγματικό ενδιαφέρον, ευγένεια, εχεμύθεια, ευελιξία, να διαθέτει την ψυχική υποδομή ώστε να ανταποκρίνεται άμεσα σε επείγουσες και δύσκολες καταστάσεις. </a:t>
            </a:r>
            <a:endParaRPr lang="en-US" b="1" dirty="0" smtClean="0"/>
          </a:p>
          <a:p>
            <a:pPr marL="514350" indent="-514350">
              <a:buFont typeface="Wingdings" pitchFamily="2" charset="2"/>
              <a:buChar char="ü"/>
            </a:pPr>
            <a:endParaRPr lang="el-GR" b="1" dirty="0" smtClean="0"/>
          </a:p>
          <a:p>
            <a:pPr>
              <a:buNone/>
            </a:pPr>
            <a:r>
              <a:rPr lang="el-GR" dirty="0" smtClean="0"/>
              <a:t>Το σημαντικότερο είναι να χαρακτηρίζεται ο επαγγελματίας υγείας από ισορροπία νου, σώματος και πνεύματος.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920" y="530352"/>
            <a:ext cx="8183880" cy="5613292"/>
          </a:xfrm>
        </p:spPr>
        <p:txBody>
          <a:bodyPr>
            <a:normAutofit fontScale="70000" lnSpcReduction="20000"/>
          </a:bodyPr>
          <a:lstStyle/>
          <a:p>
            <a:pPr>
              <a:buNone/>
            </a:pPr>
            <a:r>
              <a:rPr lang="el-GR" dirty="0" smtClean="0"/>
              <a:t>Τα επαγγελματικά προσόντα του αποφοίτου της ειδικότητας «Βοηθός Νοσηλευτικής Γενικής Νοσηλείας» των ΙΕΚ, είναι τα κάτωθι: </a:t>
            </a:r>
            <a:endParaRPr lang="en-US" dirty="0" smtClean="0"/>
          </a:p>
          <a:p>
            <a:endParaRPr lang="el-GR" dirty="0" smtClean="0"/>
          </a:p>
          <a:p>
            <a:pPr>
              <a:buClr>
                <a:schemeClr val="tx2">
                  <a:lumMod val="90000"/>
                  <a:lumOff val="10000"/>
                </a:schemeClr>
              </a:buClr>
            </a:pPr>
            <a:r>
              <a:rPr lang="el-GR" dirty="0" smtClean="0"/>
              <a:t>Εκτίμηση </a:t>
            </a:r>
            <a:r>
              <a:rPr lang="el-GR" dirty="0" smtClean="0"/>
              <a:t>αναγκών </a:t>
            </a:r>
            <a:r>
              <a:rPr lang="el-GR" dirty="0" smtClean="0"/>
              <a:t>του ασθενή </a:t>
            </a:r>
          </a:p>
          <a:p>
            <a:pPr>
              <a:buClr>
                <a:schemeClr val="tx2">
                  <a:lumMod val="90000"/>
                  <a:lumOff val="10000"/>
                </a:schemeClr>
              </a:buClr>
            </a:pPr>
            <a:r>
              <a:rPr lang="el-GR" dirty="0" smtClean="0"/>
              <a:t>- Σχεδιασμός </a:t>
            </a:r>
            <a:r>
              <a:rPr lang="el-GR" dirty="0" smtClean="0"/>
              <a:t>φροντίδας ασθενούς </a:t>
            </a:r>
            <a:r>
              <a:rPr lang="el-GR" dirty="0" smtClean="0"/>
              <a:t>σε σχέση </a:t>
            </a:r>
            <a:r>
              <a:rPr lang="el-GR" dirty="0" smtClean="0"/>
              <a:t>με </a:t>
            </a:r>
            <a:r>
              <a:rPr lang="el-GR" dirty="0" smtClean="0"/>
              <a:t>τις ιατρικές οδηγίες </a:t>
            </a:r>
            <a:endParaRPr lang="el-GR" b="1" dirty="0" smtClean="0"/>
          </a:p>
          <a:p>
            <a:pPr>
              <a:buClr>
                <a:schemeClr val="tx2">
                  <a:lumMod val="90000"/>
                  <a:lumOff val="10000"/>
                </a:schemeClr>
              </a:buClr>
            </a:pPr>
            <a:r>
              <a:rPr lang="el-GR" dirty="0" smtClean="0"/>
              <a:t>- Εφαρμογή </a:t>
            </a:r>
            <a:r>
              <a:rPr lang="el-GR" dirty="0" smtClean="0"/>
              <a:t>σχεδίου </a:t>
            </a:r>
            <a:r>
              <a:rPr lang="el-GR" dirty="0" smtClean="0"/>
              <a:t>φροντίδας με νοσηλευτικές παρεμβάσεις </a:t>
            </a:r>
          </a:p>
          <a:p>
            <a:pPr>
              <a:buClr>
                <a:schemeClr val="tx2">
                  <a:lumMod val="90000"/>
                  <a:lumOff val="10000"/>
                </a:schemeClr>
              </a:buClr>
            </a:pPr>
            <a:r>
              <a:rPr lang="el-GR" dirty="0" smtClean="0"/>
              <a:t>- Αξιολόγηση </a:t>
            </a:r>
            <a:r>
              <a:rPr lang="el-GR" dirty="0" smtClean="0"/>
              <a:t>αποτελεσμάτων φροντίδας </a:t>
            </a:r>
            <a:r>
              <a:rPr lang="el-GR" dirty="0" smtClean="0"/>
              <a:t>και επανεκτίμηση </a:t>
            </a:r>
            <a:endParaRPr lang="en-US" dirty="0" smtClean="0"/>
          </a:p>
          <a:p>
            <a:pPr>
              <a:buClr>
                <a:schemeClr val="tx2">
                  <a:lumMod val="90000"/>
                  <a:lumOff val="10000"/>
                </a:schemeClr>
              </a:buClr>
              <a:buNone/>
            </a:pPr>
            <a:endParaRPr lang="el-GR" dirty="0" smtClean="0"/>
          </a:p>
          <a:p>
            <a:pPr>
              <a:buClr>
                <a:schemeClr val="tx2">
                  <a:lumMod val="90000"/>
                  <a:lumOff val="10000"/>
                </a:schemeClr>
              </a:buClr>
            </a:pPr>
            <a:r>
              <a:rPr lang="el-GR" dirty="0" smtClean="0"/>
              <a:t>- Τροποποίηση </a:t>
            </a:r>
            <a:r>
              <a:rPr lang="el-GR" dirty="0" smtClean="0"/>
              <a:t>αρχικού </a:t>
            </a:r>
            <a:r>
              <a:rPr lang="el-GR" dirty="0" smtClean="0"/>
              <a:t>σχεδίου και παρέμβαση προκειμένου να βοηθηθεί ο </a:t>
            </a:r>
            <a:r>
              <a:rPr lang="el-GR" dirty="0" smtClean="0"/>
              <a:t>ασθενής,</a:t>
            </a:r>
            <a:r>
              <a:rPr lang="en-US" dirty="0" smtClean="0"/>
              <a:t> </a:t>
            </a:r>
            <a:r>
              <a:rPr lang="el-GR" dirty="0" smtClean="0"/>
              <a:t>η οικογένεια,</a:t>
            </a:r>
            <a:r>
              <a:rPr lang="en-US" dirty="0" smtClean="0"/>
              <a:t> </a:t>
            </a:r>
            <a:r>
              <a:rPr lang="el-GR" dirty="0" smtClean="0"/>
              <a:t>η </a:t>
            </a:r>
            <a:r>
              <a:rPr lang="el-GR" dirty="0" smtClean="0"/>
              <a:t>κοινότητα, με στόχο την : </a:t>
            </a:r>
          </a:p>
          <a:p>
            <a:pPr>
              <a:buClr>
                <a:schemeClr val="tx2">
                  <a:lumMod val="90000"/>
                  <a:lumOff val="10000"/>
                </a:schemeClr>
              </a:buClr>
            </a:pPr>
            <a:r>
              <a:rPr lang="el-GR" dirty="0" smtClean="0"/>
              <a:t>- Αγωγή και Προαγωγή της υγείας </a:t>
            </a:r>
          </a:p>
          <a:p>
            <a:pPr>
              <a:buClr>
                <a:schemeClr val="tx2">
                  <a:lumMod val="90000"/>
                  <a:lumOff val="10000"/>
                </a:schemeClr>
              </a:buClr>
            </a:pPr>
            <a:r>
              <a:rPr lang="el-GR" dirty="0" smtClean="0"/>
              <a:t>- Πρόληψη της νόσου </a:t>
            </a:r>
          </a:p>
          <a:p>
            <a:pPr>
              <a:buClr>
                <a:schemeClr val="tx2">
                  <a:lumMod val="90000"/>
                  <a:lumOff val="10000"/>
                </a:schemeClr>
              </a:buClr>
            </a:pPr>
            <a:r>
              <a:rPr lang="el-GR" dirty="0" smtClean="0"/>
              <a:t>- </a:t>
            </a:r>
            <a:r>
              <a:rPr lang="el-GR" dirty="0" smtClean="0"/>
              <a:t>Θεραπεία</a:t>
            </a:r>
            <a:endParaRPr lang="el-GR" dirty="0" smtClean="0"/>
          </a:p>
          <a:p>
            <a:pPr>
              <a:buClr>
                <a:schemeClr val="tx2">
                  <a:lumMod val="90000"/>
                  <a:lumOff val="10000"/>
                </a:schemeClr>
              </a:buClr>
            </a:pPr>
            <a:r>
              <a:rPr lang="el-GR" dirty="0" smtClean="0"/>
              <a:t>- Αποκατάσταση </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920" y="530352"/>
            <a:ext cx="8183880" cy="5899044"/>
          </a:xfrm>
        </p:spPr>
        <p:txBody>
          <a:bodyPr>
            <a:normAutofit fontScale="55000" lnSpcReduction="20000"/>
          </a:bodyPr>
          <a:lstStyle/>
          <a:p>
            <a:pPr algn="ctr">
              <a:buClr>
                <a:schemeClr val="tx2">
                  <a:lumMod val="90000"/>
                  <a:lumOff val="10000"/>
                </a:schemeClr>
              </a:buClr>
              <a:buNone/>
            </a:pPr>
            <a:r>
              <a:rPr lang="el-GR" b="1" dirty="0" smtClean="0"/>
              <a:t>Επαγγελματικά καθήκοντα </a:t>
            </a:r>
            <a:endParaRPr lang="en-US" b="1" dirty="0" smtClean="0"/>
          </a:p>
          <a:p>
            <a:pPr algn="ctr">
              <a:buClr>
                <a:schemeClr val="tx2">
                  <a:lumMod val="90000"/>
                  <a:lumOff val="10000"/>
                </a:schemeClr>
              </a:buClr>
              <a:buNone/>
            </a:pPr>
            <a:endParaRPr lang="el-GR" b="1" dirty="0" smtClean="0"/>
          </a:p>
          <a:p>
            <a:pPr>
              <a:buClr>
                <a:schemeClr val="tx2">
                  <a:lumMod val="90000"/>
                  <a:lumOff val="10000"/>
                </a:schemeClr>
              </a:buClr>
              <a:buNone/>
            </a:pPr>
            <a:r>
              <a:rPr lang="el-GR" dirty="0" smtClean="0"/>
              <a:t>Οι νοσηλευτικές πράξεις που πραγματοποιούνται από τους κατόχους Διπλώματος Επαγγελματικής Κατάρτισης επιπέδου </a:t>
            </a:r>
            <a:r>
              <a:rPr lang="el-GR" dirty="0" err="1" smtClean="0"/>
              <a:t>Μεταδευτεροβάθμιας</a:t>
            </a:r>
            <a:r>
              <a:rPr lang="el-GR" dirty="0" smtClean="0"/>
              <a:t> Επαγγελματικής Κατάρτισης της ειδικότητας “Βοηθός Νοσηλευτικής Γενικής Νοσηλείας” Ν. 4186/2013 των Ι.Ε.Κ. μετά από ανάθεση από τον υπεύθυνο νοσηλευτή τριτοβάθμιας εκπαίδευσης, είναι οι ακόλουθες: </a:t>
            </a:r>
            <a:endParaRPr lang="en-US" dirty="0" smtClean="0"/>
          </a:p>
          <a:p>
            <a:pPr>
              <a:buClr>
                <a:schemeClr val="tx2">
                  <a:lumMod val="90000"/>
                  <a:lumOff val="10000"/>
                </a:schemeClr>
              </a:buClr>
              <a:buNone/>
            </a:pPr>
            <a:endParaRPr lang="el-GR" dirty="0" smtClean="0"/>
          </a:p>
          <a:p>
            <a:pPr>
              <a:buClr>
                <a:schemeClr val="tx2">
                  <a:lumMod val="90000"/>
                  <a:lumOff val="10000"/>
                </a:schemeClr>
              </a:buClr>
            </a:pPr>
            <a:r>
              <a:rPr lang="el-GR" dirty="0" smtClean="0"/>
              <a:t>1. Γενική και τοπική καθαριότητα του ασθενούς. </a:t>
            </a:r>
          </a:p>
          <a:p>
            <a:pPr>
              <a:buClr>
                <a:schemeClr val="tx2">
                  <a:lumMod val="90000"/>
                  <a:lumOff val="10000"/>
                </a:schemeClr>
              </a:buClr>
            </a:pPr>
            <a:r>
              <a:rPr lang="el-GR" dirty="0" smtClean="0"/>
              <a:t>2. Βοήθεια, φροντίδα και υποστήριξη του ασθενούς που πάσχει από χρόνιο ανίατο νόσημα ή έχει υποστεί ατύχημα ή έχει κακοποιηθεί. </a:t>
            </a:r>
          </a:p>
          <a:p>
            <a:pPr>
              <a:buClr>
                <a:schemeClr val="tx2">
                  <a:lumMod val="90000"/>
                  <a:lumOff val="10000"/>
                </a:schemeClr>
              </a:buClr>
            </a:pPr>
            <a:r>
              <a:rPr lang="el-GR" dirty="0" smtClean="0"/>
              <a:t>3. Φροντίδα επιπλοκών από κατάκλιση με σκοπό την πρόληψη. </a:t>
            </a:r>
          </a:p>
          <a:p>
            <a:pPr>
              <a:buClr>
                <a:schemeClr val="tx2">
                  <a:lumMod val="90000"/>
                  <a:lumOff val="10000"/>
                </a:schemeClr>
              </a:buClr>
            </a:pPr>
            <a:r>
              <a:rPr lang="el-GR" dirty="0" smtClean="0"/>
              <a:t>4. Πρόκληση ούρησης μόνο με φυσικά μέσα. </a:t>
            </a:r>
          </a:p>
          <a:p>
            <a:pPr>
              <a:buClr>
                <a:schemeClr val="tx2">
                  <a:lumMod val="90000"/>
                  <a:lumOff val="10000"/>
                </a:schemeClr>
              </a:buClr>
            </a:pPr>
            <a:r>
              <a:rPr lang="el-GR" dirty="0" smtClean="0"/>
              <a:t>5. Παρακολούθηση λειτουργίας παροχετεύσεων. </a:t>
            </a:r>
          </a:p>
          <a:p>
            <a:pPr>
              <a:buClr>
                <a:schemeClr val="tx2">
                  <a:lumMod val="90000"/>
                  <a:lumOff val="10000"/>
                </a:schemeClr>
              </a:buClr>
            </a:pPr>
            <a:r>
              <a:rPr lang="el-GR" dirty="0" smtClean="0"/>
              <a:t>6. Λήψη μέτρων περιοριστικών για την ασφάλεια του ασθενούς. </a:t>
            </a:r>
          </a:p>
          <a:p>
            <a:pPr>
              <a:buClr>
                <a:schemeClr val="tx2">
                  <a:lumMod val="90000"/>
                  <a:lumOff val="10000"/>
                </a:schemeClr>
              </a:buClr>
            </a:pPr>
            <a:r>
              <a:rPr lang="el-GR" dirty="0" smtClean="0"/>
              <a:t>7. Μέτρηση ζωτικών σημείων (σφίξεις, πίεση, θερμοκρασία, αναπνοές). </a:t>
            </a:r>
          </a:p>
          <a:p>
            <a:pPr>
              <a:buClr>
                <a:schemeClr val="tx2">
                  <a:lumMod val="90000"/>
                  <a:lumOff val="10000"/>
                </a:schemeClr>
              </a:buClr>
            </a:pPr>
            <a:r>
              <a:rPr lang="el-GR" dirty="0" smtClean="0"/>
              <a:t>8. Συλλογή δειγμάτων εκκρίσεων. </a:t>
            </a:r>
          </a:p>
          <a:p>
            <a:pPr>
              <a:buClr>
                <a:schemeClr val="tx2">
                  <a:lumMod val="90000"/>
                  <a:lumOff val="10000"/>
                </a:schemeClr>
              </a:buClr>
            </a:pPr>
            <a:r>
              <a:rPr lang="el-GR" dirty="0" smtClean="0"/>
              <a:t>9. Εφαρμογή φυσικών μεθόδων για την πρόκληση υποθερμίας – υπερθερμίας. </a:t>
            </a:r>
          </a:p>
          <a:p>
            <a:pPr>
              <a:buClr>
                <a:schemeClr val="tx2">
                  <a:lumMod val="90000"/>
                  <a:lumOff val="10000"/>
                </a:schemeClr>
              </a:buClr>
            </a:pPr>
            <a:r>
              <a:rPr lang="el-GR" dirty="0" smtClean="0"/>
              <a:t>10. Μέτρηση προσλαμβανομένων και αποβαλλομένων υγρών. </a:t>
            </a:r>
          </a:p>
          <a:p>
            <a:pPr>
              <a:buClr>
                <a:schemeClr val="tx2">
                  <a:lumMod val="90000"/>
                  <a:lumOff val="10000"/>
                </a:schemeClr>
              </a:buClr>
            </a:pPr>
            <a:r>
              <a:rPr lang="el-GR" dirty="0" smtClean="0"/>
              <a:t>11. Τοπική </a:t>
            </a:r>
            <a:r>
              <a:rPr lang="el-GR" dirty="0" err="1" smtClean="0"/>
              <a:t>προεγχειρητική</a:t>
            </a:r>
            <a:r>
              <a:rPr lang="el-GR" dirty="0" smtClean="0"/>
              <a:t> προετοιμασία. </a:t>
            </a:r>
          </a:p>
          <a:p>
            <a:pPr>
              <a:buClr>
                <a:schemeClr val="tx2">
                  <a:lumMod val="90000"/>
                  <a:lumOff val="10000"/>
                </a:schemeClr>
              </a:buClr>
            </a:pPr>
            <a:r>
              <a:rPr lang="el-GR" dirty="0" smtClean="0"/>
              <a:t>12. Απλές επιδέσεις. </a:t>
            </a:r>
          </a:p>
          <a:p>
            <a:pPr>
              <a:buClr>
                <a:schemeClr val="tx2">
                  <a:lumMod val="90000"/>
                  <a:lumOff val="10000"/>
                </a:schemeClr>
              </a:buClr>
            </a:pPr>
            <a:r>
              <a:rPr lang="el-GR" dirty="0" smtClean="0"/>
              <a:t>13. Βοήθεια στην αφαίρεση παροχετεύσεων. </a:t>
            </a:r>
          </a:p>
          <a:p>
            <a:pPr>
              <a:buClr>
                <a:schemeClr val="tx2">
                  <a:lumMod val="90000"/>
                  <a:lumOff val="10000"/>
                </a:schemeClr>
              </a:buClr>
            </a:pPr>
            <a:r>
              <a:rPr lang="el-GR" dirty="0" smtClean="0"/>
              <a:t>14. Βοήθεια στην τοποθέτηση νάρθηκα. </a:t>
            </a:r>
          </a:p>
          <a:p>
            <a:pPr>
              <a:buClr>
                <a:schemeClr val="tx2">
                  <a:lumMod val="90000"/>
                  <a:lumOff val="10000"/>
                </a:schemeClr>
              </a:buClr>
            </a:pPr>
            <a:r>
              <a:rPr lang="el-GR" dirty="0" smtClean="0"/>
              <a:t>15. Εκκενωτικό υποκλυσμό. </a:t>
            </a:r>
          </a:p>
          <a:p>
            <a:pPr>
              <a:buClr>
                <a:schemeClr val="tx2">
                  <a:lumMod val="90000"/>
                  <a:lumOff val="10000"/>
                </a:schemeClr>
              </a:buClr>
            </a:pPr>
            <a:r>
              <a:rPr lang="el-GR" dirty="0" smtClean="0"/>
              <a:t>16. Φροντίδα της καθαριότητας του χώρου και των εργαλείων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920" y="530352"/>
            <a:ext cx="8183880" cy="5541854"/>
          </a:xfrm>
        </p:spPr>
        <p:txBody>
          <a:bodyPr>
            <a:normAutofit lnSpcReduction="10000"/>
          </a:bodyPr>
          <a:lstStyle/>
          <a:p>
            <a:pPr>
              <a:buClr>
                <a:schemeClr val="tx2">
                  <a:lumMod val="90000"/>
                  <a:lumOff val="10000"/>
                </a:schemeClr>
              </a:buClr>
            </a:pPr>
            <a:r>
              <a:rPr lang="el-GR" sz="1600" dirty="0" smtClean="0"/>
              <a:t>17. Προετοιμασία των χρησιμοποιούμενων εργαλείων, του </a:t>
            </a:r>
            <a:r>
              <a:rPr lang="el-GR" sz="1600" dirty="0" err="1" smtClean="0"/>
              <a:t>επιδεσμικού</a:t>
            </a:r>
            <a:r>
              <a:rPr lang="el-GR" sz="1600" dirty="0" smtClean="0"/>
              <a:t> υλικού και ιματισμού για την αποστείρωση. </a:t>
            </a:r>
          </a:p>
          <a:p>
            <a:pPr>
              <a:buClr>
                <a:schemeClr val="tx2">
                  <a:lumMod val="90000"/>
                  <a:lumOff val="10000"/>
                </a:schemeClr>
              </a:buClr>
            </a:pPr>
            <a:r>
              <a:rPr lang="el-GR" sz="1600" dirty="0" smtClean="0"/>
              <a:t>18. Ταξινόμηση εργαλείων, οργάνων, συσκευών, ιματισμού, ορρών, φαρμακευτικού υλικού, αναλωσίμων, </a:t>
            </a:r>
            <a:r>
              <a:rPr lang="el-GR" sz="1600" dirty="0" err="1" smtClean="0"/>
              <a:t>κ.λ.π</a:t>
            </a:r>
            <a:r>
              <a:rPr lang="el-GR" sz="1600" dirty="0" smtClean="0"/>
              <a:t>. </a:t>
            </a:r>
          </a:p>
          <a:p>
            <a:pPr>
              <a:buClr>
                <a:schemeClr val="tx2">
                  <a:lumMod val="90000"/>
                  <a:lumOff val="10000"/>
                </a:schemeClr>
              </a:buClr>
            </a:pPr>
            <a:r>
              <a:rPr lang="el-GR" sz="1600" dirty="0" smtClean="0"/>
              <a:t>19. Έλεγχος της λειτουργίας των εργαλείων και σχετική αναφορά στους αρμοδίους. </a:t>
            </a:r>
          </a:p>
          <a:p>
            <a:pPr>
              <a:buClr>
                <a:schemeClr val="tx2">
                  <a:lumMod val="90000"/>
                  <a:lumOff val="10000"/>
                </a:schemeClr>
              </a:buClr>
            </a:pPr>
            <a:r>
              <a:rPr lang="el-GR" sz="1600" dirty="0" smtClean="0"/>
              <a:t>20. Παρακολούθηση της λειτουργίας απλών συσκευών και οργάνων, των οποίων γνωρίζει τη λειτουργία, καθώς και πιθανές βλάβες τους και σχετική αναφορά στους αρμοδίους. </a:t>
            </a:r>
          </a:p>
          <a:p>
            <a:pPr>
              <a:buClr>
                <a:schemeClr val="tx2">
                  <a:lumMod val="90000"/>
                  <a:lumOff val="10000"/>
                </a:schemeClr>
              </a:buClr>
            </a:pPr>
            <a:r>
              <a:rPr lang="el-GR" sz="1600" dirty="0" smtClean="0"/>
              <a:t>21. Διευθέτηση κλίνης (στρώσιμο κλίνης ασθενούς), απλή ή με </a:t>
            </a:r>
            <a:r>
              <a:rPr lang="el-GR" sz="1600" dirty="0" err="1" smtClean="0"/>
              <a:t>κατακεκλιμένο</a:t>
            </a:r>
            <a:r>
              <a:rPr lang="el-GR" sz="1600" dirty="0" smtClean="0"/>
              <a:t> άτομο). </a:t>
            </a:r>
          </a:p>
          <a:p>
            <a:pPr>
              <a:buClr>
                <a:schemeClr val="tx2">
                  <a:lumMod val="90000"/>
                  <a:lumOff val="10000"/>
                </a:schemeClr>
              </a:buClr>
            </a:pPr>
            <a:r>
              <a:rPr lang="el-GR" sz="1600" dirty="0" smtClean="0"/>
              <a:t>Επίσης, μπορούν να ασκούν επείγουσες νοσηλευτικές πράξεις και εφαρμόζουν πρώτες βοήθειες, όπως είναι οι ακόλουθες: </a:t>
            </a:r>
          </a:p>
          <a:p>
            <a:pPr>
              <a:buClr>
                <a:schemeClr val="tx2">
                  <a:lumMod val="90000"/>
                  <a:lumOff val="10000"/>
                </a:schemeClr>
              </a:buClr>
            </a:pPr>
            <a:r>
              <a:rPr lang="el-GR" sz="1600" dirty="0" smtClean="0"/>
              <a:t>1. </a:t>
            </a:r>
            <a:r>
              <a:rPr lang="el-GR" sz="1600" dirty="0" err="1" smtClean="0"/>
              <a:t>΄Ισχαιμη</a:t>
            </a:r>
            <a:r>
              <a:rPr lang="el-GR" sz="1600" dirty="0" smtClean="0"/>
              <a:t> περίδεση. </a:t>
            </a:r>
          </a:p>
          <a:p>
            <a:pPr>
              <a:buClr>
                <a:schemeClr val="tx2">
                  <a:lumMod val="90000"/>
                  <a:lumOff val="10000"/>
                </a:schemeClr>
              </a:buClr>
            </a:pPr>
            <a:r>
              <a:rPr lang="el-GR" sz="1600" dirty="0" smtClean="0"/>
              <a:t>2. Ακινητοποίηση κατάγματος. </a:t>
            </a:r>
            <a:endParaRPr lang="en-US" sz="1600" dirty="0" smtClean="0"/>
          </a:p>
          <a:p>
            <a:pPr>
              <a:buClr>
                <a:schemeClr val="tx2">
                  <a:lumMod val="90000"/>
                  <a:lumOff val="10000"/>
                </a:schemeClr>
              </a:buClr>
            </a:pPr>
            <a:endParaRPr lang="en-US" sz="1600" dirty="0" smtClean="0"/>
          </a:p>
          <a:p>
            <a:pPr>
              <a:buClr>
                <a:schemeClr val="tx2">
                  <a:lumMod val="90000"/>
                  <a:lumOff val="10000"/>
                </a:schemeClr>
              </a:buClr>
              <a:buNone/>
            </a:pPr>
            <a:r>
              <a:rPr lang="el-GR" sz="1600" dirty="0" smtClean="0"/>
              <a:t>Επίσης οποιαδήποτε πράξη του ανατεθεί από τον υπεύθυνο νοσηλευτή Τριτοβάθμιας Εκπαίδευσης, υπό την προϋπόθεση ότι την αποκλειστική ευθύνη φέρει ο Νοσηλευτής ο οποίος κρίνει εάν ο διπλωματούχος της ειδικότητας «Βοηθός Νοσηλευτικής Γενικής Νοσηλείας», δύναται στη συγκεκριμένη περίπτωση να εκτελέσει με ασφάλεια για την υγεία του ασθενή, την εν λόγω πράξη. </a:t>
            </a:r>
            <a:endParaRPr lang="el-G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TotalTime>
  <Words>727</Words>
  <PresentationFormat>Προβολή στην οθόνη (4:3)</PresentationFormat>
  <Paragraphs>72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Άποψη</vt:lpstr>
      <vt:lpstr>Σύντομη Περιγραφή Επαγγελματικών Δραστηριοτήτων  (Προφίλ Επαγγέλματος)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Σύντομη Περιγραφή Επαγγελματικών Δραστηριοτήτων  (Προφίλ Επαγγέλματος)  </dc:title>
  <dc:creator>Aggelina konstantinidou</dc:creator>
  <cp:lastModifiedBy>Aggelina konstantinidou</cp:lastModifiedBy>
  <cp:revision>3</cp:revision>
  <dcterms:created xsi:type="dcterms:W3CDTF">2024-11-26T10:07:14Z</dcterms:created>
  <dcterms:modified xsi:type="dcterms:W3CDTF">2024-11-26T10:22:27Z</dcterms:modified>
</cp:coreProperties>
</file>