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5" r:id="rId5"/>
    <p:sldId id="258" r:id="rId6"/>
    <p:sldId id="259" r:id="rId7"/>
    <p:sldId id="260" r:id="rId8"/>
    <p:sldId id="270" r:id="rId9"/>
    <p:sldId id="261" r:id="rId10"/>
    <p:sldId id="267" r:id="rId11"/>
    <p:sldId id="268" r:id="rId12"/>
    <p:sldId id="269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696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39898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678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10087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2520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955841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50686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2639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794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829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3971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0452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9255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581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7090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308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9850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EB6E-3F65-4D1C-8642-083CCDFF7D2B}" type="datetimeFigureOut">
              <a:rPr lang="en-US" smtClean="0"/>
              <a:pPr/>
              <a:t>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DBE10E2-4EE7-4041-A7E5-2DFE79D982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77691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3696" y="862319"/>
            <a:ext cx="9399373" cy="1646302"/>
          </a:xfrm>
        </p:spPr>
        <p:txBody>
          <a:bodyPr/>
          <a:lstStyle/>
          <a:p>
            <a:pPr algn="ctr"/>
            <a:r>
              <a:rPr lang="el-GR" u="sng" dirty="0" smtClean="0">
                <a:solidFill>
                  <a:schemeClr val="accent2">
                    <a:lumMod val="75000"/>
                  </a:schemeClr>
                </a:solidFill>
              </a:rPr>
              <a:t>Ονυχογρύπωση-Παχυονυχία</a:t>
            </a:r>
            <a:endParaRPr lang="en-US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22139" y="3355954"/>
            <a:ext cx="6234241" cy="1430230"/>
          </a:xfrm>
        </p:spPr>
        <p:txBody>
          <a:bodyPr>
            <a:noAutofit/>
          </a:bodyPr>
          <a:lstStyle/>
          <a:p>
            <a:r>
              <a:rPr lang="el-GR" sz="2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Ειδικότητα: Τεχνικός Αισθητικός Ποδολογίας – Καλλωπισμού Νυχιών και Ονυχοπλαστικής</a:t>
            </a:r>
          </a:p>
          <a:p>
            <a:r>
              <a:rPr lang="el-GR" sz="2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Γ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΄</a:t>
            </a:r>
            <a:r>
              <a:rPr lang="el-GR" sz="2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Εξάμηνο</a:t>
            </a:r>
          </a:p>
          <a:p>
            <a:r>
              <a:rPr lang="el-GR" sz="2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Μάθημα: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Πρακτικές Ασκήσεις Ποδολογίας</a:t>
            </a:r>
            <a:endParaRPr lang="el-GR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Ματοπούλου Ελένη  </a:t>
            </a:r>
          </a:p>
          <a:p>
            <a:r>
              <a:rPr lang="el-GR" sz="20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Θεσσαλονίκη 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202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2</a:t>
            </a:r>
            <a:r>
              <a:rPr lang="el-GR" sz="2000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endParaRPr lang="el-GR" sz="2000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endParaRPr lang="el-GR" sz="2000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7382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799070" y="906162"/>
            <a:ext cx="6787979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u="sng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Παχυονυχία</a:t>
            </a:r>
          </a:p>
          <a:p>
            <a:endParaRPr lang="el-GR" sz="3200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l-GR" sz="2800" dirty="0" smtClean="0">
                <a:latin typeface="Calibri" pitchFamily="34" charset="0"/>
              </a:rPr>
              <a:t>Χαρακτηρίζεται από πάχυνση του νυχιού, η οποία οφείλεται τόσο στην πάχυνση του σώματος, όσο και της κοίτης του, προχωρώντας σταδιακά από τη βάση προς το ελεύθερο άκρο.</a:t>
            </a:r>
          </a:p>
          <a:p>
            <a:r>
              <a:rPr lang="el-GR" sz="2800" dirty="0" smtClean="0">
                <a:latin typeface="Calibri" pitchFamily="34" charset="0"/>
              </a:rPr>
              <a:t>Η παχυονυχία χαρακτηρίζεται από αρκετά παχείς, καφεκίτρινους και μαλακούς όνυχες.</a:t>
            </a:r>
          </a:p>
          <a:p>
            <a:endParaRPr lang="el-GR" u="sng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chyonychia congenita. | European Journal of Pediatric Dermatology"/>
          <p:cNvPicPr>
            <a:picLocks noChangeAspect="1" noChangeArrowheads="1"/>
          </p:cNvPicPr>
          <p:nvPr/>
        </p:nvPicPr>
        <p:blipFill>
          <a:blip r:embed="rId2"/>
          <a:srcRect r="-113" b="51415"/>
          <a:stretch>
            <a:fillRect/>
          </a:stretch>
        </p:blipFill>
        <p:spPr bwMode="auto">
          <a:xfrm>
            <a:off x="1926712" y="1795848"/>
            <a:ext cx="6018898" cy="2537256"/>
          </a:xfrm>
          <a:prstGeom prst="rect">
            <a:avLst/>
          </a:prstGeom>
          <a:noFill/>
        </p:spPr>
      </p:pic>
      <p:sp>
        <p:nvSpPr>
          <p:cNvPr id="1028" name="AutoShape 4" descr="Pachyonychia congenita | DermNet N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030" name="AutoShape 6" descr="Pachyonychia congenita | DermNet N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57881" y="1363007"/>
            <a:ext cx="729872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l-GR" u="sng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Αναφέρατε επιγραμματικά έξι (6) κατηγορίες στις οποίες διακρίνονται οι παθήσεις των νυχιών.</a:t>
            </a:r>
          </a:p>
          <a:p>
            <a:pPr algn="ctr" fontAlgn="base"/>
            <a:endParaRPr lang="el-GR" u="sng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Οι παθήσεις των νυχιών διακρίνονται σε:</a:t>
            </a:r>
          </a:p>
          <a:p>
            <a:pPr fontAlgn="base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</a:br>
            <a:endParaRPr lang="el-GR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α)Δυσπλασίες και δυστροφίες των νυχιών</a:t>
            </a:r>
          </a:p>
          <a:p>
            <a:pPr fontAlgn="base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β)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Ονυχίες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και παρωνυχίες από μύκητες - μικρόβια ιούς - παράσιτα</a:t>
            </a:r>
          </a:p>
          <a:p>
            <a:pPr fontAlgn="base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γ)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Ονυχίες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δερματοπαθειών</a:t>
            </a:r>
          </a:p>
          <a:p>
            <a:pPr fontAlgn="base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δ)</a:t>
            </a:r>
            <a:r>
              <a:rPr lang="el-GR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Ονυχίες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γενικών νόσων</a:t>
            </a:r>
          </a:p>
          <a:p>
            <a:pPr fontAlgn="base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ε)Όγκοι μαλακών μορίων των νυχιών (υπονυχίου και παρωνυχίου)</a:t>
            </a:r>
          </a:p>
          <a:p>
            <a:pPr fontAlgn="base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στ)Αλλοιώσεις του χρώματος των νυχιών</a:t>
            </a:r>
          </a:p>
          <a:p>
            <a:pPr fontAlgn="base"/>
            <a:endParaRPr lang="el-GR" dirty="0" smtClean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  <a:p>
            <a:pPr fontAlgn="base"/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(ερώτηση πιστοποίησης ομάδα β’ – ειδικές ερωτήσεις)</a:t>
            </a:r>
          </a:p>
          <a:p>
            <a: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</a:br>
            <a:endParaRPr lang="el-GR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74825" y="260351"/>
            <a:ext cx="7239000" cy="1362075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el-GR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ΕΥΧΑΡΙΣΤΩ ΓΙΑ ΤΗΝ ΠΡΟΣΟΧΗ ΣΑΣ!!!</a:t>
            </a:r>
            <a:endParaRPr lang="el-GR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552" y="1988841"/>
            <a:ext cx="6355804" cy="35960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="" xmlns:p14="http://schemas.microsoft.com/office/powerpoint/2010/main" val="57565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41" y="1532586"/>
            <a:ext cx="8644256" cy="336165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558344" y="1030310"/>
            <a:ext cx="7443988" cy="41727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7839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6975" y="237409"/>
            <a:ext cx="705762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Ονυχογρύπωση</a:t>
            </a:r>
          </a:p>
          <a:p>
            <a:r>
              <a:rPr lang="el-GR" sz="2400" dirty="0" smtClean="0">
                <a:latin typeface="Calibri" pitchFamily="34" charset="0"/>
              </a:rPr>
              <a:t>Η ονυχογρύπωση είναι η δυστροφία (πάχυνση των νυχιών) που αφορά βασικά τους όνυχες των μεγάλων δαχτύλων.</a:t>
            </a:r>
          </a:p>
          <a:p>
            <a:endParaRPr lang="el-GR" sz="2400" dirty="0" smtClean="0">
              <a:latin typeface="Calibri" pitchFamily="34" charset="0"/>
            </a:endParaRPr>
          </a:p>
          <a:p>
            <a:r>
              <a:rPr lang="el-GR" sz="2400" dirty="0" smtClean="0">
                <a:latin typeface="Calibri" pitchFamily="34" charset="0"/>
              </a:rPr>
              <a:t>Ορισμένα απο τα πιο συνηθισμένα συμπτώματα παθήσεων νυχιών είναι</a:t>
            </a:r>
            <a:r>
              <a:rPr lang="en-US" sz="2400" dirty="0" smtClean="0">
                <a:latin typeface="Calibri" pitchFamily="34" charset="0"/>
              </a:rPr>
              <a:t>:</a:t>
            </a:r>
            <a:r>
              <a:rPr lang="el-GR" sz="2400" dirty="0" smtClean="0">
                <a:latin typeface="Calibri" pitchFamily="34" charset="0"/>
              </a:rPr>
              <a:t> </a:t>
            </a:r>
            <a:endParaRPr lang="en-US" sz="2400" dirty="0" smtClean="0">
              <a:latin typeface="Calibri" pitchFamily="34" charset="0"/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u="sng" dirty="0" smtClean="0">
                <a:latin typeface="Calibri" pitchFamily="34" charset="0"/>
              </a:rPr>
              <a:t>η πάχυνση</a:t>
            </a:r>
            <a:r>
              <a:rPr lang="el-GR" sz="2400" dirty="0" smtClean="0">
                <a:latin typeface="Calibri" pitchFamily="34" charset="0"/>
              </a:rPr>
              <a:t>,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u="sng" dirty="0" smtClean="0">
                <a:latin typeface="Calibri" pitchFamily="34" charset="0"/>
              </a:rPr>
              <a:t>κύρτωση στα πλάγια</a:t>
            </a:r>
            <a:r>
              <a:rPr lang="el-GR" sz="2400" dirty="0" smtClean="0">
                <a:latin typeface="Calibri" pitchFamily="34" charset="0"/>
              </a:rPr>
              <a:t>, </a:t>
            </a: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u="sng" dirty="0" smtClean="0">
                <a:latin typeface="Calibri" pitchFamily="34" charset="0"/>
              </a:rPr>
              <a:t>η δυσχρωμία στο νύχι </a:t>
            </a:r>
            <a:endParaRPr lang="en-US" sz="2400" u="sng" dirty="0" smtClean="0">
              <a:latin typeface="Calibri" pitchFamily="34" charset="0"/>
            </a:endParaRPr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l-GR" sz="2400" dirty="0" smtClean="0">
                <a:latin typeface="Calibri" pitchFamily="34" charset="0"/>
              </a:rPr>
              <a:t>και </a:t>
            </a:r>
            <a:r>
              <a:rPr lang="el-GR" sz="2400" u="sng" dirty="0" smtClean="0">
                <a:latin typeface="Calibri" pitchFamily="34" charset="0"/>
              </a:rPr>
              <a:t>κυματιστές επιμήκεις γραμμώσεις στην επιφάνεια τους</a:t>
            </a:r>
            <a:r>
              <a:rPr lang="el-GR" sz="2400" dirty="0" smtClean="0">
                <a:latin typeface="Calibri" pitchFamily="34" charset="0"/>
              </a:rPr>
              <a:t>. </a:t>
            </a:r>
          </a:p>
          <a:p>
            <a:endParaRPr lang="el-GR" sz="2400" dirty="0">
              <a:latin typeface="Calibri" pitchFamily="34" charset="0"/>
            </a:endParaRPr>
          </a:p>
          <a:p>
            <a:r>
              <a:rPr lang="el-GR" sz="2400" dirty="0" smtClean="0">
                <a:latin typeface="Calibri" pitchFamily="34" charset="0"/>
              </a:rPr>
              <a:t>Τα νύχια παραμορφώνονται, μεγαλώνουν ανώμαλα και γίνονται σκληρά, γαμψά με αποτέλεσμα να εμποδίζουν το περπάτημα, τραυματίζοντας το δέρμα των ποδιών.</a:t>
            </a:r>
            <a:endParaRPr lang="en-US" sz="2400" dirty="0"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044" t="8068" r="5559" b="10921"/>
          <a:stretch/>
        </p:blipFill>
        <p:spPr>
          <a:xfrm>
            <a:off x="7650050" y="3800000"/>
            <a:ext cx="4095482" cy="24068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sp>
        <p:nvSpPr>
          <p:cNvPr id="6" name="Rounded Rectangle 5"/>
          <p:cNvSpPr/>
          <p:nvPr/>
        </p:nvSpPr>
        <p:spPr>
          <a:xfrm>
            <a:off x="7508383" y="3644721"/>
            <a:ext cx="4378817" cy="27174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0907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793" y="1836684"/>
            <a:ext cx="4146997" cy="27247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056" y="1836684"/>
            <a:ext cx="4087112" cy="27247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Rounded Rectangle 3"/>
          <p:cNvSpPr/>
          <p:nvPr/>
        </p:nvSpPr>
        <p:spPr>
          <a:xfrm>
            <a:off x="399245" y="1228588"/>
            <a:ext cx="9259909" cy="39409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2256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8134" y="856105"/>
            <a:ext cx="787328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Αίτια Ονυχογρύπωσης</a:t>
            </a:r>
          </a:p>
        </p:txBody>
      </p:sp>
      <p:sp>
        <p:nvSpPr>
          <p:cNvPr id="3" name="Rectangle 2"/>
          <p:cNvSpPr/>
          <p:nvPr/>
        </p:nvSpPr>
        <p:spPr>
          <a:xfrm>
            <a:off x="588134" y="1440880"/>
            <a:ext cx="91482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latin typeface="Calibri" pitchFamily="34" charset="0"/>
              </a:rPr>
              <a:t>Αιτίες αυτής της δυσμορφίας των νυχιών είναι προβλήματα και τραυματισμοί της μήτρας ή της κοίτης, περιφερειακή αγγειακή νόσος, η λήψη φαρμάκων, ελλιπής φροντίδα, οι μύκητες που συχνά συνυπάρχουν, ακόμη και διατροφικές διαταραχές. </a:t>
            </a:r>
          </a:p>
          <a:p>
            <a:r>
              <a:rPr lang="el-GR" sz="2800" dirty="0" smtClean="0">
                <a:latin typeface="Calibri" pitchFamily="34" charset="0"/>
              </a:rPr>
              <a:t>Η πάθηση αυτή είναι αρκετά συχνή, ιδίως σε άτομα μεγαλύτερης ηλικίας. Πολλές φορές η δυσμορφία αυτή, προκαλεί πόνο κατά την βάδιση  λόγω της υπερτροφίας και των ασκούμενων πιέσεων, τραυματισμούς και μολύνσεις.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4119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6669" y="816563"/>
            <a:ext cx="911824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Θεραπεία</a:t>
            </a:r>
            <a:r>
              <a:rPr lang="el-GR" sz="2800" dirty="0" smtClean="0">
                <a:latin typeface="Calibri" pitchFamily="34" charset="0"/>
              </a:rPr>
              <a:t> </a:t>
            </a:r>
          </a:p>
          <a:p>
            <a:r>
              <a:rPr lang="el-GR" sz="2800" dirty="0" smtClean="0">
                <a:latin typeface="Calibri" pitchFamily="34" charset="0"/>
              </a:rPr>
              <a:t>Σε περιστατικά δύσμορφων νυχιών ακολουθούμε συντηρητική θεραπεία, χρησιμοποιώντας κατάλληλο εξοπλισμό. </a:t>
            </a:r>
          </a:p>
          <a:p>
            <a:r>
              <a:rPr lang="el-GR" sz="2800" dirty="0" smtClean="0">
                <a:latin typeface="Calibri" pitchFamily="34" charset="0"/>
              </a:rPr>
              <a:t>Η θεραπεία που εφαρμόζουμε στοχεύει στην μείωση της υπερκεράτωσης και αποκατάσταση της σχέσης μεγέθους νυχιού και κοίτης. </a:t>
            </a:r>
          </a:p>
          <a:p>
            <a:r>
              <a:rPr lang="el-GR" sz="2800" dirty="0" smtClean="0">
                <a:latin typeface="Calibri" pitchFamily="34" charset="0"/>
              </a:rPr>
              <a:t>Απομακρύνουμε την συσσωρευμένη κεράτινη μάζα και αποκαθιστούμε την δυσμορφία σε εφικτό βαθμό, με τροχό και ειδικές φρέζες. 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5784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6367" y="961399"/>
            <a:ext cx="90796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>
                <a:latin typeface="Calibri" pitchFamily="34" charset="0"/>
              </a:rPr>
              <a:t>Η θεραπεία έχει σαν αποτέλεσμα την άμεση ανακούφιση από την ενόχληση, λόγω της μείωσης των ασκούμενων πιέσεων και αποκατάσταση της λειτουργικότητας των δακτύλων. </a:t>
            </a:r>
          </a:p>
          <a:p>
            <a:endParaRPr lang="el-GR" sz="2800" dirty="0" smtClean="0">
              <a:latin typeface="Calibri" pitchFamily="34" charset="0"/>
            </a:endParaRPr>
          </a:p>
          <a:p>
            <a:r>
              <a:rPr lang="el-GR" sz="2800" dirty="0" smtClean="0">
                <a:latin typeface="Calibri" pitchFamily="34" charset="0"/>
              </a:rPr>
              <a:t>       Θα πρέπει να σημειωθεί ότι η επαναλαμβανόμενη  συντηρητική θεραπεία εκτός απο την άμεση ανακούφιση, </a:t>
            </a:r>
            <a:r>
              <a:rPr lang="el-GR" sz="2800" u="sng" dirty="0" smtClean="0">
                <a:latin typeface="Calibri" pitchFamily="34" charset="0"/>
              </a:rPr>
              <a:t>μπορεί να βοηθήσει σημαντικά στην ανάπτυξη νέου υγιούς νυχιού</a:t>
            </a:r>
            <a:r>
              <a:rPr lang="el-GR" sz="2800" dirty="0" smtClean="0">
                <a:latin typeface="Calibri" pitchFamily="34" charset="0"/>
              </a:rPr>
              <a:t>.</a:t>
            </a:r>
            <a:endParaRPr lang="el-GR" sz="2800" dirty="0">
              <a:latin typeface="Calibri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528034" y="3206840"/>
            <a:ext cx="502276" cy="231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178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Δεν υπάρχει διαθέσιμη περιγραφή."/>
          <p:cNvPicPr>
            <a:picLocks noChangeAspect="1" noChangeArrowheads="1"/>
          </p:cNvPicPr>
          <p:nvPr/>
        </p:nvPicPr>
        <p:blipFill>
          <a:blip r:embed="rId2"/>
          <a:srcRect l="267" t="27235" r="429" b="22257"/>
          <a:stretch>
            <a:fillRect/>
          </a:stretch>
        </p:blipFill>
        <p:spPr bwMode="auto">
          <a:xfrm>
            <a:off x="1804086" y="1062681"/>
            <a:ext cx="6450227" cy="43742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5255" y="587706"/>
            <a:ext cx="755131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Επιπλοκές της Ονυχογρύπωσης</a:t>
            </a:r>
          </a:p>
          <a:p>
            <a:r>
              <a:rPr lang="el-GR" sz="2800" dirty="0" smtClean="0">
                <a:latin typeface="Calibri" pitchFamily="34" charset="0"/>
              </a:rPr>
              <a:t>Η πιο συχνή επιπλοκή αυτής της πάθησης, </a:t>
            </a:r>
            <a:endParaRPr lang="en-US" sz="2800" dirty="0" smtClean="0">
              <a:latin typeface="Calibri" pitchFamily="34" charset="0"/>
            </a:endParaRPr>
          </a:p>
          <a:p>
            <a:r>
              <a:rPr lang="el-GR" sz="2800" dirty="0" smtClean="0">
                <a:latin typeface="Calibri" pitchFamily="34" charset="0"/>
              </a:rPr>
              <a:t>εκτός απο την δυσκολία στη βάδιση, </a:t>
            </a:r>
            <a:endParaRPr lang="en-US" sz="2800" dirty="0" smtClean="0">
              <a:latin typeface="Calibri" pitchFamily="34" charset="0"/>
            </a:endParaRPr>
          </a:p>
          <a:p>
            <a:r>
              <a:rPr lang="el-GR" sz="2800" dirty="0" smtClean="0">
                <a:latin typeface="Calibri" pitchFamily="34" charset="0"/>
              </a:rPr>
              <a:t>είναι οι συνεχείς μικροτραυματισμοί της κοίτης απο τις πιέσεις των παπουτσιών, με επακόλουθο την δημιουργία φλεγμονής και εστίων μόλυνσης απο μύκητες. </a:t>
            </a:r>
            <a:endParaRPr lang="en-US" sz="2800" dirty="0" smtClean="0">
              <a:latin typeface="Calibri" pitchFamily="34" charset="0"/>
            </a:endParaRPr>
          </a:p>
          <a:p>
            <a:endParaRPr lang="el-GR" sz="2800" dirty="0" smtClean="0">
              <a:latin typeface="Calibri" pitchFamily="34" charset="0"/>
            </a:endParaRPr>
          </a:p>
          <a:p>
            <a:r>
              <a:rPr lang="el-GR" sz="2800" dirty="0" smtClean="0">
                <a:latin typeface="Calibri" pitchFamily="34" charset="0"/>
              </a:rPr>
              <a:t>Τα περιστατικά αυτά αντιμετωπίζονται με επαναλαμβανόμενη ποδολογική φροντίδα των νυχιών και αντιμυκητιασική αγωγή.</a:t>
            </a:r>
            <a:endParaRPr 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231525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247</TotalTime>
  <Words>401</Words>
  <Application>Microsoft Office PowerPoint</Application>
  <PresentationFormat>Προσαρμογή</PresentationFormat>
  <Paragraphs>50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Facet</vt:lpstr>
      <vt:lpstr>Ονυχογρύπωση-Παχυονυχία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ΕΥΧΑΡΙΣΤΩ ΓΙΑ ΤΗΝ ΠΡΟΣΟΧΗ ΣΑΣ!!!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Ονυχογρύπωση</dc:title>
  <dc:creator>vsnt</dc:creator>
  <cp:lastModifiedBy>User</cp:lastModifiedBy>
  <cp:revision>12</cp:revision>
  <dcterms:created xsi:type="dcterms:W3CDTF">2020-04-27T12:41:58Z</dcterms:created>
  <dcterms:modified xsi:type="dcterms:W3CDTF">2022-01-26T08:30:15Z</dcterms:modified>
</cp:coreProperties>
</file>