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F07D-35A6-47D2-B0CF-00BF7F2FFF6F}" type="datetimeFigureOut">
              <a:rPr lang="el-GR" smtClean="0"/>
              <a:pPr/>
              <a:t>19/3/2024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2FFE-5E33-45D1-BF78-287E35150E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F07D-35A6-47D2-B0CF-00BF7F2FFF6F}" type="datetimeFigureOut">
              <a:rPr lang="el-GR" smtClean="0"/>
              <a:pPr/>
              <a:t>19/3/2024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2FFE-5E33-45D1-BF78-287E35150E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F07D-35A6-47D2-B0CF-00BF7F2FFF6F}" type="datetimeFigureOut">
              <a:rPr lang="el-GR" smtClean="0"/>
              <a:pPr/>
              <a:t>19/3/2024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2FFE-5E33-45D1-BF78-287E35150E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F07D-35A6-47D2-B0CF-00BF7F2FFF6F}" type="datetimeFigureOut">
              <a:rPr lang="el-GR" smtClean="0"/>
              <a:pPr/>
              <a:t>19/3/2024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2FFE-5E33-45D1-BF78-287E35150E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F07D-35A6-47D2-B0CF-00BF7F2FFF6F}" type="datetimeFigureOut">
              <a:rPr lang="el-GR" smtClean="0"/>
              <a:pPr/>
              <a:t>19/3/2024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2FFE-5E33-45D1-BF78-287E35150E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F07D-35A6-47D2-B0CF-00BF7F2FFF6F}" type="datetimeFigureOut">
              <a:rPr lang="el-GR" smtClean="0"/>
              <a:pPr/>
              <a:t>19/3/2024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2FFE-5E33-45D1-BF78-287E35150E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F07D-35A6-47D2-B0CF-00BF7F2FFF6F}" type="datetimeFigureOut">
              <a:rPr lang="el-GR" smtClean="0"/>
              <a:pPr/>
              <a:t>19/3/2024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2FFE-5E33-45D1-BF78-287E35150E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F07D-35A6-47D2-B0CF-00BF7F2FFF6F}" type="datetimeFigureOut">
              <a:rPr lang="el-GR" smtClean="0"/>
              <a:pPr/>
              <a:t>19/3/2024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2FFE-5E33-45D1-BF78-287E35150E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F07D-35A6-47D2-B0CF-00BF7F2FFF6F}" type="datetimeFigureOut">
              <a:rPr lang="el-GR" smtClean="0"/>
              <a:pPr/>
              <a:t>19/3/2024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2FFE-5E33-45D1-BF78-287E35150E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F07D-35A6-47D2-B0CF-00BF7F2FFF6F}" type="datetimeFigureOut">
              <a:rPr lang="el-GR" smtClean="0"/>
              <a:pPr/>
              <a:t>19/3/2024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2FFE-5E33-45D1-BF78-287E35150E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F07D-35A6-47D2-B0CF-00BF7F2FFF6F}" type="datetimeFigureOut">
              <a:rPr lang="el-GR" smtClean="0"/>
              <a:pPr/>
              <a:t>19/3/2024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2FFE-5E33-45D1-BF78-287E35150E8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EF07D-35A6-47D2-B0CF-00BF7F2FFF6F}" type="datetimeFigureOut">
              <a:rPr lang="el-GR" smtClean="0"/>
              <a:pPr/>
              <a:t>19/3/2024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82FFE-5E33-45D1-BF78-287E35150E8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dirty="0" smtClean="0"/>
              <a:t>ΓΟΝΙΜΟΠΟΙΗΣΗ</a:t>
            </a:r>
            <a:r>
              <a:rPr lang="el-GR" sz="4800" dirty="0" smtClean="0"/>
              <a:t/>
            </a:r>
            <a:br>
              <a:rPr lang="el-GR" sz="4800" dirty="0" smtClean="0"/>
            </a:br>
            <a:r>
              <a:rPr lang="el-GR" sz="4000" dirty="0" smtClean="0"/>
              <a:t> Η συνένωση ωαρίου+ σπερματοζωαρίου</a:t>
            </a:r>
            <a:endParaRPr lang="el-GR" sz="4000" dirty="0"/>
          </a:p>
        </p:txBody>
      </p:sp>
      <p:pic>
        <p:nvPicPr>
          <p:cNvPr id="4" name="3 - Θέση περιεχομένου" descr="9dd7adb196d23942a580aff3b74da9ba_X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7053" y="1773238"/>
            <a:ext cx="7929894" cy="43529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dirty="0" smtClean="0"/>
              <a:t>ΓΟΝΙΜΟΠΟΙΗΣΗ</a:t>
            </a:r>
            <a:br>
              <a:rPr lang="el-GR" dirty="0" smtClean="0"/>
            </a:br>
            <a:r>
              <a:rPr lang="el-GR" sz="3600" dirty="0" smtClean="0"/>
              <a:t>ΩΑΡΙΟ                         ΣΠΕΡΜΑΤΟΖΩΑΡΙΟ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6916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l-GR" sz="2400" b="1" dirty="0" smtClean="0"/>
              <a:t>Είναι το μεγαλύτερο κύτταρο του σώματος και βρίσκεται μέσα στο ωοθυλάκιο</a:t>
            </a:r>
          </a:p>
          <a:p>
            <a:r>
              <a:rPr lang="el-GR" sz="2400" b="1" dirty="0" smtClean="0"/>
              <a:t>Ζει 4-24 ώρες</a:t>
            </a:r>
          </a:p>
          <a:p>
            <a:r>
              <a:rPr lang="el-GR" sz="2400" b="1" dirty="0" smtClean="0"/>
              <a:t>Αποτελείται από</a:t>
            </a:r>
            <a:r>
              <a:rPr lang="en-GB" sz="2400" b="1" dirty="0" smtClean="0"/>
              <a:t>: </a:t>
            </a:r>
            <a:r>
              <a:rPr lang="el-GR" sz="2400" b="1" dirty="0" smtClean="0"/>
              <a:t>πρωτόπλασμα + πυρήνα</a:t>
            </a:r>
          </a:p>
          <a:p>
            <a:r>
              <a:rPr lang="el-GR" sz="2400" b="1" dirty="0" smtClean="0"/>
              <a:t>Πυρήνας</a:t>
            </a:r>
            <a:r>
              <a:rPr lang="en-GB" sz="2400" b="1" dirty="0" smtClean="0"/>
              <a:t>: </a:t>
            </a:r>
            <a:r>
              <a:rPr lang="el-GR" sz="2400" b="1" dirty="0" smtClean="0"/>
              <a:t>έχει 23 φυλετικά χρωμοσώματα  ΧΧ</a:t>
            </a:r>
          </a:p>
          <a:p>
            <a:r>
              <a:rPr lang="el-GR" sz="2400" b="1" dirty="0"/>
              <a:t>Α</a:t>
            </a:r>
            <a:r>
              <a:rPr lang="el-GR" sz="2400" b="1" dirty="0" smtClean="0"/>
              <a:t>πελευθερώνεται με την ωοθυλακιορηξία  σε ένα 24ωρο και πηγαίνει στις σάλπιγγες</a:t>
            </a:r>
            <a:endParaRPr lang="el-GR" sz="2400" b="1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06916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25000" lnSpcReduction="20000"/>
          </a:bodyPr>
          <a:lstStyle/>
          <a:p>
            <a:r>
              <a:rPr lang="el-GR" sz="9600" b="1" dirty="0" smtClean="0"/>
              <a:t>Παράγονται και ωριμάζουν στους όρχεις</a:t>
            </a:r>
          </a:p>
          <a:p>
            <a:r>
              <a:rPr lang="el-GR" sz="9600" b="1" dirty="0" smtClean="0"/>
              <a:t>Αποτελούνται από την κεφαλή, τον αυχένα και την ουρά</a:t>
            </a:r>
          </a:p>
          <a:p>
            <a:r>
              <a:rPr lang="el-GR" sz="9600" b="1" dirty="0" smtClean="0"/>
              <a:t>Ζουν έως 72 ώρες</a:t>
            </a:r>
          </a:p>
          <a:p>
            <a:r>
              <a:rPr lang="el-GR" sz="9600" b="1" dirty="0" smtClean="0"/>
              <a:t>Κεφαλή</a:t>
            </a:r>
            <a:r>
              <a:rPr lang="en-GB" sz="9600" b="1" dirty="0" smtClean="0"/>
              <a:t>: </a:t>
            </a:r>
            <a:r>
              <a:rPr lang="el-GR" sz="9600" b="1" dirty="0" smtClean="0"/>
              <a:t>έχει 23 φυλετικά χρωμοσώματα ΧΥ</a:t>
            </a:r>
          </a:p>
          <a:p>
            <a:r>
              <a:rPr lang="el-GR" sz="9600" b="1" dirty="0" smtClean="0"/>
              <a:t>Χρωμοσώματα</a:t>
            </a:r>
            <a:r>
              <a:rPr lang="en-GB" sz="9600" b="1" dirty="0" smtClean="0"/>
              <a:t>: </a:t>
            </a:r>
            <a:r>
              <a:rPr lang="el-GR" sz="9600" b="1" dirty="0" smtClean="0"/>
              <a:t>φορείς της κληρονομικότητας του ατόμου</a:t>
            </a:r>
          </a:p>
          <a:p>
            <a:r>
              <a:rPr lang="el-GR" sz="9600" b="1" dirty="0" smtClean="0"/>
              <a:t>Λίγα σπερματοζωάρια από τα 50-200 </a:t>
            </a:r>
            <a:r>
              <a:rPr lang="el-GR" sz="9600" b="1" dirty="0"/>
              <a:t>(</a:t>
            </a:r>
            <a:r>
              <a:rPr lang="el-GR" sz="9600" b="1" dirty="0" smtClean="0"/>
              <a:t>εκσπερμάτισης) καταφέρνουν να φτάσουν στην σάλπιγγα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el-GR" dirty="0" smtClean="0"/>
              <a:t>ΓΟΝΙΜΟΠΟΙΗΣΗ</a:t>
            </a:r>
            <a:endParaRPr lang="el-GR" dirty="0"/>
          </a:p>
        </p:txBody>
      </p:sp>
      <p:pic>
        <p:nvPicPr>
          <p:cNvPr id="4" name="3 - Θέση περιεχομένου" descr="ΓΥΝΑΙΚΑ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600200"/>
            <a:ext cx="8208912" cy="499715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l-GR" sz="4000" dirty="0" smtClean="0"/>
              <a:t>ΓΟΝΙΜΟΠΟΙΗΣΗ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el-GR" sz="2400" dirty="0" smtClean="0"/>
              <a:t>Ενώνονται 23 χρωμοσώματα από το ωάριο και 23 από το σπερματοζωάριο          </a:t>
            </a:r>
            <a:r>
              <a:rPr lang="el-GR" sz="2400" b="1" dirty="0" smtClean="0"/>
              <a:t>ζυγωτής</a:t>
            </a:r>
            <a:r>
              <a:rPr lang="el-GR" sz="2400" dirty="0"/>
              <a:t> </a:t>
            </a:r>
            <a:r>
              <a:rPr lang="el-GR" sz="2400" dirty="0" smtClean="0"/>
              <a:t>έχει 23 ζεύγη χρωμοσωμάτων άρα 46 χρωμοσώματα</a:t>
            </a:r>
          </a:p>
          <a:p>
            <a:r>
              <a:rPr lang="el-GR" sz="2400" dirty="0" smtClean="0"/>
              <a:t>Τα </a:t>
            </a:r>
            <a:r>
              <a:rPr lang="el-GR" sz="2400" b="1" dirty="0" smtClean="0"/>
              <a:t>22 </a:t>
            </a:r>
            <a:r>
              <a:rPr lang="el-GR" sz="2400" dirty="0" smtClean="0"/>
              <a:t>ζεύγη ρυθμίζουν τα </a:t>
            </a:r>
            <a:r>
              <a:rPr lang="el-GR" sz="2400" b="1" dirty="0" smtClean="0"/>
              <a:t>σωματικά χαρακτηριστικά </a:t>
            </a:r>
            <a:r>
              <a:rPr lang="el-GR" sz="2400" dirty="0" smtClean="0"/>
              <a:t>του ατόμου ενώ </a:t>
            </a:r>
            <a:r>
              <a:rPr lang="el-GR" sz="2400" b="1" dirty="0" smtClean="0"/>
              <a:t>το τελευταίο</a:t>
            </a:r>
            <a:r>
              <a:rPr lang="el-GR" sz="2400" dirty="0" smtClean="0"/>
              <a:t> είναι το </a:t>
            </a:r>
            <a:r>
              <a:rPr lang="el-GR" sz="2400" b="1" dirty="0" smtClean="0"/>
              <a:t>φυλετικό ζεύγος </a:t>
            </a:r>
            <a:r>
              <a:rPr lang="el-GR" sz="2400" dirty="0" smtClean="0"/>
              <a:t>γιατί καθορίζει το </a:t>
            </a:r>
            <a:r>
              <a:rPr lang="el-GR" sz="2400" b="1" dirty="0" smtClean="0"/>
              <a:t>φύλο </a:t>
            </a:r>
            <a:r>
              <a:rPr lang="el-GR" sz="2400" dirty="0" smtClean="0"/>
              <a:t>του παιδιού</a:t>
            </a:r>
          </a:p>
          <a:p>
            <a:r>
              <a:rPr lang="el-GR" sz="2400" dirty="0" smtClean="0"/>
              <a:t>Υπεύθυνος για το φύλο του παιδιού είναι ο πατέρας </a:t>
            </a:r>
          </a:p>
          <a:p>
            <a:r>
              <a:rPr lang="el-GR" sz="2400" dirty="0" smtClean="0"/>
              <a:t>Η συνάντηση γίνεται στην </a:t>
            </a:r>
            <a:r>
              <a:rPr lang="el-GR" sz="2400" b="1" dirty="0" smtClean="0"/>
              <a:t>λήκυθο της σάλπιγγας </a:t>
            </a:r>
            <a:r>
              <a:rPr lang="el-GR" sz="2400" dirty="0" smtClean="0"/>
              <a:t>όπου τα σπερματοζωάρια περικυκλώνουν το ωάριο και μόνο ένα καταφέρνει με την κεφαλή του να τρυπήσει το τοίχωμα του ωαρίου και να μπει μέσα.</a:t>
            </a:r>
          </a:p>
          <a:p>
            <a:r>
              <a:rPr lang="el-GR" sz="2400" dirty="0" smtClean="0"/>
              <a:t>Το γονιμοποιημένο ωάριο(</a:t>
            </a:r>
            <a:r>
              <a:rPr lang="el-GR" sz="2400" b="1" dirty="0" smtClean="0"/>
              <a:t>ζυγωτής</a:t>
            </a:r>
            <a:r>
              <a:rPr lang="el-GR" sz="2400" dirty="0" smtClean="0"/>
              <a:t>) προχωρεί και φτάνει στην κοιλότητα της μήτρας μέσα σε 4-6 ημέρες  όπου εμφυτεύεται, πολλαπλασιάζεται, εξελίσσεται σε </a:t>
            </a:r>
            <a:r>
              <a:rPr lang="el-GR" sz="2400" b="1" dirty="0" smtClean="0"/>
              <a:t>μορίδιο.</a:t>
            </a:r>
          </a:p>
          <a:p>
            <a:endParaRPr lang="el-GR" sz="2400" dirty="0"/>
          </a:p>
        </p:txBody>
      </p:sp>
      <p:sp>
        <p:nvSpPr>
          <p:cNvPr id="5" name="4 - Δεξιό βέλος"/>
          <p:cNvSpPr/>
          <p:nvPr/>
        </p:nvSpPr>
        <p:spPr>
          <a:xfrm>
            <a:off x="3275856" y="1988840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el-GR" dirty="0" smtClean="0"/>
              <a:t>ΓΟΝΙΜΟΠΟΙΗΣΗ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l-GR" sz="2400" dirty="0" smtClean="0"/>
              <a:t>Στο κέντρο του </a:t>
            </a:r>
            <a:r>
              <a:rPr lang="el-GR" sz="2400" b="1" dirty="0" smtClean="0"/>
              <a:t>μοριδίου</a:t>
            </a:r>
            <a:r>
              <a:rPr lang="el-GR" sz="2400" dirty="0" smtClean="0"/>
              <a:t> δημιουργείται  μια κοιλότητα η </a:t>
            </a:r>
            <a:r>
              <a:rPr lang="el-GR" sz="2400" b="1" dirty="0" smtClean="0"/>
              <a:t>βλαστοκύστη </a:t>
            </a:r>
            <a:r>
              <a:rPr lang="el-GR" sz="2400" dirty="0" smtClean="0"/>
              <a:t>, η οποία εξωτερικά αποτελείται από τη </a:t>
            </a:r>
            <a:r>
              <a:rPr lang="el-GR" sz="2400" b="1" dirty="0" smtClean="0"/>
              <a:t>τροφοβλάστη</a:t>
            </a:r>
            <a:r>
              <a:rPr lang="el-GR" sz="2400" dirty="0" smtClean="0"/>
              <a:t> και εσωτερικά από την </a:t>
            </a:r>
            <a:r>
              <a:rPr lang="el-GR" sz="2400" b="1" dirty="0" smtClean="0"/>
              <a:t>εμβρυοβλάστη      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400" dirty="0" smtClean="0"/>
              <a:t>Χόριο, λάχνες, πλακούντας                                        έμβρυο</a:t>
            </a:r>
          </a:p>
          <a:p>
            <a:r>
              <a:rPr lang="el-GR" sz="2400" dirty="0" smtClean="0"/>
              <a:t>Οι λάχνες που προέρχονται από το χόριο βοηθούν</a:t>
            </a:r>
            <a:r>
              <a:rPr lang="en-GB" sz="2400" dirty="0" smtClean="0"/>
              <a:t>: </a:t>
            </a:r>
            <a:endParaRPr lang="el-GR" sz="2400" dirty="0" smtClean="0"/>
          </a:p>
          <a:p>
            <a:pPr>
              <a:buNone/>
            </a:pPr>
            <a:r>
              <a:rPr lang="el-GR" sz="2400" dirty="0"/>
              <a:t> </a:t>
            </a:r>
            <a:r>
              <a:rPr lang="el-GR" sz="2400" dirty="0" smtClean="0"/>
              <a:t>          </a:t>
            </a:r>
            <a:r>
              <a:rPr lang="en-GB" sz="2400" dirty="0" smtClean="0"/>
              <a:t>- </a:t>
            </a:r>
            <a:r>
              <a:rPr lang="el-GR" sz="2400" dirty="0" smtClean="0"/>
              <a:t>στην στήριξη του εμβρύου τον πρώτο καιρό</a:t>
            </a:r>
          </a:p>
          <a:p>
            <a:pPr>
              <a:buNone/>
            </a:pPr>
            <a:r>
              <a:rPr lang="el-GR" sz="2400" dirty="0"/>
              <a:t> </a:t>
            </a:r>
            <a:r>
              <a:rPr lang="el-GR" sz="2400" dirty="0" smtClean="0"/>
              <a:t>          - στην θρέψη του εμβρύου από τον </a:t>
            </a:r>
            <a:r>
              <a:rPr lang="el-GR" sz="2400" b="1" dirty="0" smtClean="0"/>
              <a:t>φθαρτό </a:t>
            </a:r>
            <a:r>
              <a:rPr lang="el-GR" sz="2400" dirty="0" smtClean="0"/>
              <a:t>της μήτρας( η προγεστερόνη δρα στο ενδομήτριο και δημιουργεί  το γλυκογόνο)</a:t>
            </a:r>
          </a:p>
          <a:p>
            <a:r>
              <a:rPr lang="el-GR" sz="2400" b="1" dirty="0" smtClean="0"/>
              <a:t>Φθαρτός</a:t>
            </a:r>
            <a:r>
              <a:rPr lang="en-GB" sz="2400" b="1" dirty="0" smtClean="0"/>
              <a:t>:</a:t>
            </a:r>
            <a:r>
              <a:rPr lang="en-GB" sz="2400" dirty="0" smtClean="0"/>
              <a:t> </a:t>
            </a:r>
            <a:r>
              <a:rPr lang="el-GR" sz="2400" dirty="0" smtClean="0"/>
              <a:t>είναι το ενδομήτριο μετά τη γονιμοποίηση</a:t>
            </a:r>
            <a:endParaRPr lang="el-GR" sz="2400" dirty="0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flipH="1">
            <a:off x="1619672" y="2780928"/>
            <a:ext cx="36004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6516216" y="2852936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l-GR" sz="3600" dirty="0" smtClean="0"/>
              <a:t>ΠΛΑΚΟΥΝΤΑΣ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l-GR" sz="2400" dirty="0" smtClean="0"/>
              <a:t>Σχήμα δίσκου με διάμετρο 20 εκ. και πάχος 2-3 εκ.</a:t>
            </a:r>
          </a:p>
          <a:p>
            <a:r>
              <a:rPr lang="el-GR" sz="2400" dirty="0" smtClean="0"/>
              <a:t>2 επιφάνειες</a:t>
            </a:r>
            <a:r>
              <a:rPr lang="en-GB" sz="2400" dirty="0" smtClean="0"/>
              <a:t>: </a:t>
            </a:r>
            <a:r>
              <a:rPr lang="el-GR" sz="2400" b="1" dirty="0" smtClean="0"/>
              <a:t>μητρική </a:t>
            </a:r>
            <a:r>
              <a:rPr lang="el-GR" sz="2400" dirty="0" smtClean="0"/>
              <a:t>που είναι κολλημένη στην μήτρα και </a:t>
            </a:r>
            <a:r>
              <a:rPr lang="el-GR" sz="2400" b="1" dirty="0" smtClean="0"/>
              <a:t>εμβρυική</a:t>
            </a:r>
            <a:r>
              <a:rPr lang="el-GR" sz="2400" dirty="0" smtClean="0"/>
              <a:t>  προς την αμνιακή κοιλότητα.</a:t>
            </a:r>
          </a:p>
          <a:p>
            <a:r>
              <a:rPr lang="el-GR" sz="2400" dirty="0" smtClean="0"/>
              <a:t>Παράγει</a:t>
            </a:r>
            <a:r>
              <a:rPr lang="el-GR" sz="2400" b="1" dirty="0" smtClean="0"/>
              <a:t> ορμόνες </a:t>
            </a:r>
            <a:r>
              <a:rPr lang="el-GR" sz="2400" dirty="0" smtClean="0"/>
              <a:t> απαραίτητες για την ανάπτυξη και συγκράτηση του εμβρύου( οιστρογόνα, προγεστερόνη, χοριακή γοναδοτροπίνη και πλακουντιακό γαλακτογόνο)</a:t>
            </a:r>
          </a:p>
          <a:p>
            <a:r>
              <a:rPr lang="el-GR" sz="2400" dirty="0" smtClean="0"/>
              <a:t>Δρα σαν </a:t>
            </a:r>
            <a:r>
              <a:rPr lang="el-GR" sz="2400" b="1" dirty="0" smtClean="0"/>
              <a:t>φίλτρο </a:t>
            </a:r>
            <a:r>
              <a:rPr lang="el-GR" sz="2400" dirty="0" smtClean="0"/>
              <a:t>εμποδίζοντας κάποιες ουσίες, βακτήρια και ιούς να περάσουν στην κυκλοφορία του εμβρύου</a:t>
            </a:r>
          </a:p>
          <a:p>
            <a:r>
              <a:rPr lang="el-GR" sz="2400" dirty="0" smtClean="0"/>
              <a:t>Δια μέσου του πλακούντα περνούν επίσης αντισώματα από τη μητέρα στο έμβρυο και φάρμακα τα οποία μπορούν να βλάψουν το έμβρυο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l-GR" sz="3600" dirty="0" smtClean="0"/>
              <a:t>ΠΛΑΚΟΥΝΤΑΣ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l-GR" sz="2400" dirty="0" smtClean="0"/>
              <a:t>Οι λειτουργίες του διαρκούν όσο και η εγκυμοσύνη δλδ. 40 εβδομάδες, μετά γερνάει. (</a:t>
            </a:r>
            <a:r>
              <a:rPr lang="el-GR" sz="2400" b="1" dirty="0" smtClean="0"/>
              <a:t>πλακουντιακή ανεπάρκεια</a:t>
            </a:r>
            <a:r>
              <a:rPr lang="el-GR" sz="2400" dirty="0" smtClean="0"/>
              <a:t>)</a:t>
            </a:r>
          </a:p>
          <a:p>
            <a:r>
              <a:rPr lang="el-GR" sz="2400" dirty="0" smtClean="0"/>
              <a:t>Η </a:t>
            </a:r>
            <a:r>
              <a:rPr lang="el-GR" sz="2400" b="1" dirty="0" smtClean="0"/>
              <a:t>φυσιολογική εξέλιξη του εμβρύου </a:t>
            </a:r>
            <a:r>
              <a:rPr lang="el-GR" sz="2400" dirty="0" smtClean="0"/>
              <a:t>καθορίζεται από την λειτουργικότητα του πλακούντα</a:t>
            </a:r>
          </a:p>
          <a:p>
            <a:r>
              <a:rPr lang="el-GR" sz="2400" dirty="0" smtClean="0"/>
              <a:t>Το έμβρυο ενώνεται με τον πλακούντα με τον </a:t>
            </a:r>
            <a:r>
              <a:rPr lang="el-GR" sz="2400" b="1" dirty="0" smtClean="0"/>
              <a:t>ομφάλιο λώρο</a:t>
            </a:r>
          </a:p>
          <a:p>
            <a:pPr>
              <a:buNone/>
            </a:pPr>
            <a:r>
              <a:rPr lang="el-GR" sz="2400" b="1" dirty="0" smtClean="0"/>
              <a:t>     (ομφαλίδα) </a:t>
            </a:r>
            <a:r>
              <a:rPr lang="el-GR" sz="2400" dirty="0" smtClean="0"/>
              <a:t>η οποία περιέχει </a:t>
            </a:r>
            <a:r>
              <a:rPr lang="el-GR" sz="2400" b="1" dirty="0" smtClean="0"/>
              <a:t>1 ομφαλική φλέβα </a:t>
            </a:r>
            <a:r>
              <a:rPr lang="el-GR" sz="2400" dirty="0" smtClean="0"/>
              <a:t> που μεταφέρει το οξυγονωμένο αίμα από τον πλακούντα προς το έμβρυο και </a:t>
            </a:r>
            <a:r>
              <a:rPr lang="el-GR" sz="2400" b="1" dirty="0" smtClean="0"/>
              <a:t>2 ομφαλικές αρτηρίες  </a:t>
            </a:r>
            <a:r>
              <a:rPr lang="el-GR" sz="2400" dirty="0" smtClean="0"/>
              <a:t>που μεταφέρουν το ακάθαρτο αίμα από το έμβρυο στον πλακούντα.</a:t>
            </a:r>
          </a:p>
          <a:p>
            <a:r>
              <a:rPr lang="el-GR" sz="2400" dirty="0" smtClean="0"/>
              <a:t>Το μήκος του ομφάλιου λώρου είναι συνήθως 50 εκ.</a:t>
            </a:r>
          </a:p>
          <a:p>
            <a:pPr>
              <a:buNone/>
            </a:pPr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l-GR" sz="3200" dirty="0" smtClean="0"/>
              <a:t>ΑΜΝΙΑΚΟ ΥΓΡΟ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l-GR" sz="2400" dirty="0" smtClean="0"/>
              <a:t>Το έμβρυο κολυμπάει μέσα στο </a:t>
            </a:r>
            <a:r>
              <a:rPr lang="el-GR" sz="2400" b="1" dirty="0" smtClean="0"/>
              <a:t>αμνιακό υγρό </a:t>
            </a:r>
            <a:r>
              <a:rPr lang="el-GR" sz="2400" dirty="0" smtClean="0"/>
              <a:t>το οποίο γεμίζει ή αλλιώς περιβάλλεται από τον αμνιακό σάκο ο οποίος αποτελείται από 2 υμένες    </a:t>
            </a:r>
          </a:p>
          <a:p>
            <a:pPr>
              <a:buNone/>
            </a:pPr>
            <a:r>
              <a:rPr lang="el-GR" sz="2400" dirty="0"/>
              <a:t> </a:t>
            </a:r>
            <a:r>
              <a:rPr lang="el-GR" sz="2400" dirty="0" smtClean="0"/>
              <a:t>                  </a:t>
            </a:r>
            <a:r>
              <a:rPr lang="el-GR" sz="2400" b="1" dirty="0" smtClean="0"/>
              <a:t>άμνιο                                χόριο </a:t>
            </a:r>
            <a:r>
              <a:rPr lang="el-GR" sz="2400" dirty="0" smtClean="0"/>
              <a:t>προς τα έξω</a:t>
            </a:r>
          </a:p>
          <a:p>
            <a:r>
              <a:rPr lang="el-GR" sz="2400" dirty="0" smtClean="0"/>
              <a:t>Στην αρχή της εγκυμοσύνης το </a:t>
            </a:r>
            <a:r>
              <a:rPr lang="el-GR" sz="2400" b="1" dirty="0" smtClean="0"/>
              <a:t>αμνιακό υγρό  </a:t>
            </a:r>
            <a:r>
              <a:rPr lang="el-GR" sz="2400" dirty="0" smtClean="0"/>
              <a:t>παράγεται από το άμνιο και είναι διαυγές, ενώ στην συνέχεια διαπερνά από το δέρμα του εμβρύου και κατόπιν προστίθενται και τα ούρα του (900</a:t>
            </a:r>
            <a:r>
              <a:rPr lang="en-GB" sz="2400" dirty="0" smtClean="0"/>
              <a:t>ml/</a:t>
            </a:r>
            <a:r>
              <a:rPr lang="el-GR" sz="2400" dirty="0" smtClean="0"/>
              <a:t>ημέρα) και είναι θολό, περιέχει δε σμήγμα, τρίχες, νύχια, επιθήλια, ούρα, εκκρίσεις </a:t>
            </a:r>
            <a:r>
              <a:rPr lang="el-GR" sz="2400" dirty="0"/>
              <a:t>από τους πνεύμονες, την τραχεία και τη </a:t>
            </a:r>
            <a:r>
              <a:rPr lang="el-GR" sz="2400" dirty="0" smtClean="0"/>
              <a:t>μύτη του εμβρύου.</a:t>
            </a:r>
          </a:p>
          <a:p>
            <a:r>
              <a:rPr lang="el-GR" sz="2400" dirty="0" smtClean="0"/>
              <a:t>Το έμβρυο καταπίνει 550 </a:t>
            </a:r>
            <a:r>
              <a:rPr lang="en-GB" sz="2400" dirty="0" smtClean="0"/>
              <a:t>ml</a:t>
            </a:r>
            <a:r>
              <a:rPr lang="el-GR" sz="2400" dirty="0" smtClean="0"/>
              <a:t>/ημέρα αμνιακό υγρό</a:t>
            </a:r>
            <a:endParaRPr lang="el-GR" sz="2400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flipH="1">
            <a:off x="2915816" y="2780928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4355976" y="2780928"/>
            <a:ext cx="79208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Δεξιό βέλος"/>
          <p:cNvSpPr/>
          <p:nvPr/>
        </p:nvSpPr>
        <p:spPr>
          <a:xfrm>
            <a:off x="7308304" y="5589240"/>
            <a:ext cx="100811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l-GR" sz="3600" dirty="0" smtClean="0"/>
              <a:t>ΑΜΝΙΑΚΟ ΥΓΡΟ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2400" dirty="0" smtClean="0"/>
              <a:t>Το απορροφά από τον γαστρεντερικό σωλήνα             ουρεί αυξάνοντας τον όγκο του αμνιακού υγρού</a:t>
            </a:r>
          </a:p>
          <a:p>
            <a:r>
              <a:rPr lang="el-GR" sz="2400" dirty="0" smtClean="0"/>
              <a:t>Η ποσότητά του την 30</a:t>
            </a:r>
            <a:r>
              <a:rPr lang="el-GR" sz="2400" baseline="30000" dirty="0" smtClean="0"/>
              <a:t>η</a:t>
            </a:r>
            <a:r>
              <a:rPr lang="el-GR" sz="2400" dirty="0" smtClean="0"/>
              <a:t> εβδομάδα της κύησης είναι 2 λίτρα περίπου ενώ την 38</a:t>
            </a:r>
            <a:r>
              <a:rPr lang="el-GR" sz="2400" baseline="30000" dirty="0" smtClean="0"/>
              <a:t>η</a:t>
            </a:r>
            <a:r>
              <a:rPr lang="el-GR" sz="2400" dirty="0" smtClean="0"/>
              <a:t> εβδομάδα μειώνεται στο 1 λίτρο με σημαντική περαιτέρω μείωση σε περίπτωση παράτασης της εγκυμοσύνης</a:t>
            </a:r>
          </a:p>
          <a:p>
            <a:r>
              <a:rPr lang="el-GR" sz="2400" dirty="0" smtClean="0"/>
              <a:t>Παρουσία </a:t>
            </a:r>
            <a:r>
              <a:rPr lang="el-GR" sz="2400" b="1" dirty="0" smtClean="0"/>
              <a:t>μηκωνίου </a:t>
            </a:r>
            <a:r>
              <a:rPr lang="el-GR" sz="2400" dirty="0" smtClean="0"/>
              <a:t>δλδ κοπράνων του εμβρύου στο αμνιακό υγρό αποτελούν σημείο </a:t>
            </a:r>
            <a:r>
              <a:rPr lang="el-GR" sz="2400" b="1" dirty="0" smtClean="0"/>
              <a:t>υποξίας και εμβρυικής δυσφορίας</a:t>
            </a:r>
          </a:p>
          <a:p>
            <a:r>
              <a:rPr lang="el-GR" sz="2400" b="1" dirty="0"/>
              <a:t>Πολυάμνιο </a:t>
            </a:r>
            <a:r>
              <a:rPr lang="el-GR" sz="2400" dirty="0"/>
              <a:t>καλείται η υπερβολική ποσότητα αμνιακού υγρού. </a:t>
            </a:r>
            <a:endParaRPr lang="el-GR" sz="2400" dirty="0" smtClean="0"/>
          </a:p>
          <a:p>
            <a:r>
              <a:rPr lang="el-GR" sz="2400" b="1" dirty="0"/>
              <a:t>Ολιγάμνιο</a:t>
            </a:r>
            <a:r>
              <a:rPr lang="el-GR" sz="2400" dirty="0"/>
              <a:t> -δηλαδή ελαττωμένη ποσότητα αμνιακού υγρού- νωρίς στην κύηση συνδέεται με ποσοστό εμβρυϊκής απώλειας της τάξης </a:t>
            </a:r>
            <a:r>
              <a:rPr lang="el-GR" sz="2400" dirty="0" smtClean="0"/>
              <a:t> του 80%</a:t>
            </a:r>
            <a:endParaRPr lang="el-GR" sz="2400" b="1" dirty="0"/>
          </a:p>
        </p:txBody>
      </p:sp>
      <p:sp>
        <p:nvSpPr>
          <p:cNvPr id="4" name="3 - Δεξιό βέλος"/>
          <p:cNvSpPr/>
          <p:nvPr/>
        </p:nvSpPr>
        <p:spPr>
          <a:xfrm>
            <a:off x="6516216" y="1772816"/>
            <a:ext cx="43204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1682</TotalTime>
  <Words>617</Words>
  <Application>Microsoft Office PowerPoint</Application>
  <PresentationFormat>Προβολή στην οθόνη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ΓΟΝΙΜΟΠΟΙΗΣΗ  Η συνένωση ωαρίου+ σπερματοζωαρίου</vt:lpstr>
      <vt:lpstr>ΓΟΝΙΜΟΠΟΙΗΣΗ ΩΑΡΙΟ                         ΣΠΕΡΜΑΤΟΖΩΑΡΙΟ</vt:lpstr>
      <vt:lpstr>ΓΟΝΙΜΟΠΟΙΗΣΗ</vt:lpstr>
      <vt:lpstr>ΓΟΝΙΜΟΠΟΙΗΣΗ</vt:lpstr>
      <vt:lpstr>ΓΟΝΙΜΟΠΟΙΗΣΗ</vt:lpstr>
      <vt:lpstr>ΠΛΑΚΟΥΝΤΑΣ</vt:lpstr>
      <vt:lpstr>ΠΛΑΚΟΥΝΤΑΣ</vt:lpstr>
      <vt:lpstr>ΑΜΝΙΑΚΟ ΥΓΡΟ</vt:lpstr>
      <vt:lpstr>ΑΜΝΙΑΚΟ ΥΓΡΟ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ΓΟΝΙΜΟΠΟΙΗΣΗ  Η συνένωση ωαρίου+ σπερματοζωαρίου</dc:title>
  <dc:creator>Efthimia Rizou</dc:creator>
  <cp:lastModifiedBy>Efthimia Rizou</cp:lastModifiedBy>
  <cp:revision>35</cp:revision>
  <dcterms:created xsi:type="dcterms:W3CDTF">2024-03-07T07:15:17Z</dcterms:created>
  <dcterms:modified xsi:type="dcterms:W3CDTF">2024-03-19T17:20:54Z</dcterms:modified>
</cp:coreProperties>
</file>