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3" r:id="rId8"/>
    <p:sldId id="264" r:id="rId9"/>
    <p:sldId id="262" r:id="rId10"/>
    <p:sldId id="266" r:id="rId11"/>
    <p:sldId id="267" r:id="rId12"/>
    <p:sldId id="268" r:id="rId13"/>
    <p:sldId id="269" r:id="rId14"/>
    <p:sldId id="270" r:id="rId15"/>
    <p:sldId id="271" r:id="rId16"/>
    <p:sldId id="272" r:id="rId17"/>
    <p:sldId id="273" r:id="rId18"/>
    <p:sldId id="265"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6AC67913-2F72-4EB1-AE47-55C4E87B2C36}" type="slidenum">
              <a:rPr lang="el-GR" smtClean="0"/>
              <a:pPr/>
              <a:t>‹#›</a:t>
            </a:fld>
            <a:endParaRPr lang="el-GR" dirty="0"/>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5" name="4 - Θέση υποσέλιδου"/>
          <p:cNvSpPr>
            <a:spLocks noGrp="1"/>
          </p:cNvSpPr>
          <p:nvPr>
            <p:ph type="ftr" sz="quarter" idx="11"/>
          </p:nvPr>
        </p:nvSpPr>
        <p:spPr>
          <a:xfrm>
            <a:off x="800100" y="6172200"/>
            <a:ext cx="4000500" cy="457200"/>
          </a:xfrm>
        </p:spPr>
        <p:txBody>
          <a:bodyPr/>
          <a:lstStyle/>
          <a:p>
            <a:endParaRPr lang="el-GR" dirty="0"/>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6AC67913-2F72-4EB1-AE47-55C4E87B2C36}"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6AC67913-2F72-4EB1-AE47-55C4E87B2C36}" type="slidenum">
              <a:rPr lang="el-GR" smtClean="0"/>
              <a:pPr/>
              <a:t>‹#›</a:t>
            </a:fld>
            <a:endParaRPr lang="el-GR" dirty="0"/>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E668EF9-CF27-463D-BFB9-C9F53AE4CCBA}" type="datetimeFigureOut">
              <a:rPr lang="el-GR" smtClean="0"/>
              <a:pPr/>
              <a:t>02/11/2020</a:t>
            </a:fld>
            <a:endParaRPr lang="el-GR" dirty="0"/>
          </a:p>
        </p:txBody>
      </p:sp>
      <p:sp>
        <p:nvSpPr>
          <p:cNvPr id="6" name="5 - Θέση υποσέλιδου"/>
          <p:cNvSpPr>
            <a:spLocks noGrp="1"/>
          </p:cNvSpPr>
          <p:nvPr>
            <p:ph type="ftr" sz="quarter" idx="11"/>
          </p:nvPr>
        </p:nvSpPr>
        <p:spPr>
          <a:xfrm>
            <a:off x="914400" y="6172200"/>
            <a:ext cx="3886200" cy="457200"/>
          </a:xfrm>
        </p:spPr>
        <p:txBody>
          <a:bodyPr/>
          <a:lstStyle/>
          <a:p>
            <a:endParaRPr lang="el-GR" dirty="0"/>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6AC67913-2F72-4EB1-AE47-55C4E87B2C36}" type="slidenum">
              <a:rPr lang="el-GR" smtClean="0"/>
              <a:pPr/>
              <a:t>‹#›</a:t>
            </a:fld>
            <a:endParaRPr lang="el-GR" dirty="0"/>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E668EF9-CF27-463D-BFB9-C9F53AE4CCBA}" type="datetimeFigureOut">
              <a:rPr lang="el-GR" smtClean="0"/>
              <a:pPr/>
              <a:t>02/11/2020</a:t>
            </a:fld>
            <a:endParaRPr lang="el-GR" dirty="0"/>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dirty="0"/>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AC67913-2F72-4EB1-AE47-55C4E87B2C36}"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14480" y="4429132"/>
            <a:ext cx="7267604" cy="1600200"/>
          </a:xfrm>
        </p:spPr>
        <p:txBody>
          <a:bodyPr>
            <a:normAutofit fontScale="77500" lnSpcReduction="20000"/>
          </a:bodyPr>
          <a:lstStyle/>
          <a:p>
            <a:pPr algn="r"/>
            <a:r>
              <a:rPr lang="el-GR" sz="2000" dirty="0" smtClean="0">
                <a:latin typeface="+mj-lt"/>
              </a:rPr>
              <a:t>Ειδικότητα</a:t>
            </a:r>
            <a:r>
              <a:rPr lang="en-US" sz="2000" dirty="0" smtClean="0">
                <a:latin typeface="+mj-lt"/>
              </a:rPr>
              <a:t>:</a:t>
            </a:r>
            <a:r>
              <a:rPr lang="el-GR" sz="2000" dirty="0" smtClean="0">
                <a:latin typeface="+mj-lt"/>
              </a:rPr>
              <a:t>Τεχνικός Αισθητικός Ποδολογίας-Καλλωπισμού νυχιών και Ονυχοπλαστικής</a:t>
            </a:r>
          </a:p>
          <a:p>
            <a:pPr algn="r"/>
            <a:r>
              <a:rPr lang="el-GR" sz="2000" dirty="0" smtClean="0">
                <a:latin typeface="+mj-lt"/>
              </a:rPr>
              <a:t>Εξάμηνο Α’</a:t>
            </a:r>
          </a:p>
          <a:p>
            <a:pPr algn="r"/>
            <a:r>
              <a:rPr lang="el-GR" sz="2000" dirty="0" smtClean="0">
                <a:latin typeface="+mj-lt"/>
              </a:rPr>
              <a:t>Μάθημα</a:t>
            </a:r>
            <a:r>
              <a:rPr lang="en-US" sz="2000" dirty="0" smtClean="0">
                <a:latin typeface="+mj-lt"/>
              </a:rPr>
              <a:t>:</a:t>
            </a:r>
            <a:r>
              <a:rPr lang="el-GR" sz="2000" dirty="0" smtClean="0">
                <a:latin typeface="+mj-lt"/>
              </a:rPr>
              <a:t>Πρακτική Εφαρμογή στην ειδικότητα</a:t>
            </a:r>
          </a:p>
          <a:p>
            <a:pPr algn="r"/>
            <a:r>
              <a:rPr lang="el-GR" sz="2000" dirty="0" smtClean="0">
                <a:latin typeface="+mj-lt"/>
              </a:rPr>
              <a:t>Ματοπούλου Ελένη</a:t>
            </a:r>
          </a:p>
          <a:p>
            <a:pPr algn="r"/>
            <a:r>
              <a:rPr lang="el-GR" sz="2000" dirty="0" smtClean="0">
                <a:latin typeface="+mj-lt"/>
              </a:rPr>
              <a:t>Θεσσαλονίκη 2020</a:t>
            </a:r>
            <a:endParaRPr lang="el-GR" sz="2000" dirty="0">
              <a:latin typeface="+mj-lt"/>
            </a:endParaRPr>
          </a:p>
        </p:txBody>
      </p:sp>
      <p:sp>
        <p:nvSpPr>
          <p:cNvPr id="2" name="1 - Τίτλος"/>
          <p:cNvSpPr>
            <a:spLocks noGrp="1"/>
          </p:cNvSpPr>
          <p:nvPr>
            <p:ph type="ctrTitle"/>
          </p:nvPr>
        </p:nvSpPr>
        <p:spPr>
          <a:xfrm>
            <a:off x="1357290" y="1714488"/>
            <a:ext cx="6858000" cy="990600"/>
          </a:xfrm>
        </p:spPr>
        <p:txBody>
          <a:bodyPr/>
          <a:lstStyle/>
          <a:p>
            <a:r>
              <a:rPr lang="el-GR" dirty="0" smtClean="0">
                <a:solidFill>
                  <a:schemeClr val="accent1">
                    <a:lumMod val="25000"/>
                  </a:schemeClr>
                </a:solidFill>
              </a:rPr>
              <a:t>Εισαγωγή στην ειδικότητα</a:t>
            </a:r>
            <a:endParaRPr lang="el-GR"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928802"/>
            <a:ext cx="8929718" cy="2862322"/>
          </a:xfrm>
          <a:prstGeom prst="rect">
            <a:avLst/>
          </a:prstGeom>
          <a:noFill/>
        </p:spPr>
        <p:txBody>
          <a:bodyPr wrap="square" rtlCol="0">
            <a:spAutoFit/>
          </a:bodyPr>
          <a:lstStyle/>
          <a:p>
            <a:pPr>
              <a:buFont typeface="Arial" pitchFamily="34" charset="0"/>
              <a:buChar char="•"/>
            </a:pPr>
            <a:r>
              <a:rPr lang="el-GR" sz="2000" dirty="0" smtClean="0">
                <a:latin typeface="+mj-lt"/>
              </a:rPr>
              <a:t> Παρέχει εξειδικευμένες συμβουλές στο πεδίο της ειδικότητάς του </a:t>
            </a:r>
          </a:p>
          <a:p>
            <a:pPr>
              <a:buFont typeface="Arial" pitchFamily="34" charset="0"/>
              <a:buChar char="•"/>
            </a:pPr>
            <a:r>
              <a:rPr lang="el-GR" sz="2000" dirty="0" smtClean="0">
                <a:latin typeface="+mj-lt"/>
              </a:rPr>
              <a:t> Προωθεί προϊόντα και υπηρεσίες για τη φροντίδα και τον καλλωπισμό των άκρων και των νυχιών ανάλογα με τις ανάγκες του πελάτη </a:t>
            </a:r>
          </a:p>
          <a:p>
            <a:pPr>
              <a:buFont typeface="Arial" pitchFamily="34" charset="0"/>
              <a:buChar char="•"/>
            </a:pPr>
            <a:r>
              <a:rPr lang="el-GR" sz="2000" dirty="0" smtClean="0">
                <a:latin typeface="+mj-lt"/>
              </a:rPr>
              <a:t> Ελέγχει τη σωστή λειτουργία των συσκευών και εργαλείων στο πεδίο της ειδικότητάς του </a:t>
            </a:r>
          </a:p>
          <a:p>
            <a:pPr>
              <a:buFont typeface="Arial" pitchFamily="34" charset="0"/>
              <a:buChar char="•"/>
            </a:pPr>
            <a:r>
              <a:rPr lang="el-GR" sz="2000" dirty="0" smtClean="0">
                <a:latin typeface="+mj-lt"/>
              </a:rPr>
              <a:t> Αποστειρώνει τα εργαλεία και τις συσκευές που χρησιμοποιεί. </a:t>
            </a:r>
          </a:p>
          <a:p>
            <a:pPr>
              <a:buFont typeface="Arial" pitchFamily="34" charset="0"/>
              <a:buChar char="•"/>
            </a:pPr>
            <a:r>
              <a:rPr lang="el-GR" sz="2000" dirty="0" smtClean="0">
                <a:latin typeface="+mj-lt"/>
              </a:rPr>
              <a:t> Υποστηρίζει τη διοικητική λειτουργία του εργασιακού του χώρου. </a:t>
            </a:r>
          </a:p>
          <a:p>
            <a:pPr>
              <a:buFont typeface="Arial" pitchFamily="34" charset="0"/>
              <a:buChar char="•"/>
            </a:pPr>
            <a:r>
              <a:rPr lang="el-GR" sz="2000" dirty="0" smtClean="0">
                <a:latin typeface="+mj-lt"/>
              </a:rPr>
              <a:t> Φροντίζει για τη διαθεσιμότητα των προϊόντων στην καμπίνα παροχής υπηρεσιών </a:t>
            </a:r>
            <a:endParaRPr lang="el-GR" sz="2000" dirty="0">
              <a:latin typeface="+mj-lt"/>
            </a:endParaRPr>
          </a:p>
          <a:p>
            <a:pPr>
              <a:buFont typeface="Arial" pitchFamily="34" charset="0"/>
              <a:buChar char="•"/>
            </a:pPr>
            <a:r>
              <a:rPr lang="el-GR" sz="2000" dirty="0" smtClean="0">
                <a:latin typeface="+mj-lt"/>
              </a:rPr>
              <a:t>Διακινεί τα αναλώσιμα υλικά και καλλυντικά και παρακολουθεί την αποθήκη </a:t>
            </a:r>
            <a:endParaRPr lang="el-GR" sz="20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14282" y="1643050"/>
            <a:ext cx="8786874" cy="3170099"/>
          </a:xfrm>
          <a:prstGeom prst="rect">
            <a:avLst/>
          </a:prstGeom>
        </p:spPr>
        <p:txBody>
          <a:bodyPr wrap="square">
            <a:spAutoFit/>
          </a:bodyPr>
          <a:lstStyle/>
          <a:p>
            <a:pPr>
              <a:buFont typeface="Arial" pitchFamily="34" charset="0"/>
              <a:buChar char="•"/>
            </a:pPr>
            <a:r>
              <a:rPr lang="el-GR" sz="2000" dirty="0" smtClean="0">
                <a:latin typeface="+mj-lt"/>
              </a:rPr>
              <a:t>Κάνει έρευνα αγοράς καλλυντικών και αναλωσίμων </a:t>
            </a:r>
          </a:p>
          <a:p>
            <a:pPr>
              <a:buFont typeface="Arial" pitchFamily="34" charset="0"/>
              <a:buChar char="•"/>
            </a:pPr>
            <a:r>
              <a:rPr lang="el-GR" sz="2000" dirty="0" smtClean="0">
                <a:latin typeface="+mj-lt"/>
              </a:rPr>
              <a:t> Κάνει έρευνα αγοράς συσκευών </a:t>
            </a:r>
          </a:p>
          <a:p>
            <a:pPr>
              <a:buFont typeface="Arial" pitchFamily="34" charset="0"/>
              <a:buChar char="•"/>
            </a:pPr>
            <a:r>
              <a:rPr lang="el-GR" sz="2000" dirty="0" smtClean="0">
                <a:latin typeface="+mj-lt"/>
              </a:rPr>
              <a:t> Κοστολογεί προϊόντα και υπηρεσίες </a:t>
            </a:r>
          </a:p>
          <a:p>
            <a:pPr>
              <a:buFont typeface="Arial" pitchFamily="34" charset="0"/>
              <a:buChar char="•"/>
            </a:pPr>
            <a:r>
              <a:rPr lang="el-GR" sz="2000" dirty="0" smtClean="0">
                <a:latin typeface="+mj-lt"/>
              </a:rPr>
              <a:t> Κάνει διαφημιστική προβολή του εργαστηρίου </a:t>
            </a:r>
          </a:p>
          <a:p>
            <a:pPr>
              <a:buFont typeface="Arial" pitchFamily="34" charset="0"/>
              <a:buChar char="•"/>
            </a:pPr>
            <a:r>
              <a:rPr lang="el-GR" sz="2000" dirty="0" smtClean="0">
                <a:latin typeface="+mj-lt"/>
              </a:rPr>
              <a:t> Ακολουθεί και εφαρμόζει τους κανόνες υγιεινής και ασφάλειας στο χώρο εργασίας του </a:t>
            </a:r>
          </a:p>
          <a:p>
            <a:pPr>
              <a:buFont typeface="Arial" pitchFamily="34" charset="0"/>
              <a:buChar char="•"/>
            </a:pPr>
            <a:r>
              <a:rPr lang="el-GR" sz="2000" dirty="0" smtClean="0">
                <a:latin typeface="+mj-lt"/>
              </a:rPr>
              <a:t> Ενεργεί με βάση τους κανόνες της επαγγελματικής δεοντολογίας </a:t>
            </a:r>
          </a:p>
          <a:p>
            <a:pPr>
              <a:buFont typeface="Arial" pitchFamily="34" charset="0"/>
              <a:buChar char="•"/>
            </a:pPr>
            <a:r>
              <a:rPr lang="el-GR" sz="2000" dirty="0" smtClean="0">
                <a:latin typeface="+mj-lt"/>
              </a:rPr>
              <a:t> Επικοινωνεί αποτελεσματικά με τους πελάτες, συνεργάτες και προμηθευτές. </a:t>
            </a:r>
          </a:p>
          <a:p>
            <a:pPr>
              <a:buFont typeface="Arial" pitchFamily="34" charset="0"/>
              <a:buChar char="•"/>
            </a:pPr>
            <a:r>
              <a:rPr lang="el-GR" sz="2000" dirty="0" smtClean="0">
                <a:latin typeface="+mj-lt"/>
              </a:rPr>
              <a:t> Επιλύει αποτελεσματικά τα προβλήματα που προκύπτουν στο χώρο εργασίας </a:t>
            </a:r>
          </a:p>
          <a:p>
            <a:pPr>
              <a:buFont typeface="Arial" pitchFamily="34" charset="0"/>
              <a:buChar char="•"/>
            </a:pPr>
            <a:r>
              <a:rPr lang="el-GR" sz="2000" dirty="0" smtClean="0">
                <a:latin typeface="+mj-lt"/>
              </a:rPr>
              <a:t> Λειτουργεί σύμφωνα με τη φιλοσοφία και την πολιτική της επιχείρησης</a:t>
            </a:r>
            <a:endParaRPr lang="el-GR" sz="20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a:xfrm>
            <a:off x="428596" y="4000504"/>
            <a:ext cx="8215370" cy="1600200"/>
          </a:xfrm>
        </p:spPr>
        <p:txBody>
          <a:bodyPr>
            <a:normAutofit/>
          </a:bodyPr>
          <a:lstStyle/>
          <a:p>
            <a:r>
              <a:rPr lang="el-GR" sz="2000" u="sng" dirty="0" smtClean="0">
                <a:latin typeface="+mj-lt"/>
              </a:rPr>
              <a:t>Η επικοινωνία μας </a:t>
            </a:r>
            <a:r>
              <a:rPr lang="el-GR" sz="2000" dirty="0" smtClean="0">
                <a:latin typeface="+mj-lt"/>
              </a:rPr>
              <a:t>στο ινστιτούτο στο οποίο θα εργαστούμε είναι η άμεση επαφή που έχουμε με τους συναδέλφους μας,</a:t>
            </a:r>
          </a:p>
          <a:p>
            <a:r>
              <a:rPr lang="el-GR" sz="2000" dirty="0" smtClean="0">
                <a:latin typeface="+mj-lt"/>
              </a:rPr>
              <a:t> με τους εργοδότες μας, </a:t>
            </a:r>
          </a:p>
          <a:p>
            <a:r>
              <a:rPr lang="el-GR" sz="2000" dirty="0" smtClean="0">
                <a:latin typeface="+mj-lt"/>
              </a:rPr>
              <a:t>ακόμα και με τους πελάτες μας.</a:t>
            </a:r>
            <a:endParaRPr lang="el-GR" sz="2000" u="sng" dirty="0">
              <a:latin typeface="+mj-lt"/>
            </a:endParaRPr>
          </a:p>
        </p:txBody>
      </p:sp>
      <p:sp>
        <p:nvSpPr>
          <p:cNvPr id="3" name="2 - Τίτλος"/>
          <p:cNvSpPr>
            <a:spLocks noGrp="1"/>
          </p:cNvSpPr>
          <p:nvPr>
            <p:ph type="ctrTitle"/>
          </p:nvPr>
        </p:nvSpPr>
        <p:spPr/>
        <p:txBody>
          <a:bodyPr/>
          <a:lstStyle/>
          <a:p>
            <a:r>
              <a:rPr lang="el-GR" dirty="0" smtClean="0">
                <a:solidFill>
                  <a:schemeClr val="accent1">
                    <a:lumMod val="25000"/>
                  </a:schemeClr>
                </a:solidFill>
              </a:rPr>
              <a:t>Ενημερωτικά στοιχειά για τη συμπεριφορά της τεχνίτριας</a:t>
            </a:r>
            <a:endParaRPr lang="el-GR"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1928802"/>
            <a:ext cx="8429684" cy="1938992"/>
          </a:xfrm>
          <a:prstGeom prst="rect">
            <a:avLst/>
          </a:prstGeom>
          <a:noFill/>
        </p:spPr>
        <p:txBody>
          <a:bodyPr wrap="square" rtlCol="0">
            <a:spAutoFit/>
          </a:bodyPr>
          <a:lstStyle/>
          <a:p>
            <a:pPr algn="ctr"/>
            <a:r>
              <a:rPr lang="el-GR" sz="2000" u="sng" dirty="0" smtClean="0">
                <a:solidFill>
                  <a:schemeClr val="accent1">
                    <a:lumMod val="25000"/>
                  </a:schemeClr>
                </a:solidFill>
                <a:latin typeface="+mj-lt"/>
              </a:rPr>
              <a:t>Η επαγγελματική επικοινωνία </a:t>
            </a:r>
            <a:r>
              <a:rPr lang="el-GR" sz="2000" dirty="0" smtClean="0">
                <a:latin typeface="+mj-lt"/>
              </a:rPr>
              <a:t>απέναντι στους πελάτες μας </a:t>
            </a:r>
          </a:p>
          <a:p>
            <a:pPr algn="ctr"/>
            <a:r>
              <a:rPr lang="el-GR" sz="2000" dirty="0" smtClean="0">
                <a:latin typeface="+mj-lt"/>
              </a:rPr>
              <a:t>είναι το να είμαστε στην ώρα μας,</a:t>
            </a:r>
          </a:p>
          <a:p>
            <a:pPr algn="ctr"/>
            <a:r>
              <a:rPr lang="el-GR" sz="2000" dirty="0" smtClean="0">
                <a:latin typeface="+mj-lt"/>
              </a:rPr>
              <a:t>να είμαστε προετοιμασμένοι για το ραντεβού μας, </a:t>
            </a:r>
          </a:p>
          <a:p>
            <a:pPr algn="ctr"/>
            <a:r>
              <a:rPr lang="el-GR" sz="2000" dirty="0" smtClean="0">
                <a:latin typeface="+mj-lt"/>
              </a:rPr>
              <a:t>να ενημερώνουμε τους πελάτες μας για τυχόν αλλαγές, </a:t>
            </a:r>
          </a:p>
          <a:p>
            <a:pPr algn="ctr"/>
            <a:r>
              <a:rPr lang="el-GR" sz="2000" dirty="0" smtClean="0">
                <a:latin typeface="+mj-lt"/>
              </a:rPr>
              <a:t>να είμαστε ειλικρινείς, </a:t>
            </a:r>
          </a:p>
          <a:p>
            <a:pPr algn="ctr"/>
            <a:r>
              <a:rPr lang="el-GR" sz="2000" dirty="0" smtClean="0">
                <a:latin typeface="+mj-lt"/>
              </a:rPr>
              <a:t>να επικοινωνούμε με τους πελάτες μας για το τι θέλουν ακριβώς</a:t>
            </a:r>
            <a:r>
              <a:rPr lang="el-GR" sz="2000" dirty="0" smtClean="0">
                <a:latin typeface="+mj-lt"/>
              </a:rPr>
              <a:t>.</a:t>
            </a:r>
            <a:endParaRPr lang="el-GR" sz="2000" dirty="0" smtClean="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2357430"/>
            <a:ext cx="9001124" cy="3170099"/>
          </a:xfrm>
          <a:prstGeom prst="rect">
            <a:avLst/>
          </a:prstGeom>
          <a:noFill/>
        </p:spPr>
        <p:txBody>
          <a:bodyPr wrap="square" rtlCol="0">
            <a:spAutoFit/>
          </a:bodyPr>
          <a:lstStyle/>
          <a:p>
            <a:pPr algn="ctr"/>
            <a:r>
              <a:rPr lang="el-GR" sz="2000" u="sng" dirty="0" smtClean="0">
                <a:solidFill>
                  <a:schemeClr val="accent1">
                    <a:lumMod val="25000"/>
                  </a:schemeClr>
                </a:solidFill>
                <a:latin typeface="+mj-lt"/>
              </a:rPr>
              <a:t>Ένα ινστιτούτο </a:t>
            </a:r>
            <a:r>
              <a:rPr lang="el-GR" sz="2000" dirty="0" smtClean="0">
                <a:latin typeface="+mj-lt"/>
              </a:rPr>
              <a:t>μπορεί να χάσει πελάτες από την συμπεριφορά </a:t>
            </a:r>
          </a:p>
          <a:p>
            <a:pPr algn="ctr"/>
            <a:r>
              <a:rPr lang="el-GR" sz="2000" dirty="0" smtClean="0">
                <a:latin typeface="+mj-lt"/>
              </a:rPr>
              <a:t>των τεχνιτών γιατί μπορεί να φαίνεστε ανοδιοργάνωτοι και</a:t>
            </a:r>
          </a:p>
          <a:p>
            <a:pPr algn="ctr"/>
            <a:r>
              <a:rPr lang="el-GR" sz="2000" dirty="0" smtClean="0">
                <a:latin typeface="+mj-lt"/>
              </a:rPr>
              <a:t> απροετοίμαστοι και να νιώσουν άβολα</a:t>
            </a:r>
            <a:r>
              <a:rPr lang="el-GR" sz="2000" dirty="0" smtClean="0">
                <a:latin typeface="+mj-lt"/>
              </a:rPr>
              <a:t>.</a:t>
            </a:r>
            <a:r>
              <a:rPr lang="el-GR" sz="2000" dirty="0" smtClean="0"/>
              <a:t> Η </a:t>
            </a:r>
            <a:r>
              <a:rPr lang="el-GR" sz="2000" dirty="0" smtClean="0"/>
              <a:t>εμφάνιση </a:t>
            </a:r>
            <a:r>
              <a:rPr lang="el-GR" sz="2000" dirty="0" smtClean="0"/>
              <a:t>μας θα πρέπει να είναι καθαρή με καθαρή αναπνοή</a:t>
            </a:r>
          </a:p>
          <a:p>
            <a:pPr algn="ctr"/>
            <a:r>
              <a:rPr lang="el-GR" sz="2000" dirty="0" smtClean="0"/>
              <a:t> και υγιή δόντια.</a:t>
            </a:r>
          </a:p>
          <a:p>
            <a:pPr algn="ctr"/>
            <a:r>
              <a:rPr lang="el-GR" sz="2000" dirty="0" smtClean="0"/>
              <a:t> Να δίνετε ιδιαίτερη βάση στο να φοράτε καθαρά ρούχα</a:t>
            </a:r>
          </a:p>
          <a:p>
            <a:pPr algn="ctr"/>
            <a:r>
              <a:rPr lang="el-GR" sz="2000" dirty="0" smtClean="0"/>
              <a:t> και προσοχή στο δέρμα σας </a:t>
            </a:r>
          </a:p>
          <a:p>
            <a:pPr algn="ctr"/>
            <a:r>
              <a:rPr lang="el-GR" sz="2000" dirty="0" smtClean="0"/>
              <a:t>και στα νύχια σας.!</a:t>
            </a:r>
          </a:p>
          <a:p>
            <a:pPr algn="ctr"/>
            <a:endParaRPr lang="el-GR" sz="2000" dirty="0" smtClean="0">
              <a:latin typeface="+mj-lt"/>
            </a:endParaRPr>
          </a:p>
          <a:p>
            <a:pPr algn="ctr"/>
            <a:endParaRPr lang="en-US" sz="2000" dirty="0" smtClean="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14282" y="2214554"/>
            <a:ext cx="8643998" cy="1938992"/>
          </a:xfrm>
          <a:prstGeom prst="rect">
            <a:avLst/>
          </a:prstGeom>
          <a:noFill/>
        </p:spPr>
        <p:txBody>
          <a:bodyPr wrap="square" rtlCol="0">
            <a:spAutoFit/>
          </a:bodyPr>
          <a:lstStyle/>
          <a:p>
            <a:pPr algn="ctr"/>
            <a:r>
              <a:rPr lang="el-GR" sz="2000" dirty="0" smtClean="0">
                <a:latin typeface="Calibri" pitchFamily="34" charset="0"/>
              </a:rPr>
              <a:t>Ένα ινστιτούτο είναι δίπλα σας σε κάθε σας ανάγκη. Η συμπεριφορά των τεχνιτριών είναι το άλφα και το ωμέγα. Η έλλειψη σεβασμού και κακής προετοιμασίας, μόνο τα αντίθετα αποτελέσματα μπορούν να επιφέρουν. Το αρχικό σας μέλημα είναι η εμπιστοσύνη, ο σεβασμός και το χαμόγελο σας. Επίσης μέγιστη υποχρέωση σας είναι η αυστηρή τήρηση ωραρίου σας και των κανόνων υγιεινής.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a:xfrm>
            <a:off x="214282" y="3200400"/>
            <a:ext cx="8929718" cy="3657600"/>
          </a:xfrm>
        </p:spPr>
        <p:txBody>
          <a:bodyPr>
            <a:normAutofit/>
          </a:bodyPr>
          <a:lstStyle/>
          <a:p>
            <a:r>
              <a:rPr lang="el-GR" sz="2000" dirty="0" smtClean="0">
                <a:latin typeface="+mj-lt"/>
              </a:rPr>
              <a:t>Ομάδα Β’-Ειδικές ερωτήσεις</a:t>
            </a:r>
            <a:r>
              <a:rPr lang="en-US" sz="2000" dirty="0" smtClean="0">
                <a:latin typeface="+mj-lt"/>
              </a:rPr>
              <a:t>:</a:t>
            </a:r>
            <a:endParaRPr lang="el-GR" sz="2000" dirty="0" smtClean="0">
              <a:latin typeface="+mj-lt"/>
            </a:endParaRPr>
          </a:p>
          <a:p>
            <a:pPr algn="l">
              <a:buClrTx/>
              <a:buFont typeface="Arial" pitchFamily="34" charset="0"/>
              <a:buChar char="•"/>
            </a:pPr>
            <a:r>
              <a:rPr lang="el-GR" sz="2000" dirty="0" smtClean="0">
                <a:latin typeface="+mj-lt"/>
              </a:rPr>
              <a:t>Που μπορεί να απασχοληθεί ο ποδολόγος</a:t>
            </a:r>
            <a:r>
              <a:rPr lang="en-US" sz="2000" dirty="0" smtClean="0">
                <a:latin typeface="+mj-lt"/>
              </a:rPr>
              <a:t>;</a:t>
            </a:r>
          </a:p>
          <a:p>
            <a:pPr algn="l"/>
            <a:r>
              <a:rPr lang="el-GR" sz="2000" u="sng" dirty="0" smtClean="0">
                <a:solidFill>
                  <a:schemeClr val="accent1">
                    <a:lumMod val="25000"/>
                  </a:schemeClr>
                </a:solidFill>
                <a:latin typeface="+mj-lt"/>
              </a:rPr>
              <a:t>Απάντηση</a:t>
            </a:r>
            <a:r>
              <a:rPr lang="en-US" sz="2000" u="sng" dirty="0" smtClean="0">
                <a:solidFill>
                  <a:schemeClr val="accent1">
                    <a:lumMod val="25000"/>
                  </a:schemeClr>
                </a:solidFill>
                <a:latin typeface="+mj-lt"/>
              </a:rPr>
              <a:t>:</a:t>
            </a:r>
            <a:r>
              <a:rPr lang="el-GR" sz="2000" dirty="0" smtClean="0">
                <a:solidFill>
                  <a:schemeClr val="accent1">
                    <a:lumMod val="25000"/>
                  </a:schemeClr>
                </a:solidFill>
                <a:latin typeface="+mj-lt"/>
              </a:rPr>
              <a:t>Η απασχόληση του αισθητικού ποδολογίας και καλλωπισμού νυχιών γίνεται σε ινστιτούτα αισθητικής, εργαστήρια ποδολογίας, επιχειρήσεις που ασχολούνται με το ορθοπεδικό υπόδημα, ορθοπεδικές κλινικές ,νοσοκομεία και αθλητικά κέντρα. Ο ποδολόγος συνεργάζεται με γιατρούς κυρίως φυσίατρους, ρευματολόγους, ορθοπεδικούς, καθώς και θεραπευτές, φυσιοθεραπευτές, εφαρμοστές ορθοτικών πελμάτων, νοσηλευτές, αισθητικούς.</a:t>
            </a:r>
            <a:endParaRPr lang="el-GR" sz="2000" u="sng" dirty="0" smtClean="0">
              <a:solidFill>
                <a:schemeClr val="accent1">
                  <a:lumMod val="25000"/>
                </a:schemeClr>
              </a:solidFill>
              <a:latin typeface="+mj-lt"/>
            </a:endParaRPr>
          </a:p>
          <a:p>
            <a:pPr algn="l"/>
            <a:endParaRPr lang="el-GR" sz="6200" dirty="0">
              <a:solidFill>
                <a:schemeClr val="accent1">
                  <a:lumMod val="25000"/>
                </a:schemeClr>
              </a:solidFill>
              <a:latin typeface="Calibri" pitchFamily="34" charset="0"/>
            </a:endParaRPr>
          </a:p>
        </p:txBody>
      </p:sp>
      <p:sp>
        <p:nvSpPr>
          <p:cNvPr id="3" name="2 - Τίτλος"/>
          <p:cNvSpPr>
            <a:spLocks noGrp="1"/>
          </p:cNvSpPr>
          <p:nvPr>
            <p:ph type="ctrTitle"/>
          </p:nvPr>
        </p:nvSpPr>
        <p:spPr/>
        <p:txBody>
          <a:bodyPr/>
          <a:lstStyle/>
          <a:p>
            <a:r>
              <a:rPr lang="el-GR" dirty="0" smtClean="0">
                <a:solidFill>
                  <a:schemeClr val="accent1">
                    <a:lumMod val="25000"/>
                  </a:schemeClr>
                </a:solidFill>
              </a:rPr>
              <a:t>Ερωτήσεις πιστοποίησης</a:t>
            </a:r>
            <a:endParaRPr lang="el-GR" dirty="0">
              <a:solidFill>
                <a:schemeClr val="accent1">
                  <a:lumMod val="2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1643050"/>
            <a:ext cx="8572560" cy="3785652"/>
          </a:xfrm>
          <a:prstGeom prst="rect">
            <a:avLst/>
          </a:prstGeom>
          <a:noFill/>
        </p:spPr>
        <p:txBody>
          <a:bodyPr wrap="square" rtlCol="0">
            <a:spAutoFit/>
          </a:bodyPr>
          <a:lstStyle/>
          <a:p>
            <a:pPr>
              <a:buFont typeface="Arial" pitchFamily="34" charset="0"/>
              <a:buChar char="•"/>
            </a:pPr>
            <a:r>
              <a:rPr lang="el-GR" sz="2000" dirty="0" smtClean="0">
                <a:latin typeface="Calibri" pitchFamily="34" charset="0"/>
              </a:rPr>
              <a:t>Αναφέρατε ονομαστικά τρεις κανόνες δεοντολογίας του επαγγέλματος της Ποδολόγου.</a:t>
            </a:r>
          </a:p>
          <a:p>
            <a:r>
              <a:rPr lang="el-GR" sz="2000" u="sng" dirty="0" smtClean="0">
                <a:solidFill>
                  <a:schemeClr val="accent1">
                    <a:lumMod val="25000"/>
                  </a:schemeClr>
                </a:solidFill>
                <a:latin typeface="Calibri" pitchFamily="34" charset="0"/>
              </a:rPr>
              <a:t>Απάντηση</a:t>
            </a:r>
            <a:r>
              <a:rPr lang="en-US" sz="2000" dirty="0" smtClean="0">
                <a:solidFill>
                  <a:schemeClr val="accent1">
                    <a:lumMod val="25000"/>
                  </a:schemeClr>
                </a:solidFill>
                <a:latin typeface="Calibri" pitchFamily="34" charset="0"/>
              </a:rPr>
              <a:t>:</a:t>
            </a:r>
            <a:r>
              <a:rPr lang="el-GR" sz="2000" dirty="0" smtClean="0">
                <a:latin typeface="Calibri" pitchFamily="34" charset="0"/>
              </a:rPr>
              <a:t> </a:t>
            </a:r>
            <a:r>
              <a:rPr lang="el-GR" sz="2000" dirty="0" smtClean="0">
                <a:solidFill>
                  <a:schemeClr val="accent1">
                    <a:lumMod val="25000"/>
                  </a:schemeClr>
                </a:solidFill>
                <a:latin typeface="Calibri" pitchFamily="34" charset="0"/>
              </a:rPr>
              <a:t>Εχεμύθεια, εμπιστοσύνη, υπευθυνότητα.</a:t>
            </a:r>
          </a:p>
          <a:p>
            <a:endParaRPr lang="el-GR" sz="2000" dirty="0" smtClean="0">
              <a:latin typeface="Calibri" pitchFamily="34" charset="0"/>
            </a:endParaRPr>
          </a:p>
          <a:p>
            <a:pPr>
              <a:buFont typeface="Arial" pitchFamily="34" charset="0"/>
              <a:buChar char="•"/>
            </a:pPr>
            <a:r>
              <a:rPr lang="el-GR" sz="2000" dirty="0" smtClean="0">
                <a:latin typeface="Calibri" pitchFamily="34" charset="0"/>
              </a:rPr>
              <a:t>Ποια είναι η σωστή διάταξη του χώρου υποδοχής πελατών</a:t>
            </a:r>
            <a:r>
              <a:rPr lang="en-US" sz="2000" dirty="0" smtClean="0">
                <a:latin typeface="Calibri" pitchFamily="34" charset="0"/>
              </a:rPr>
              <a:t>;</a:t>
            </a:r>
          </a:p>
          <a:p>
            <a:r>
              <a:rPr lang="el-GR" sz="2000" u="sng" dirty="0" smtClean="0">
                <a:solidFill>
                  <a:schemeClr val="accent1">
                    <a:lumMod val="25000"/>
                  </a:schemeClr>
                </a:solidFill>
                <a:latin typeface="Calibri" pitchFamily="34" charset="0"/>
              </a:rPr>
              <a:t>Απάντηση</a:t>
            </a:r>
            <a:r>
              <a:rPr lang="en-US" sz="2000" u="sng" dirty="0" smtClean="0">
                <a:latin typeface="Calibri" pitchFamily="34" charset="0"/>
              </a:rPr>
              <a:t>:</a:t>
            </a:r>
            <a:r>
              <a:rPr lang="el-GR" sz="2000" dirty="0" smtClean="0">
                <a:latin typeface="Calibri" pitchFamily="34" charset="0"/>
              </a:rPr>
              <a:t> </a:t>
            </a:r>
            <a:r>
              <a:rPr lang="el-GR" sz="2000" dirty="0" smtClean="0">
                <a:solidFill>
                  <a:schemeClr val="accent1">
                    <a:lumMod val="25000"/>
                  </a:schemeClr>
                </a:solidFill>
                <a:latin typeface="Calibri" pitchFamily="34" charset="0"/>
              </a:rPr>
              <a:t>Στο χώρο υποδοχής πελατών του ποδολογικού κέντρου πρώτιστα θα πρέπει να υπάρχει ένα γραφείο-έπιπλο υποδοχής ενδιαφερομένων/ασθενών(</a:t>
            </a:r>
            <a:r>
              <a:rPr lang="en-US" sz="2000" dirty="0" smtClean="0">
                <a:solidFill>
                  <a:schemeClr val="accent1">
                    <a:lumMod val="25000"/>
                  </a:schemeClr>
                </a:solidFill>
                <a:latin typeface="Calibri" pitchFamily="34" charset="0"/>
              </a:rPr>
              <a:t>front desk) </a:t>
            </a:r>
            <a:r>
              <a:rPr lang="el-GR" sz="2000" dirty="0" smtClean="0">
                <a:solidFill>
                  <a:schemeClr val="accent1">
                    <a:lumMod val="25000"/>
                  </a:schemeClr>
                </a:solidFill>
                <a:latin typeface="Calibri" pitchFamily="34" charset="0"/>
              </a:rPr>
              <a:t>επανδρωμένο με γραμματέα. Στη συνέχεια θα πρέπει να υπάρχει σαλόνι με αρκετά καθίσματα για την αναμονή των ασθενών/επισκεπτών. Τέλος συνίσταται να υπάρχει τουαλέτα στο εσωτερικό σημείο του χώρου αυτού.</a:t>
            </a:r>
            <a:endParaRPr lang="el-GR" sz="2000" u="sng" dirty="0" smtClean="0">
              <a:solidFill>
                <a:schemeClr val="accent1">
                  <a:lumMod val="25000"/>
                </a:schemeClr>
              </a:solidFill>
              <a:latin typeface="Calibri" pitchFamily="34" charset="0"/>
            </a:endParaRPr>
          </a:p>
          <a:p>
            <a:endParaRPr lang="el-GR" sz="2000" dirty="0">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285728"/>
            <a:ext cx="7772400" cy="1143000"/>
          </a:xfrm>
        </p:spPr>
        <p:txBody>
          <a:bodyPr/>
          <a:lstStyle/>
          <a:p>
            <a:pPr algn="ctr"/>
            <a:r>
              <a:rPr lang="el-GR" dirty="0" smtClean="0">
                <a:solidFill>
                  <a:schemeClr val="accent1">
                    <a:lumMod val="25000"/>
                  </a:schemeClr>
                </a:solidFill>
              </a:rPr>
              <a:t> Ευχαριστώ για την προσοχή σας</a:t>
            </a:r>
            <a:endParaRPr lang="el-GR" dirty="0">
              <a:solidFill>
                <a:schemeClr val="accent1">
                  <a:lumMod val="25000"/>
                </a:schemeClr>
              </a:solidFill>
            </a:endParaRPr>
          </a:p>
        </p:txBody>
      </p:sp>
      <p:pic>
        <p:nvPicPr>
          <p:cNvPr id="3" name="2 - Εικόνα" descr="Pedicure12345.jpg"/>
          <p:cNvPicPr>
            <a:picLocks noChangeAspect="1"/>
          </p:cNvPicPr>
          <p:nvPr/>
        </p:nvPicPr>
        <p:blipFill>
          <a:blip r:embed="rId2" cstate="print"/>
          <a:stretch>
            <a:fillRect/>
          </a:stretch>
        </p:blipFill>
        <p:spPr>
          <a:xfrm>
            <a:off x="1214414" y="1714488"/>
            <a:ext cx="6715172" cy="449537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a:xfrm>
            <a:off x="142844" y="3500438"/>
            <a:ext cx="8786874" cy="2571768"/>
          </a:xfrm>
        </p:spPr>
        <p:txBody>
          <a:bodyPr>
            <a:noAutofit/>
          </a:bodyPr>
          <a:lstStyle/>
          <a:p>
            <a:r>
              <a:rPr lang="el-GR" sz="2000" dirty="0" smtClean="0">
                <a:solidFill>
                  <a:schemeClr val="tx1"/>
                </a:solidFill>
                <a:latin typeface="+mj-lt"/>
              </a:rPr>
              <a:t>Ο Τεχνικός Αισθητικός Ποδολογίας - Καλλωπισμού νυχιών και Ονυχοπλαστικής παρέχει υπηρεσίες θεραπείας και πρόληψης προβλημάτων ποδιών, αισθητικής περιποίησης άνω και κάτω άκρων, καλλωπισμού, διακόσμησης και ζωγραφικής νυχιών, υπηρεσίες Ονυχοπλαστικής και προωθεί προϊόντα και υπηρεσίες για τη φροντίδα και τον καλλωπισμό των άκρων και των νυχιών. </a:t>
            </a:r>
            <a:endParaRPr lang="el-GR" sz="2000" dirty="0">
              <a:solidFill>
                <a:schemeClr val="tx1"/>
              </a:solidFill>
              <a:latin typeface="+mj-lt"/>
            </a:endParaRPr>
          </a:p>
        </p:txBody>
      </p:sp>
      <p:sp>
        <p:nvSpPr>
          <p:cNvPr id="3" name="2 - Τίτλος"/>
          <p:cNvSpPr>
            <a:spLocks noGrp="1"/>
          </p:cNvSpPr>
          <p:nvPr>
            <p:ph type="ctrTitle"/>
          </p:nvPr>
        </p:nvSpPr>
        <p:spPr/>
        <p:txBody>
          <a:bodyPr>
            <a:normAutofit/>
          </a:bodyPr>
          <a:lstStyle/>
          <a:p>
            <a:r>
              <a:rPr lang="el-GR" dirty="0" smtClean="0">
                <a:solidFill>
                  <a:schemeClr val="accent1">
                    <a:lumMod val="25000"/>
                  </a:schemeClr>
                </a:solidFill>
              </a:rPr>
              <a:t>Επαγγελματικό περίγραμμα ειδικότητας </a:t>
            </a:r>
            <a:endParaRPr lang="el-GR"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chemeClr val="accent1">
                    <a:lumMod val="25000"/>
                  </a:schemeClr>
                </a:solidFill>
              </a:rPr>
              <a:t>Τομείς απασχόλησης</a:t>
            </a:r>
            <a:endParaRPr lang="el-GR" dirty="0">
              <a:solidFill>
                <a:schemeClr val="accent1">
                  <a:lumMod val="25000"/>
                </a:schemeClr>
              </a:solidFill>
            </a:endParaRPr>
          </a:p>
        </p:txBody>
      </p:sp>
      <p:sp>
        <p:nvSpPr>
          <p:cNvPr id="3" name="2 - Θέση περιεχομένου"/>
          <p:cNvSpPr>
            <a:spLocks noGrp="1"/>
          </p:cNvSpPr>
          <p:nvPr>
            <p:ph sz="quarter" idx="1"/>
          </p:nvPr>
        </p:nvSpPr>
        <p:spPr>
          <a:xfrm>
            <a:off x="142844" y="2500306"/>
            <a:ext cx="8786874" cy="4572000"/>
          </a:xfrm>
        </p:spPr>
        <p:txBody>
          <a:bodyPr>
            <a:normAutofit/>
          </a:bodyPr>
          <a:lstStyle/>
          <a:p>
            <a:pPr>
              <a:buNone/>
            </a:pPr>
            <a:r>
              <a:rPr lang="el-GR" sz="2000" dirty="0" smtClean="0">
                <a:latin typeface="+mj-lt"/>
              </a:rPr>
              <a:t>     Ο Τεχνικός Αισθητικός Ποδολογίας - Καλλωπισμού νυχιών και Ονυχοπλαστικής μπορεί να εργαστεί στους εξής τομείς: </a:t>
            </a:r>
          </a:p>
          <a:p>
            <a:pPr marL="514350" indent="-514350">
              <a:buNone/>
            </a:pPr>
            <a:r>
              <a:rPr lang="el-GR" sz="2000" dirty="0" smtClean="0">
                <a:solidFill>
                  <a:schemeClr val="accent1">
                    <a:lumMod val="25000"/>
                  </a:schemeClr>
                </a:solidFill>
                <a:latin typeface="+mj-lt"/>
              </a:rPr>
              <a:t>Α)	Υπηρεσιών υγείας/ομορφιάς και ευεξίας </a:t>
            </a:r>
          </a:p>
          <a:p>
            <a:pPr marL="514350" indent="-514350">
              <a:buClrTx/>
            </a:pPr>
            <a:r>
              <a:rPr lang="el-GR" sz="2000" dirty="0" smtClean="0">
                <a:solidFill>
                  <a:schemeClr val="accent1">
                    <a:lumMod val="25000"/>
                  </a:schemeClr>
                </a:solidFill>
                <a:latin typeface="+mj-lt"/>
              </a:rPr>
              <a:t>Εργαστήρια Ποδολογίας </a:t>
            </a:r>
          </a:p>
          <a:p>
            <a:pPr marL="514350" indent="-514350">
              <a:buClrTx/>
            </a:pPr>
            <a:r>
              <a:rPr lang="el-GR" sz="2000" dirty="0" smtClean="0">
                <a:solidFill>
                  <a:schemeClr val="accent1">
                    <a:lumMod val="25000"/>
                  </a:schemeClr>
                </a:solidFill>
                <a:latin typeface="+mj-lt"/>
              </a:rPr>
              <a:t>Studio καλλωπισμού νυχιών </a:t>
            </a:r>
          </a:p>
          <a:p>
            <a:pPr marL="514350" indent="-514350">
              <a:buClrTx/>
            </a:pPr>
            <a:r>
              <a:rPr lang="el-GR" sz="2000" dirty="0" smtClean="0">
                <a:solidFill>
                  <a:schemeClr val="accent1">
                    <a:lumMod val="25000"/>
                  </a:schemeClr>
                </a:solidFill>
                <a:latin typeface="+mj-lt"/>
              </a:rPr>
              <a:t>Ινστιτούτα Αισθητικής στον αντίστοιχο τομέα </a:t>
            </a:r>
          </a:p>
          <a:p>
            <a:pPr marL="514350" indent="-514350">
              <a:buClrTx/>
            </a:pPr>
            <a:r>
              <a:rPr lang="el-GR" sz="2000" dirty="0" smtClean="0">
                <a:solidFill>
                  <a:schemeClr val="accent1">
                    <a:lumMod val="25000"/>
                  </a:schemeClr>
                </a:solidFill>
                <a:latin typeface="+mj-lt"/>
              </a:rPr>
              <a:t> Κομμωτήρια στον αντίστοιχο τομέα</a:t>
            </a:r>
            <a:endParaRPr lang="el-GR" sz="2000" dirty="0">
              <a:solidFill>
                <a:schemeClr val="accent1">
                  <a:lumMod val="25000"/>
                </a:schemeClr>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406" y="1643050"/>
            <a:ext cx="9072594" cy="3785652"/>
          </a:xfrm>
          <a:prstGeom prst="rect">
            <a:avLst/>
          </a:prstGeom>
          <a:noFill/>
        </p:spPr>
        <p:txBody>
          <a:bodyPr wrap="square" rtlCol="0">
            <a:spAutoFit/>
          </a:bodyPr>
          <a:lstStyle/>
          <a:p>
            <a:r>
              <a:rPr lang="el-GR" sz="2000" dirty="0" smtClean="0">
                <a:solidFill>
                  <a:schemeClr val="accent1">
                    <a:lumMod val="25000"/>
                  </a:schemeClr>
                </a:solidFill>
                <a:latin typeface="+mj-lt"/>
              </a:rPr>
              <a:t>B )Τουριστικό SPA </a:t>
            </a:r>
          </a:p>
          <a:p>
            <a:pPr>
              <a:buFont typeface="Arial" pitchFamily="34" charset="0"/>
              <a:buChar char="•"/>
            </a:pPr>
            <a:r>
              <a:rPr lang="el-GR" sz="2000" dirty="0" smtClean="0">
                <a:solidFill>
                  <a:schemeClr val="accent1">
                    <a:lumMod val="25000"/>
                  </a:schemeClr>
                </a:solidFill>
                <a:latin typeface="+mj-lt"/>
              </a:rPr>
              <a:t> Κέντρα Υδροθεραπείας, που λειτουργούν υπό την αιγίδα του ΕΟΤ </a:t>
            </a:r>
          </a:p>
          <a:p>
            <a:pPr>
              <a:buFont typeface="Arial" pitchFamily="34" charset="0"/>
              <a:buChar char="•"/>
            </a:pPr>
            <a:r>
              <a:rPr lang="el-GR" sz="2000" dirty="0" smtClean="0">
                <a:solidFill>
                  <a:schemeClr val="accent1">
                    <a:lumMod val="25000"/>
                  </a:schemeClr>
                </a:solidFill>
                <a:latin typeface="+mj-lt"/>
              </a:rPr>
              <a:t> Κέντρα θαλασσοθεραπείας, που λειτουργούν σε οργανωμένες ξενοδοχειακές εγκαταστάσεις</a:t>
            </a:r>
          </a:p>
          <a:p>
            <a:pPr>
              <a:buFont typeface="Arial" pitchFamily="34" charset="0"/>
              <a:buChar char="•"/>
            </a:pPr>
            <a:r>
              <a:rPr lang="el-GR" sz="2000" dirty="0" smtClean="0">
                <a:solidFill>
                  <a:schemeClr val="accent1">
                    <a:lumMod val="25000"/>
                  </a:schemeClr>
                </a:solidFill>
                <a:latin typeface="+mj-lt"/>
              </a:rPr>
              <a:t>  Αστικά κέντρα με διάφορες επωνυμίες (city spa,daily spa κλπ)</a:t>
            </a:r>
          </a:p>
          <a:p>
            <a:r>
              <a:rPr lang="el-GR" sz="2000" dirty="0" smtClean="0">
                <a:solidFill>
                  <a:schemeClr val="accent1">
                    <a:lumMod val="25000"/>
                  </a:schemeClr>
                </a:solidFill>
                <a:latin typeface="+mj-lt"/>
              </a:rPr>
              <a:t> Γ) Υγεία </a:t>
            </a:r>
          </a:p>
          <a:p>
            <a:pPr>
              <a:buFont typeface="Arial" pitchFamily="34" charset="0"/>
              <a:buChar char="•"/>
            </a:pPr>
            <a:r>
              <a:rPr lang="el-GR" sz="2000" dirty="0" smtClean="0">
                <a:solidFill>
                  <a:schemeClr val="accent1">
                    <a:lumMod val="25000"/>
                  </a:schemeClr>
                </a:solidFill>
                <a:latin typeface="+mj-lt"/>
              </a:rPr>
              <a:t> Ορθοπεδικές κλινικές και ιατρικά κέντρα αποκατάστασης υπό την εποπτεία και την καθοδήγηση των υπεύθυνων γιατρών </a:t>
            </a:r>
          </a:p>
          <a:p>
            <a:endParaRPr lang="el-GR" sz="2000" dirty="0" smtClean="0">
              <a:solidFill>
                <a:schemeClr val="accent1">
                  <a:lumMod val="25000"/>
                </a:schemeClr>
              </a:solidFill>
              <a:latin typeface="+mj-lt"/>
            </a:endParaRPr>
          </a:p>
          <a:p>
            <a:r>
              <a:rPr lang="el-GR" sz="2000" dirty="0" smtClean="0">
                <a:solidFill>
                  <a:schemeClr val="accent1">
                    <a:lumMod val="25000"/>
                  </a:schemeClr>
                </a:solidFill>
                <a:latin typeface="+mj-lt"/>
              </a:rPr>
              <a:t>Δ) Επιχειρήσεις που ασχολούνται με το ορθοπεδικό υπόδημα </a:t>
            </a:r>
          </a:p>
          <a:p>
            <a:endParaRPr lang="el-GR" sz="2000" dirty="0">
              <a:solidFill>
                <a:schemeClr val="accent1">
                  <a:lumMod val="25000"/>
                </a:schemeClr>
              </a:solidFill>
              <a:latin typeface="+mj-lt"/>
            </a:endParaRPr>
          </a:p>
          <a:p>
            <a:r>
              <a:rPr lang="el-GR" sz="2000" dirty="0" smtClean="0">
                <a:solidFill>
                  <a:schemeClr val="accent1">
                    <a:lumMod val="25000"/>
                  </a:schemeClr>
                </a:solidFill>
                <a:latin typeface="+mj-lt"/>
              </a:rPr>
              <a:t>Ε) Ως Ελεύθερος Επαγγελματίας με δικό του studio </a:t>
            </a:r>
            <a:endParaRPr lang="el-GR" sz="2000" dirty="0">
              <a:solidFill>
                <a:schemeClr val="accent1">
                  <a:lumMod val="25000"/>
                </a:schemeClr>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a:xfrm>
            <a:off x="357158" y="3214686"/>
            <a:ext cx="8643998" cy="1028696"/>
          </a:xfrm>
        </p:spPr>
        <p:txBody>
          <a:bodyPr>
            <a:noAutofit/>
          </a:bodyPr>
          <a:lstStyle/>
          <a:p>
            <a:pPr algn="l">
              <a:buClrTx/>
            </a:pPr>
            <a:r>
              <a:rPr lang="el-GR" sz="2000" dirty="0" smtClean="0">
                <a:latin typeface="+mj-lt"/>
              </a:rPr>
              <a:t>Τα ειδικά επαγγελματικά προσόντα του αποφοίτου της ειδικότητας συνίστανται στα ακόλουθα:</a:t>
            </a:r>
          </a:p>
          <a:p>
            <a:pPr algn="l">
              <a:buClrTx/>
              <a:buFont typeface="Arial" pitchFamily="34" charset="0"/>
              <a:buChar char="•"/>
            </a:pPr>
            <a:r>
              <a:rPr lang="el-GR" sz="2000" dirty="0" smtClean="0">
                <a:latin typeface="+mj-lt"/>
              </a:rPr>
              <a:t>Γνωρίζει τις βασικές αρχές , τις έννοιες και το περιεχόμενο των ιατρικών ειδικοτήτων, που σχετίζονται με το επάγγελμά του. </a:t>
            </a:r>
          </a:p>
          <a:p>
            <a:pPr algn="l">
              <a:buClrTx/>
              <a:buFont typeface="Arial" pitchFamily="34" charset="0"/>
              <a:buChar char="•"/>
            </a:pPr>
            <a:r>
              <a:rPr lang="el-GR" sz="2000" dirty="0" smtClean="0">
                <a:latin typeface="+mj-lt"/>
              </a:rPr>
              <a:t> Κατέχει τις ειδικές αρχές και έννοιες, το περιεχόμενο και την ορολογία της ειδικότητάς του.  </a:t>
            </a:r>
          </a:p>
          <a:p>
            <a:pPr algn="l">
              <a:buClrTx/>
              <a:buFont typeface="Arial" pitchFamily="34" charset="0"/>
              <a:buChar char="•"/>
            </a:pPr>
            <a:r>
              <a:rPr lang="el-GR" sz="2000" dirty="0" smtClean="0">
                <a:latin typeface="+mj-lt"/>
              </a:rPr>
              <a:t>Αναγνωρίζει τις ανάγκες κάθε πελάτη και επιλέγει κατάλληλες θεραπευτικές και αισθητικές περιποιήσεις των άκρων ανάλογα με αυτές </a:t>
            </a:r>
          </a:p>
          <a:p>
            <a:pPr algn="l">
              <a:buClrTx/>
              <a:buFont typeface="Arial" pitchFamily="34" charset="0"/>
              <a:buChar char="•"/>
            </a:pPr>
            <a:endParaRPr lang="el-GR" sz="2000" dirty="0">
              <a:latin typeface="+mj-lt"/>
            </a:endParaRPr>
          </a:p>
        </p:txBody>
      </p:sp>
      <p:sp>
        <p:nvSpPr>
          <p:cNvPr id="3" name="2 - Τίτλος"/>
          <p:cNvSpPr>
            <a:spLocks noGrp="1"/>
          </p:cNvSpPr>
          <p:nvPr>
            <p:ph type="ctrTitle"/>
          </p:nvPr>
        </p:nvSpPr>
        <p:spPr/>
        <p:txBody>
          <a:bodyPr/>
          <a:lstStyle/>
          <a:p>
            <a:r>
              <a:rPr lang="el-GR" dirty="0" smtClean="0">
                <a:solidFill>
                  <a:schemeClr val="accent1">
                    <a:lumMod val="25000"/>
                  </a:schemeClr>
                </a:solidFill>
              </a:rPr>
              <a:t>Επαγγελματικά προσόντα</a:t>
            </a:r>
            <a:endParaRPr lang="el-GR"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2000240"/>
            <a:ext cx="8572560" cy="2554545"/>
          </a:xfrm>
          <a:prstGeom prst="rect">
            <a:avLst/>
          </a:prstGeom>
          <a:noFill/>
        </p:spPr>
        <p:txBody>
          <a:bodyPr wrap="square" rtlCol="0">
            <a:spAutoFit/>
          </a:bodyPr>
          <a:lstStyle/>
          <a:p>
            <a:pPr>
              <a:buFont typeface="Arial" pitchFamily="34" charset="0"/>
              <a:buChar char="•"/>
            </a:pPr>
            <a:r>
              <a:rPr lang="el-GR" sz="2000" dirty="0" smtClean="0">
                <a:latin typeface="+mj-lt"/>
              </a:rPr>
              <a:t>Γνωρίζει και εφαρμόζει τις σύγχρονες μεθόδους και τεχνικές της θεραπευτικής και αισθητικής φροντίδας των άκρων, της ονυχοπλαστικής και της διακόσμησης και ζωγραφικής νυχιών  </a:t>
            </a:r>
          </a:p>
          <a:p>
            <a:pPr>
              <a:buFont typeface="Arial" pitchFamily="34" charset="0"/>
              <a:buChar char="•"/>
            </a:pPr>
            <a:r>
              <a:rPr lang="el-GR" sz="2000" dirty="0" smtClean="0">
                <a:latin typeface="+mj-lt"/>
              </a:rPr>
              <a:t>Χειρίζεται επαρκώς τα εργαλεία και τις συσκευές του πεδίου της ειδικότητάς του </a:t>
            </a:r>
          </a:p>
          <a:p>
            <a:pPr>
              <a:buFont typeface="Arial" pitchFamily="34" charset="0"/>
              <a:buChar char="•"/>
            </a:pPr>
            <a:r>
              <a:rPr lang="el-GR" sz="2000" dirty="0" smtClean="0">
                <a:latin typeface="+mj-lt"/>
              </a:rPr>
              <a:t> Κατέχει γνώσεις χημείας-κοσμετολογίας και κατανοεί τη σύσταση των καλλυντικών και φαρμακευτικών προϊόντων και τις ιδιότητές τους </a:t>
            </a:r>
          </a:p>
          <a:p>
            <a:endParaRPr lang="el-GR" sz="20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2500306"/>
            <a:ext cx="8501122" cy="1938992"/>
          </a:xfrm>
          <a:prstGeom prst="rect">
            <a:avLst/>
          </a:prstGeom>
          <a:noFill/>
        </p:spPr>
        <p:txBody>
          <a:bodyPr wrap="square" rtlCol="0">
            <a:spAutoFit/>
          </a:bodyPr>
          <a:lstStyle/>
          <a:p>
            <a:pPr>
              <a:buFont typeface="Arial" pitchFamily="34" charset="0"/>
              <a:buChar char="•"/>
            </a:pPr>
            <a:r>
              <a:rPr lang="el-GR" sz="2000" dirty="0">
                <a:latin typeface="+mj-lt"/>
              </a:rPr>
              <a:t>Γνωρίζει τις τεχνικές προώθησης προϊόντων και υπηρεσιών του πεδίου της ειδικότητάς του </a:t>
            </a:r>
          </a:p>
          <a:p>
            <a:pPr>
              <a:buFont typeface="Arial" pitchFamily="34" charset="0"/>
              <a:buChar char="•"/>
            </a:pPr>
            <a:r>
              <a:rPr lang="el-GR" sz="2000" dirty="0">
                <a:latin typeface="+mj-lt"/>
              </a:rPr>
              <a:t> Διαχειρίζεται σωστά τον χρόνο </a:t>
            </a:r>
          </a:p>
          <a:p>
            <a:pPr>
              <a:buFont typeface="Arial" pitchFamily="34" charset="0"/>
              <a:buChar char="•"/>
            </a:pPr>
            <a:r>
              <a:rPr lang="el-GR" sz="2000" dirty="0">
                <a:latin typeface="+mj-lt"/>
              </a:rPr>
              <a:t>Οργανώνει μεθοδικά και προγραμματίζει σωστά τις εργασίες του </a:t>
            </a:r>
          </a:p>
          <a:p>
            <a:pPr>
              <a:buFont typeface="Arial" pitchFamily="34" charset="0"/>
              <a:buChar char="•"/>
            </a:pPr>
            <a:r>
              <a:rPr lang="el-GR" sz="2000" dirty="0">
                <a:latin typeface="+mj-lt"/>
              </a:rPr>
              <a:t> Κατανοεί την ψυχολογία του πελάτη και ικανοποιεί τις ανάγκες του με βάση την προσωπικότητά του</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Ονυχοπλαστική.jpg"/>
          <p:cNvPicPr>
            <a:picLocks noChangeAspect="1"/>
          </p:cNvPicPr>
          <p:nvPr/>
        </p:nvPicPr>
        <p:blipFill>
          <a:blip r:embed="rId2"/>
          <a:stretch>
            <a:fillRect/>
          </a:stretch>
        </p:blipFill>
        <p:spPr>
          <a:xfrm>
            <a:off x="642910" y="1000108"/>
            <a:ext cx="7980030" cy="457203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a:xfrm>
            <a:off x="214282" y="3286124"/>
            <a:ext cx="8786874" cy="1600200"/>
          </a:xfrm>
        </p:spPr>
        <p:txBody>
          <a:bodyPr>
            <a:noAutofit/>
          </a:bodyPr>
          <a:lstStyle/>
          <a:p>
            <a:pPr algn="l"/>
            <a:r>
              <a:rPr lang="el-GR" sz="2000" dirty="0" smtClean="0">
                <a:latin typeface="+mj-lt"/>
              </a:rPr>
              <a:t>Τα επαγγελματικά καθήκοντα του αποφοίτου της ειδικότητας είναι τα ακόλουθα: </a:t>
            </a:r>
          </a:p>
          <a:p>
            <a:pPr algn="l">
              <a:buClrTx/>
              <a:buFont typeface="Arial" pitchFamily="34" charset="0"/>
              <a:buChar char="•"/>
            </a:pPr>
            <a:r>
              <a:rPr lang="el-GR" sz="2000" dirty="0" smtClean="0">
                <a:latin typeface="+mj-lt"/>
              </a:rPr>
              <a:t>Υποδέχεται τον πελάτη </a:t>
            </a:r>
          </a:p>
          <a:p>
            <a:pPr algn="l">
              <a:buClrTx/>
              <a:buFont typeface="Arial" pitchFamily="34" charset="0"/>
              <a:buChar char="•"/>
            </a:pPr>
            <a:r>
              <a:rPr lang="el-GR" sz="2000" dirty="0" smtClean="0">
                <a:latin typeface="+mj-lt"/>
              </a:rPr>
              <a:t>Εξετάζει και προετοιμάζει την περιοχή, όπου θα εφαρμοστεί η τεχνική περιποίησης </a:t>
            </a:r>
          </a:p>
          <a:p>
            <a:pPr algn="l">
              <a:buClrTx/>
              <a:buFont typeface="Arial" pitchFamily="34" charset="0"/>
              <a:buChar char="•"/>
            </a:pPr>
            <a:r>
              <a:rPr lang="el-GR" sz="2000" dirty="0" smtClean="0">
                <a:latin typeface="+mj-lt"/>
              </a:rPr>
              <a:t>Λαμβάνει το ιστορικό του πελάτη, εφόσον χρήζει θεραπευτικής περιποίησης άκρων </a:t>
            </a:r>
          </a:p>
          <a:p>
            <a:pPr algn="l">
              <a:buClrTx/>
              <a:buFont typeface="Arial" pitchFamily="34" charset="0"/>
              <a:buChar char="•"/>
            </a:pPr>
            <a:r>
              <a:rPr lang="el-GR" sz="2000" dirty="0" smtClean="0">
                <a:latin typeface="+mj-lt"/>
              </a:rPr>
              <a:t> Παρέχει υπηρεσίες θεραπευτικής και αισθητικής περιποίησης άκρων, ονυχοπλαστικής, καλλωπισμού, διακόσμησης και ζωγραφικής νυχιών </a:t>
            </a:r>
          </a:p>
        </p:txBody>
      </p:sp>
      <p:sp>
        <p:nvSpPr>
          <p:cNvPr id="3" name="2 - Τίτλος"/>
          <p:cNvSpPr>
            <a:spLocks noGrp="1"/>
          </p:cNvSpPr>
          <p:nvPr>
            <p:ph type="ctrTitle"/>
          </p:nvPr>
        </p:nvSpPr>
        <p:spPr/>
        <p:txBody>
          <a:bodyPr/>
          <a:lstStyle/>
          <a:p>
            <a:r>
              <a:rPr lang="el-GR" dirty="0" smtClean="0">
                <a:solidFill>
                  <a:schemeClr val="accent1">
                    <a:lumMod val="25000"/>
                  </a:schemeClr>
                </a:solidFill>
              </a:rPr>
              <a:t>Επαγγελματικά καθήκοντα</a:t>
            </a:r>
            <a:endParaRPr lang="el-GR" dirty="0">
              <a:solidFill>
                <a:schemeClr val="accent1">
                  <a:lumMod val="25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Προσαρμοσμένος 22">
      <a:dk1>
        <a:sysClr val="windowText" lastClr="000000"/>
      </a:dk1>
      <a:lt1>
        <a:sysClr val="window" lastClr="FFFFFF"/>
      </a:lt1>
      <a:dk2>
        <a:srgbClr val="696464"/>
      </a:dk2>
      <a:lt2>
        <a:srgbClr val="E9E5DC"/>
      </a:lt2>
      <a:accent1>
        <a:srgbClr val="C6F0AA"/>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122</TotalTime>
  <Words>931</Words>
  <Application>Microsoft Office PowerPoint</Application>
  <PresentationFormat>Προβολή στην οθόνη (4:3)</PresentationFormat>
  <Paragraphs>87</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Δικαιοσύνη</vt:lpstr>
      <vt:lpstr>Εισαγωγή στην ειδικότητα</vt:lpstr>
      <vt:lpstr>Επαγγελματικό περίγραμμα ειδικότητας </vt:lpstr>
      <vt:lpstr>Τομείς απασχόλησης</vt:lpstr>
      <vt:lpstr>Διαφάνεια 4</vt:lpstr>
      <vt:lpstr>Επαγγελματικά προσόντα</vt:lpstr>
      <vt:lpstr>Διαφάνεια 6</vt:lpstr>
      <vt:lpstr>Διαφάνεια 7</vt:lpstr>
      <vt:lpstr>Διαφάνεια 8</vt:lpstr>
      <vt:lpstr>Επαγγελματικά καθήκοντα</vt:lpstr>
      <vt:lpstr>Διαφάνεια 10</vt:lpstr>
      <vt:lpstr>Διαφάνεια 11</vt:lpstr>
      <vt:lpstr>Ενημερωτικά στοιχειά για τη συμπεριφορά της τεχνίτριας</vt:lpstr>
      <vt:lpstr>Διαφάνεια 13</vt:lpstr>
      <vt:lpstr>Διαφάνεια 14</vt:lpstr>
      <vt:lpstr>Διαφάνεια 15</vt:lpstr>
      <vt:lpstr>Ερωτήσεις πιστοποίησης</vt:lpstr>
      <vt:lpstr>Διαφάνεια 17</vt:lpstr>
      <vt:lpstr> Ευχαριστώ για την προσοχή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ειδικότητα</dc:title>
  <dc:creator>user</dc:creator>
  <cp:lastModifiedBy>User</cp:lastModifiedBy>
  <cp:revision>19</cp:revision>
  <dcterms:created xsi:type="dcterms:W3CDTF">2020-11-01T09:31:05Z</dcterms:created>
  <dcterms:modified xsi:type="dcterms:W3CDTF">2020-11-02T15:45:59Z</dcterms:modified>
</cp:coreProperties>
</file>