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notesMasterIdLst>
    <p:notesMasterId r:id="rId24"/>
  </p:notesMasterIdLst>
  <p:sldIdLst>
    <p:sldId id="294" r:id="rId3"/>
    <p:sldId id="318" r:id="rId4"/>
    <p:sldId id="342" r:id="rId5"/>
    <p:sldId id="343" r:id="rId6"/>
    <p:sldId id="355" r:id="rId7"/>
    <p:sldId id="356" r:id="rId8"/>
    <p:sldId id="344" r:id="rId9"/>
    <p:sldId id="345" r:id="rId10"/>
    <p:sldId id="346" r:id="rId11"/>
    <p:sldId id="357" r:id="rId12"/>
    <p:sldId id="358" r:id="rId13"/>
    <p:sldId id="359" r:id="rId14"/>
    <p:sldId id="347" r:id="rId15"/>
    <p:sldId id="353" r:id="rId16"/>
    <p:sldId id="348" r:id="rId17"/>
    <p:sldId id="349" r:id="rId18"/>
    <p:sldId id="352" r:id="rId19"/>
    <p:sldId id="350" r:id="rId20"/>
    <p:sldId id="351" r:id="rId21"/>
    <p:sldId id="274" r:id="rId22"/>
    <p:sldId id="354"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9350" autoAdjust="0"/>
  </p:normalViewPr>
  <p:slideViewPr>
    <p:cSldViewPr snapToGrid="0">
      <p:cViewPr varScale="1">
        <p:scale>
          <a:sx n="64" d="100"/>
          <a:sy n="64" d="100"/>
        </p:scale>
        <p:origin x="-112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A45CA-6E4B-472E-8742-3826CB164F80}" type="datetimeFigureOut">
              <a:rPr lang="el-GR" smtClean="0"/>
              <a:t>3/11/2024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82AA3-BA78-4C40-AE87-63F3C609230B}" type="slidenum">
              <a:rPr lang="el-GR" smtClean="0"/>
              <a:t>‹#›</a:t>
            </a:fld>
            <a:endParaRPr lang="el-GR"/>
          </a:p>
        </p:txBody>
      </p:sp>
    </p:spTree>
    <p:extLst>
      <p:ext uri="{BB962C8B-B14F-4D97-AF65-F5344CB8AC3E}">
        <p14:creationId xmlns:p14="http://schemas.microsoft.com/office/powerpoint/2010/main" val="98782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F282AA3-BA78-4C40-AE87-63F3C609230B}" type="slidenum">
              <a:rPr lang="el-GR" smtClean="0"/>
              <a:t>11</a:t>
            </a:fld>
            <a:endParaRPr lang="el-GR"/>
          </a:p>
        </p:txBody>
      </p:sp>
    </p:spTree>
    <p:extLst>
      <p:ext uri="{BB962C8B-B14F-4D97-AF65-F5344CB8AC3E}">
        <p14:creationId xmlns:p14="http://schemas.microsoft.com/office/powerpoint/2010/main" val="116529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t>3/11/2024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98593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3/11/2024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328613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3/11/2024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087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3/11/2024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173251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3/11/2024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6994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3/11/2024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231842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t>3/11/2024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423217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t>3/11/2024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641728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413566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288906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298791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t>3/11/2024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19400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6" name="Footer Placeholder 5"/>
          <p:cNvSpPr>
            <a:spLocks noGrp="1"/>
          </p:cNvSpPr>
          <p:nvPr>
            <p:ph type="ftr" sz="quarter" idx="11"/>
          </p:nvPr>
        </p:nvSpPr>
        <p:spPr/>
        <p:txBody>
          <a:bodyPr/>
          <a:lstStyle/>
          <a:p>
            <a:endParaRPr lang="el-GR">
              <a:solidFill>
                <a:prstClr val="white">
                  <a:tint val="75000"/>
                </a:prstClr>
              </a:solidFill>
            </a:endParaRPr>
          </a:p>
        </p:txBody>
      </p:sp>
      <p:sp>
        <p:nvSpPr>
          <p:cNvPr id="7" name="Slide Number Placeholder 6"/>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2183862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8" name="Footer Placeholder 7"/>
          <p:cNvSpPr>
            <a:spLocks noGrp="1"/>
          </p:cNvSpPr>
          <p:nvPr>
            <p:ph type="ftr" sz="quarter" idx="11"/>
          </p:nvPr>
        </p:nvSpPr>
        <p:spPr/>
        <p:txBody>
          <a:bodyPr/>
          <a:lstStyle/>
          <a:p>
            <a:endParaRPr lang="el-GR">
              <a:solidFill>
                <a:prstClr val="white">
                  <a:tint val="75000"/>
                </a:prstClr>
              </a:solidFill>
            </a:endParaRPr>
          </a:p>
        </p:txBody>
      </p:sp>
      <p:sp>
        <p:nvSpPr>
          <p:cNvPr id="9" name="Slide Number Placeholder 8"/>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2428935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4" name="Footer Placeholder 3"/>
          <p:cNvSpPr>
            <a:spLocks noGrp="1"/>
          </p:cNvSpPr>
          <p:nvPr>
            <p:ph type="ftr" sz="quarter" idx="11"/>
          </p:nvPr>
        </p:nvSpPr>
        <p:spPr/>
        <p:txBody>
          <a:bodyPr/>
          <a:lstStyle/>
          <a:p>
            <a:endParaRPr lang="el-GR">
              <a:solidFill>
                <a:prstClr val="white">
                  <a:tint val="75000"/>
                </a:prstClr>
              </a:solidFill>
            </a:endParaRPr>
          </a:p>
        </p:txBody>
      </p:sp>
      <p:sp>
        <p:nvSpPr>
          <p:cNvPr id="5" name="Slide Number Placeholder 4"/>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879731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3" name="Footer Placeholder 2"/>
          <p:cNvSpPr>
            <a:spLocks noGrp="1"/>
          </p:cNvSpPr>
          <p:nvPr>
            <p:ph type="ftr" sz="quarter" idx="11"/>
          </p:nvPr>
        </p:nvSpPr>
        <p:spPr/>
        <p:txBody>
          <a:bodyPr/>
          <a:lstStyle/>
          <a:p>
            <a:endParaRPr lang="el-GR">
              <a:solidFill>
                <a:prstClr val="white">
                  <a:tint val="75000"/>
                </a:prstClr>
              </a:solidFill>
            </a:endParaRPr>
          </a:p>
        </p:txBody>
      </p:sp>
      <p:sp>
        <p:nvSpPr>
          <p:cNvPr id="4" name="Slide Number Placeholder 3"/>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62279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6" name="Footer Placeholder 5"/>
          <p:cNvSpPr>
            <a:spLocks noGrp="1"/>
          </p:cNvSpPr>
          <p:nvPr>
            <p:ph type="ftr" sz="quarter" idx="11"/>
          </p:nvPr>
        </p:nvSpPr>
        <p:spPr/>
        <p:txBody>
          <a:bodyPr/>
          <a:lstStyle/>
          <a:p>
            <a:endParaRPr lang="el-GR">
              <a:solidFill>
                <a:prstClr val="white">
                  <a:tint val="75000"/>
                </a:prstClr>
              </a:solidFill>
            </a:endParaRPr>
          </a:p>
        </p:txBody>
      </p:sp>
      <p:sp>
        <p:nvSpPr>
          <p:cNvPr id="7" name="Slide Number Placeholder 6"/>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04625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6" name="Footer Placeholder 5"/>
          <p:cNvSpPr>
            <a:spLocks noGrp="1"/>
          </p:cNvSpPr>
          <p:nvPr>
            <p:ph type="ftr" sz="quarter" idx="11"/>
          </p:nvPr>
        </p:nvSpPr>
        <p:spPr/>
        <p:txBody>
          <a:bodyPr/>
          <a:lstStyle/>
          <a:p>
            <a:endParaRPr lang="el-GR">
              <a:solidFill>
                <a:prstClr val="white">
                  <a:tint val="75000"/>
                </a:prstClr>
              </a:solidFill>
            </a:endParaRPr>
          </a:p>
        </p:txBody>
      </p:sp>
      <p:sp>
        <p:nvSpPr>
          <p:cNvPr id="7" name="Slide Number Placeholder 6"/>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64894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1611141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DDDDDD"/>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DDDDDD"/>
                </a:solidFill>
                <a:latin typeface="Arial"/>
              </a:rPr>
              <a:t>”</a:t>
            </a:r>
          </a:p>
        </p:txBody>
      </p:sp>
    </p:spTree>
    <p:extLst>
      <p:ext uri="{BB962C8B-B14F-4D97-AF65-F5344CB8AC3E}">
        <p14:creationId xmlns:p14="http://schemas.microsoft.com/office/powerpoint/2010/main" val="596968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2875343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DDDDDD"/>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DDDDDD"/>
                </a:solidFill>
                <a:latin typeface="Arial"/>
              </a:rPr>
              <a:t>”</a:t>
            </a:r>
          </a:p>
        </p:txBody>
      </p:sp>
    </p:spTree>
    <p:extLst>
      <p:ext uri="{BB962C8B-B14F-4D97-AF65-F5344CB8AC3E}">
        <p14:creationId xmlns:p14="http://schemas.microsoft.com/office/powerpoint/2010/main" val="63116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t>3/11/2024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247031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739581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626794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5" name="Footer Placeholder 4"/>
          <p:cNvSpPr>
            <a:spLocks noGrp="1"/>
          </p:cNvSpPr>
          <p:nvPr>
            <p:ph type="ftr" sz="quarter" idx="11"/>
          </p:nvPr>
        </p:nvSpPr>
        <p:spPr/>
        <p:txBody>
          <a:bodyPr/>
          <a:lstStyle/>
          <a:p>
            <a:endParaRPr lang="el-GR">
              <a:solidFill>
                <a:prstClr val="white">
                  <a:tint val="75000"/>
                </a:prstClr>
              </a:solidFill>
            </a:endParaRPr>
          </a:p>
        </p:txBody>
      </p:sp>
      <p:sp>
        <p:nvSpPr>
          <p:cNvPr id="6" name="Slide Number Placeholder 5"/>
          <p:cNvSpPr>
            <a:spLocks noGrp="1"/>
          </p:cNvSpPr>
          <p:nvPr>
            <p:ph type="sldNum" sz="quarter" idx="12"/>
          </p:nvPr>
        </p:nvSpPr>
        <p:spPr/>
        <p:txBody>
          <a:body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411965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A3C07D-4D44-4B48-ADBA-8E08AEBF637B}" type="datetimeFigureOut">
              <a:rPr lang="el-GR" smtClean="0"/>
              <a:t>3/11/2024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191020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A3C07D-4D44-4B48-ADBA-8E08AEBF637B}" type="datetimeFigureOut">
              <a:rPr lang="el-GR" smtClean="0"/>
              <a:t>3/11/2024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225648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A3C07D-4D44-4B48-ADBA-8E08AEBF637B}" type="datetimeFigureOut">
              <a:rPr lang="el-GR" smtClean="0"/>
              <a:t>3/11/2024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405196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3C07D-4D44-4B48-ADBA-8E08AEBF637B}" type="datetimeFigureOut">
              <a:rPr lang="el-GR" smtClean="0"/>
              <a:t>3/11/2024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310009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3C07D-4D44-4B48-ADBA-8E08AEBF637B}" type="datetimeFigureOut">
              <a:rPr lang="el-GR" smtClean="0"/>
              <a:t>3/11/2024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319300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3C07D-4D44-4B48-ADBA-8E08AEBF637B}" type="datetimeFigureOut">
              <a:rPr lang="el-GR" smtClean="0"/>
              <a:t>3/11/2024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667FF3-8C8A-49CD-B6DE-5A4541E45C6A}" type="slidenum">
              <a:rPr lang="el-GR" smtClean="0"/>
              <a:t>‹#›</a:t>
            </a:fld>
            <a:endParaRPr lang="el-GR"/>
          </a:p>
        </p:txBody>
      </p:sp>
    </p:spTree>
    <p:extLst>
      <p:ext uri="{BB962C8B-B14F-4D97-AF65-F5344CB8AC3E}">
        <p14:creationId xmlns:p14="http://schemas.microsoft.com/office/powerpoint/2010/main" val="175764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A3C07D-4D44-4B48-ADBA-8E08AEBF637B}" type="datetimeFigureOut">
              <a:rPr lang="el-GR" smtClean="0"/>
              <a:t>3/11/2024</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667FF3-8C8A-49CD-B6DE-5A4541E45C6A}" type="slidenum">
              <a:rPr lang="el-GR" smtClean="0"/>
              <a:t>‹#›</a:t>
            </a:fld>
            <a:endParaRPr lang="el-GR"/>
          </a:p>
        </p:txBody>
      </p:sp>
    </p:spTree>
    <p:extLst>
      <p:ext uri="{BB962C8B-B14F-4D97-AF65-F5344CB8AC3E}">
        <p14:creationId xmlns:p14="http://schemas.microsoft.com/office/powerpoint/2010/main" val="419776141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A3C07D-4D44-4B48-ADBA-8E08AEBF637B}" type="datetimeFigureOut">
              <a:rPr lang="el-GR" smtClean="0">
                <a:solidFill>
                  <a:prstClr val="white">
                    <a:tint val="75000"/>
                  </a:prstClr>
                </a:solidFill>
              </a:rPr>
              <a:pPr/>
              <a:t>3/11/2024</a:t>
            </a:fld>
            <a:endParaRPr lang="el-GR">
              <a:solidFill>
                <a:prstClr val="white">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solidFill>
                <a:prstClr val="white">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667FF3-8C8A-49CD-B6DE-5A4541E45C6A}" type="slidenum">
              <a:rPr lang="el-GR" smtClean="0">
                <a:solidFill>
                  <a:srgbClr val="DDDDDD"/>
                </a:solidFill>
              </a:rPr>
              <a:pPr/>
              <a:t>‹#›</a:t>
            </a:fld>
            <a:endParaRPr lang="el-GR">
              <a:solidFill>
                <a:srgbClr val="DDDDDD"/>
              </a:solidFill>
            </a:endParaRPr>
          </a:p>
        </p:txBody>
      </p:sp>
    </p:spTree>
    <p:extLst>
      <p:ext uri="{BB962C8B-B14F-4D97-AF65-F5344CB8AC3E}">
        <p14:creationId xmlns:p14="http://schemas.microsoft.com/office/powerpoint/2010/main" val="3225302034"/>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nSgkGz4oMEY&amp;t=7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ebooks.edu.gr/ebooks/handle/8547/382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smtClean="0">
                <a:latin typeface="Calibri" panose="020F0502020204030204" pitchFamily="34" charset="0"/>
              </a:rPr>
              <a:t>Εισαγωγή </a:t>
            </a:r>
            <a:r>
              <a:rPr lang="el-GR" b="1" dirty="0" smtClean="0">
                <a:latin typeface="Calibri" panose="020F0502020204030204" pitchFamily="34" charset="0"/>
              </a:rPr>
              <a:t>στη</a:t>
            </a:r>
            <a:r>
              <a:rPr lang="el-GR" b="1" dirty="0">
                <a:latin typeface="Calibri" panose="020F0502020204030204" pitchFamily="34" charset="0"/>
              </a:rPr>
              <a:t> </a:t>
            </a:r>
            <a:r>
              <a:rPr lang="el-GR" b="1" dirty="0" smtClean="0">
                <a:latin typeface="Calibri" panose="020F0502020204030204" pitchFamily="34" charset="0"/>
              </a:rPr>
              <a:t>Γενική</a:t>
            </a:r>
            <a:r>
              <a:rPr lang="el-GR" b="1" dirty="0" smtClean="0">
                <a:latin typeface="Calibri" panose="020F0502020204030204" pitchFamily="34" charset="0"/>
              </a:rPr>
              <a:t> </a:t>
            </a:r>
            <a:r>
              <a:rPr lang="el-GR" b="1" dirty="0" smtClean="0">
                <a:latin typeface="Calibri" panose="020F0502020204030204" pitchFamily="34" charset="0"/>
              </a:rPr>
              <a:t>Ψυχολογία</a:t>
            </a:r>
            <a:br>
              <a:rPr lang="el-GR" b="1" dirty="0" smtClean="0">
                <a:latin typeface="Calibri" panose="020F0502020204030204" pitchFamily="34" charset="0"/>
              </a:rPr>
            </a:br>
            <a:r>
              <a:rPr lang="el-GR" sz="3600" b="1" dirty="0" smtClean="0">
                <a:latin typeface="Calibri" panose="020F0502020204030204" pitchFamily="34" charset="0"/>
              </a:rPr>
              <a:t>Α΄ εξάμηνο</a:t>
            </a:r>
            <a:endParaRPr lang="el-GR" sz="3600" b="1" dirty="0">
              <a:latin typeface="Calibri" panose="020F0502020204030204" pitchFamily="34" charset="0"/>
            </a:endParaRPr>
          </a:p>
        </p:txBody>
      </p:sp>
      <p:sp>
        <p:nvSpPr>
          <p:cNvPr id="3" name="Subtitle 2"/>
          <p:cNvSpPr>
            <a:spLocks noGrp="1"/>
          </p:cNvSpPr>
          <p:nvPr>
            <p:ph type="subTitle" idx="1"/>
          </p:nvPr>
        </p:nvSpPr>
        <p:spPr>
          <a:xfrm>
            <a:off x="130003" y="4331330"/>
            <a:ext cx="9144000" cy="1655762"/>
          </a:xfrm>
        </p:spPr>
        <p:txBody>
          <a:bodyPr>
            <a:noAutofit/>
          </a:bodyPr>
          <a:lstStyle/>
          <a:p>
            <a:r>
              <a:rPr lang="el-GR" sz="2000" b="1" dirty="0" smtClean="0">
                <a:latin typeface="Calibri" panose="020F0502020204030204" pitchFamily="34" charset="0"/>
              </a:rPr>
              <a:t>Ειδικότητα: </a:t>
            </a:r>
            <a:r>
              <a:rPr lang="el-GR" sz="2000" b="1" dirty="0">
                <a:latin typeface="Calibri" panose="020F0502020204030204" pitchFamily="34" charset="0"/>
              </a:rPr>
              <a:t>Βοηθός </a:t>
            </a:r>
            <a:r>
              <a:rPr lang="el-GR" sz="2000" b="1" dirty="0" smtClean="0">
                <a:latin typeface="Calibri" panose="020F0502020204030204" pitchFamily="34" charset="0"/>
              </a:rPr>
              <a:t>Εργοθεραπείας</a:t>
            </a:r>
            <a:endParaRPr lang="el-GR" sz="2000" b="1" dirty="0" smtClean="0">
              <a:latin typeface="Calibri" panose="020F0502020204030204" pitchFamily="34" charset="0"/>
            </a:endParaRPr>
          </a:p>
          <a:p>
            <a:r>
              <a:rPr lang="el-GR" sz="2000" b="1" dirty="0" smtClean="0">
                <a:latin typeface="Calibri" panose="020F0502020204030204" pitchFamily="34" charset="0"/>
              </a:rPr>
              <a:t>Μαρία Δημητριάδου</a:t>
            </a:r>
            <a:r>
              <a:rPr lang="en-US" sz="2000" b="1" dirty="0" smtClean="0">
                <a:latin typeface="Calibri" panose="020F0502020204030204" pitchFamily="34" charset="0"/>
              </a:rPr>
              <a:t> </a:t>
            </a:r>
            <a:endParaRPr lang="el-GR" sz="2000" b="1" dirty="0" smtClean="0">
              <a:latin typeface="Calibri" panose="020F0502020204030204" pitchFamily="34" charset="0"/>
            </a:endParaRPr>
          </a:p>
          <a:p>
            <a:r>
              <a:rPr lang="el-GR" sz="2000" b="1" dirty="0" smtClean="0">
                <a:latin typeface="Calibri" panose="020F0502020204030204" pitchFamily="34" charset="0"/>
              </a:rPr>
              <a:t>Ψυχολόγος Μ</a:t>
            </a:r>
            <a:r>
              <a:rPr lang="en-US" sz="2000" b="1" dirty="0">
                <a:latin typeface="Calibri" panose="020F0502020204030204" pitchFamily="34" charset="0"/>
              </a:rPr>
              <a:t>.</a:t>
            </a:r>
            <a:r>
              <a:rPr lang="el-GR" sz="2000" b="1" dirty="0">
                <a:latin typeface="Calibri" panose="020F0502020204030204" pitchFamily="34" charset="0"/>
              </a:rPr>
              <a:t>Α</a:t>
            </a:r>
            <a:r>
              <a:rPr lang="en-US" sz="2000" b="1" dirty="0">
                <a:latin typeface="Calibri" panose="020F0502020204030204" pitchFamily="34" charset="0"/>
              </a:rPr>
              <a:t>.,</a:t>
            </a:r>
            <a:r>
              <a:rPr lang="el-GR" sz="2000" b="1" dirty="0">
                <a:latin typeface="Calibri" panose="020F0502020204030204" pitchFamily="34" charset="0"/>
              </a:rPr>
              <a:t> </a:t>
            </a:r>
            <a:r>
              <a:rPr lang="en-US" sz="2000" b="1" dirty="0">
                <a:latin typeface="Calibri" panose="020F0502020204030204" pitchFamily="34" charset="0"/>
              </a:rPr>
              <a:t>M.Sc.</a:t>
            </a:r>
            <a:endParaRPr lang="el-GR" sz="2000" b="1" dirty="0">
              <a:latin typeface="Calibri" panose="020F0502020204030204" pitchFamily="34" charset="0"/>
            </a:endParaRPr>
          </a:p>
          <a:p>
            <a:endParaRPr lang="el-GR" sz="2000" b="1"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89741"/>
            <a:ext cx="3121152" cy="2081784"/>
          </a:xfrm>
          <a:prstGeom prst="rect">
            <a:avLst/>
          </a:prstGeom>
        </p:spPr>
      </p:pic>
    </p:spTree>
    <p:extLst>
      <p:ext uri="{BB962C8B-B14F-4D97-AF65-F5344CB8AC3E}">
        <p14:creationId xmlns:p14="http://schemas.microsoft.com/office/powerpoint/2010/main" val="1947730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prstClr val="white"/>
                </a:solidFill>
                <a:latin typeface="Calibri" panose="020F0502020204030204" pitchFamily="34" charset="0"/>
                <a:ea typeface="Calibri" panose="020F0502020204030204" pitchFamily="34" charset="0"/>
                <a:cs typeface="Calibri" panose="020F0502020204030204" pitchFamily="34" charset="0"/>
              </a:rPr>
              <a:t>Το δομικό μοντέλο της προσωπικότητας: 3 μέρη</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3475" y="2308486"/>
            <a:ext cx="5637580" cy="4228185"/>
          </a:xfrm>
        </p:spPr>
      </p:pic>
    </p:spTree>
    <p:extLst>
      <p:ext uri="{BB962C8B-B14F-4D97-AF65-F5344CB8AC3E}">
        <p14:creationId xmlns:p14="http://schemas.microsoft.com/office/powerpoint/2010/main" val="304813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Το δομικό μοντέλο της προσωπικότητας: </a:t>
            </a:r>
            <a:r>
              <a:rPr lang="el-GR" b="1" dirty="0" smtClean="0">
                <a:latin typeface="Calibri" panose="020F0502020204030204" pitchFamily="34" charset="0"/>
                <a:ea typeface="Calibri" panose="020F0502020204030204" pitchFamily="34" charset="0"/>
                <a:cs typeface="Calibri" panose="020F0502020204030204" pitchFamily="34" charset="0"/>
              </a:rPr>
              <a:t>παράδειγμα</a:t>
            </a:r>
            <a:endParaRPr lang="el-GR" b="1" dirty="0">
              <a:latin typeface="Calibri" panose="020F0502020204030204" pitchFamily="34" charset="0"/>
              <a:ea typeface="Calibri" panose="020F0502020204030204" pitchFamily="34" charset="0"/>
              <a:cs typeface="Calibri" panose="020F0502020204030204" pitchFamily="34" charset="0"/>
            </a:endParaRPr>
          </a:p>
        </p:txBody>
      </p:sp>
      <p:sp>
        <p:nvSpPr>
          <p:cNvPr id="5" name="Oval 4"/>
          <p:cNvSpPr/>
          <p:nvPr/>
        </p:nvSpPr>
        <p:spPr>
          <a:xfrm>
            <a:off x="1259174" y="2368446"/>
            <a:ext cx="2098623" cy="194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1663908" y="2742641"/>
            <a:ext cx="1289154" cy="1200329"/>
          </a:xfrm>
          <a:prstGeom prst="rect">
            <a:avLst/>
          </a:prstGeom>
          <a:noFill/>
        </p:spPr>
        <p:txBody>
          <a:bodyPr wrap="square" rtlCol="0">
            <a:spAutoFit/>
          </a:bodyPr>
          <a:lstStyle/>
          <a:p>
            <a:pPr algn="ctr"/>
            <a:r>
              <a:rPr lang="el-GR" dirty="0" smtClean="0">
                <a:solidFill>
                  <a:schemeClr val="bg1"/>
                </a:solidFill>
                <a:latin typeface="Calibri" panose="020F0502020204030204" pitchFamily="34" charset="0"/>
                <a:ea typeface="Calibri" panose="020F0502020204030204" pitchFamily="34" charset="0"/>
                <a:cs typeface="Calibri" panose="020F0502020204030204" pitchFamily="34" charset="0"/>
              </a:rPr>
              <a:t>Θέλω να φάω μια σοκολάτα.</a:t>
            </a:r>
          </a:p>
          <a:p>
            <a:pPr algn="ctr"/>
            <a:r>
              <a:rPr lang="el-GR"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Εκείνο</a:t>
            </a:r>
            <a:endParaRPr lang="el-GR"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50603" y="2368446"/>
            <a:ext cx="2115495" cy="196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55713" y="2832804"/>
            <a:ext cx="1505276" cy="1200329"/>
          </a:xfrm>
          <a:prstGeom prst="rect">
            <a:avLst/>
          </a:prstGeom>
          <a:noFill/>
        </p:spPr>
        <p:txBody>
          <a:bodyPr wrap="square" rtlCol="0">
            <a:spAutoFit/>
          </a:bodyPr>
          <a:lstStyle/>
          <a:p>
            <a:pPr algn="ctr"/>
            <a:r>
              <a:rPr lang="el-GR" dirty="0" smtClean="0">
                <a:solidFill>
                  <a:schemeClr val="bg1"/>
                </a:solidFill>
                <a:latin typeface="Calibri" panose="020F0502020204030204" pitchFamily="34" charset="0"/>
                <a:ea typeface="Calibri" panose="020F0502020204030204" pitchFamily="34" charset="0"/>
                <a:cs typeface="Calibri" panose="020F0502020204030204" pitchFamily="34" charset="0"/>
              </a:rPr>
              <a:t>Δεν πρέπει να φάω. Είμαι σε δίετα.</a:t>
            </a:r>
          </a:p>
          <a:p>
            <a:pPr algn="ctr"/>
            <a:r>
              <a:rPr lang="el-GR"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Υπερεγώ</a:t>
            </a:r>
            <a:endParaRPr lang="el-GR"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220" y="4077325"/>
            <a:ext cx="2116138"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640692" y="4294136"/>
            <a:ext cx="1229193" cy="1477328"/>
          </a:xfrm>
          <a:prstGeom prst="rect">
            <a:avLst/>
          </a:prstGeom>
          <a:noFill/>
        </p:spPr>
        <p:txBody>
          <a:bodyPr wrap="square" rtlCol="0">
            <a:spAutoFit/>
          </a:bodyPr>
          <a:lstStyle/>
          <a:p>
            <a:pPr algn="ctr"/>
            <a:r>
              <a:rPr lang="el-GR" dirty="0" smtClean="0">
                <a:solidFill>
                  <a:schemeClr val="bg1"/>
                </a:solidFill>
                <a:latin typeface="Calibri" panose="020F0502020204030204" pitchFamily="34" charset="0"/>
                <a:ea typeface="Calibri" panose="020F0502020204030204" pitchFamily="34" charset="0"/>
                <a:cs typeface="Calibri" panose="020F0502020204030204" pitchFamily="34" charset="0"/>
              </a:rPr>
              <a:t>Θα φάω μόνο ένα μικρό κομμάτι.</a:t>
            </a:r>
          </a:p>
          <a:p>
            <a:pPr algn="ctr"/>
            <a:r>
              <a:rPr lang="el-GR"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Εγώ</a:t>
            </a:r>
            <a:endParaRPr lang="el-GR"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ight Arrow 12"/>
          <p:cNvSpPr/>
          <p:nvPr/>
        </p:nvSpPr>
        <p:spPr>
          <a:xfrm rot="2175820">
            <a:off x="3056726" y="3989265"/>
            <a:ext cx="1236924" cy="609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784423">
            <a:off x="6315590" y="3730614"/>
            <a:ext cx="1116012"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49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latin typeface="Calibri" panose="020F0502020204030204" pitchFamily="34" charset="0"/>
                <a:ea typeface="Calibri" panose="020F0502020204030204" pitchFamily="34" charset="0"/>
                <a:cs typeface="Calibri" panose="020F0502020204030204" pitchFamily="34" charset="0"/>
              </a:rPr>
              <a:t>Άσκηση: Φτιάξτε ένα δικό σα παράδειγμα με το δομικό μοντέλο </a:t>
            </a:r>
            <a:endParaRPr lang="el-GR" b="1" dirty="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5151" y="2354085"/>
            <a:ext cx="2115495" cy="196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062334" y="4317166"/>
            <a:ext cx="2098623" cy="194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7092846" y="2368446"/>
            <a:ext cx="2098623" cy="194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322" y="3841711"/>
            <a:ext cx="1116012"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888" y="3616286"/>
            <a:ext cx="1322388"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38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Ανάπτυξη προσωπικότητας</a:t>
            </a:r>
            <a:endParaRPr lang="el-G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Autofit/>
          </a:bodyPr>
          <a:lstStyle/>
          <a:p>
            <a:pPr algn="just"/>
            <a:r>
              <a:rPr lang="el-GR"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Παιδική ηλικία (κυρίως 5 πρώτα χρόνια)</a:t>
            </a:r>
          </a:p>
          <a:p>
            <a:pPr algn="just"/>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Επηρεάζεται από τον τρόπο &amp; την ποιότητα επικοινωνίας ανάμεσα στο βρέφος/παιδί &amp; τους γονείς</a:t>
            </a:r>
          </a:p>
          <a:p>
            <a:pPr algn="just"/>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Ψυχοσεξουαλικά στάδια: σε κάθε στάδιο</a:t>
            </a:r>
          </a:p>
          <a:p>
            <a:pPr lvl="1" algn="just">
              <a:buFont typeface="Courier New" panose="02070309020205020404" pitchFamily="49" charset="0"/>
              <a:buChar char="o"/>
            </a:pPr>
            <a:r>
              <a:rPr lang="el-GR"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Η συμπεριφορά αποσκοπέι στην ικανοποίηση βιολογικών ορμών &amp; κυρίως της ορμής για ηδονή-</a:t>
            </a:r>
            <a:r>
              <a:rPr lang="en-GB"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libido</a:t>
            </a:r>
            <a:endParaRPr lang="el-GR" sz="20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gn="just">
              <a:buFont typeface="Courier New" panose="02070309020205020404" pitchFamily="49" charset="0"/>
              <a:buChar char="o"/>
            </a:pPr>
            <a:r>
              <a:rPr lang="el-GR"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η απαίτηση για ικανοποίηση της </a:t>
            </a: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libido </a:t>
            </a:r>
            <a:r>
              <a:rPr lang="el-GR"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και ο τρόπος επίτευξης της ισορροπίας με την κοινωνική πραγματικότητα παίρνουν διαφορετική μορφή</a:t>
            </a:r>
          </a:p>
          <a:p>
            <a:pPr lvl="1" algn="just">
              <a:buFont typeface="Courier New" panose="02070309020205020404" pitchFamily="49" charset="0"/>
              <a:buChar char="o"/>
            </a:pPr>
            <a:r>
              <a:rPr lang="el-GR"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διαφορετική </a:t>
            </a:r>
            <a:r>
              <a:rPr lang="el-GR" sz="2000" dirty="0">
                <a:solidFill>
                  <a:schemeClr val="tx1"/>
                </a:solidFill>
                <a:latin typeface="Calibri" panose="020F0502020204030204" pitchFamily="34" charset="0"/>
                <a:ea typeface="Calibri" panose="020F0502020204030204" pitchFamily="34" charset="0"/>
                <a:cs typeface="Calibri" panose="020F0502020204030204" pitchFamily="34" charset="0"/>
              </a:rPr>
              <a:t>περιοχή του </a:t>
            </a:r>
            <a:r>
              <a:rPr lang="el-GR"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σώματος, διαφορετικές δραστηριότητες &amp; διαφορετικές διαπροσωπικές σχέσεις.</a:t>
            </a:r>
          </a:p>
        </p:txBody>
      </p:sp>
    </p:spTree>
    <p:extLst>
      <p:ext uri="{BB962C8B-B14F-4D97-AF65-F5344CB8AC3E}">
        <p14:creationId xmlns:p14="http://schemas.microsoft.com/office/powerpoint/2010/main" val="3133500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prstClr val="white"/>
                </a:solidFill>
                <a:latin typeface="Calibri" panose="020F0502020204030204" pitchFamily="34" charset="0"/>
                <a:ea typeface="Calibri" panose="020F0502020204030204" pitchFamily="34" charset="0"/>
                <a:cs typeface="Calibri" panose="020F0502020204030204" pitchFamily="34" charset="0"/>
              </a:rPr>
              <a:t>Ανάπτυξη προσωπικότητας</a:t>
            </a:r>
            <a:endParaRPr lang="el-GR" dirty="0"/>
          </a:p>
        </p:txBody>
      </p:sp>
      <p:sp>
        <p:nvSpPr>
          <p:cNvPr id="3" name="Content Placeholder 2"/>
          <p:cNvSpPr>
            <a:spLocks noGrp="1"/>
          </p:cNvSpPr>
          <p:nvPr>
            <p:ph idx="1"/>
          </p:nvPr>
        </p:nvSpPr>
        <p:spPr/>
        <p:txBody>
          <a:bodyPr>
            <a:normAutofit/>
          </a:bodyPr>
          <a:lstStyle/>
          <a:p>
            <a:pPr lvl="0" algn="just">
              <a:buClr>
                <a:srgbClr val="DDDDDD"/>
              </a:buClr>
            </a:pPr>
            <a:r>
              <a:rPr lang="el-GR" sz="2400" dirty="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rPr>
              <a:t> Φυσιολογική ανάπτυξη: επαρκή ικανοποίηση </a:t>
            </a:r>
            <a:r>
              <a:rPr lang="en-US" sz="2400" dirty="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rPr>
              <a:t>libido, </a:t>
            </a:r>
            <a:r>
              <a:rPr lang="el-GR" sz="2400" dirty="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rPr>
              <a:t>χωρίς σύγκρουση με κοινωνικό περίγυρο</a:t>
            </a:r>
            <a:r>
              <a:rPr lang="en-GB" sz="2400" dirty="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r>
              <a:rPr lang="el-GR" sz="2400" dirty="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rPr>
              <a:t>Αλλώς καθήλωση, παλινδρόμηση</a:t>
            </a:r>
          </a:p>
          <a:p>
            <a:pPr lvl="0" algn="just">
              <a:buClr>
                <a:srgbClr val="DDDDDD"/>
              </a:buClr>
            </a:pPr>
            <a:r>
              <a:rPr lang="el-GR" sz="2400" dirty="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rPr>
              <a:t>Εμπειρίες σε κάθε στάδιο ασκούν σημαντική επίδραση στη διαμόρφωση των βασικών χαρακτηριστικών της προσωπικότητας</a:t>
            </a:r>
          </a:p>
          <a:p>
            <a:pPr algn="just"/>
            <a:endParaRPr lang="el-GR" sz="2800" dirty="0"/>
          </a:p>
        </p:txBody>
      </p:sp>
    </p:spTree>
    <p:extLst>
      <p:ext uri="{BB962C8B-B14F-4D97-AF65-F5344CB8AC3E}">
        <p14:creationId xmlns:p14="http://schemas.microsoft.com/office/powerpoint/2010/main" val="1432438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Στάδια</a:t>
            </a:r>
            <a:endParaRPr lang="el-G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8298" y="1494051"/>
            <a:ext cx="8770495" cy="4351338"/>
          </a:xfrm>
        </p:spPr>
        <p:txBody>
          <a:bodyPr>
            <a:noAutofit/>
          </a:bodyPr>
          <a:lstStyle/>
          <a:p>
            <a:pPr algn="just"/>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Στοματικό: γέννηση-1.5χρ., στόμα, θηλασμός, πιπίλισμα, μεγάλη εξάρτηση από φροντιστή</a:t>
            </a:r>
          </a:p>
          <a:p>
            <a:pPr algn="just"/>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Πρωκτικό: 1.5-3χρ., πρωκτός, έλεγχος σφιγκτήρων, εκπαίδευση  στη χρήση τουαλέτας, δυσκολία και συγκρούσεις για 1</a:t>
            </a:r>
            <a:r>
              <a:rPr lang="el-GR" sz="2400" baseline="30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η</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φορά γιατί πρέπει να μάθει να ελέγχει την ικανοποίηση (αναβολή ανάλογα με τις υποδείξεις των γονέων), συμμόρφωση ή μη στους γονείς.</a:t>
            </a:r>
          </a:p>
          <a:p>
            <a:pPr algn="just"/>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Φαλλικό: 3-6χρ. Γεννητικά όργανα, ερωτικές επιθυμίες για τον γονέα του αντίθετου φύλου &amp; ανταγωνιστικές τάσεις για αυτόν του ίδιου φύλου (Οιδιπόδειο σύμπλεγμα &amp; σύμπλεγμα της Ηλέκτρας), τα ξεπερνούν &amp; ταυτίζονται με τους γονείς του ίδιου φύλου</a:t>
            </a:r>
          </a:p>
          <a:p>
            <a:pPr algn="just"/>
            <a:endParaRPr lang="el-G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28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Στάδια (συνέχεια)</a:t>
            </a:r>
            <a:endParaRPr lang="el-G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lgn="just"/>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Λανθάνουσας σεξουαλικότητας: 6-12 χρ., προσοχή σε πνευματικές δραστηριότητες, κοινωνικές σχέσεις, αθλητικές δραστηριότητες</a:t>
            </a:r>
          </a:p>
          <a:p>
            <a:pPr algn="just"/>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Γενετήσιας σεξουαλικότητας: 12+ (εφηβεία), στροφή προς τα μέλη του αντίθετου φύλου</a:t>
            </a:r>
            <a:endParaRPr lang="el-G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567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Αποτυχία προσαρμογής στα στάδια</a:t>
            </a:r>
            <a:endParaRPr lang="el-G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3420604"/>
              </p:ext>
            </p:extLst>
          </p:nvPr>
        </p:nvGraphicFramePr>
        <p:xfrm>
          <a:off x="817076" y="2576159"/>
          <a:ext cx="8251973" cy="2926080"/>
        </p:xfrm>
        <a:graphic>
          <a:graphicData uri="http://schemas.openxmlformats.org/drawingml/2006/table">
            <a:tbl>
              <a:tblPr firstRow="1" bandRow="1">
                <a:tableStyleId>{073A0DAA-6AF3-43AB-8588-CEC1D06C72B9}</a:tableStyleId>
              </a:tblPr>
              <a:tblGrid>
                <a:gridCol w="2826746"/>
                <a:gridCol w="5425227"/>
              </a:tblGrid>
              <a:tr h="258769">
                <a:tc>
                  <a:txBody>
                    <a:bodyPr/>
                    <a:lstStyle/>
                    <a:p>
                      <a:pPr algn="ctr"/>
                      <a:r>
                        <a:rPr lang="el-GR" sz="2400" b="1" dirty="0" smtClean="0">
                          <a:latin typeface="Calibri" panose="020F0502020204030204" pitchFamily="34" charset="0"/>
                          <a:ea typeface="Calibri" panose="020F0502020204030204" pitchFamily="34" charset="0"/>
                          <a:cs typeface="Calibri" panose="020F0502020204030204" pitchFamily="34" charset="0"/>
                        </a:rPr>
                        <a:t>Στάδια</a:t>
                      </a:r>
                      <a:endParaRPr lang="el-GR" sz="24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l-GR" sz="2400" b="1" dirty="0" smtClean="0">
                          <a:latin typeface="Calibri" panose="020F0502020204030204" pitchFamily="34" charset="0"/>
                          <a:ea typeface="Calibri" panose="020F0502020204030204" pitchFamily="34" charset="0"/>
                          <a:cs typeface="Calibri" panose="020F0502020204030204" pitchFamily="34" charset="0"/>
                        </a:rPr>
                        <a:t>Συνέπειες</a:t>
                      </a:r>
                      <a:r>
                        <a:rPr lang="el-GR" sz="2400" b="1" baseline="0" dirty="0" smtClean="0">
                          <a:latin typeface="Calibri" panose="020F0502020204030204" pitchFamily="34" charset="0"/>
                          <a:ea typeface="Calibri" panose="020F0502020204030204" pitchFamily="34" charset="0"/>
                          <a:cs typeface="Calibri" panose="020F0502020204030204" pitchFamily="34" charset="0"/>
                        </a:rPr>
                        <a:t> στην ενήλικη ζωή</a:t>
                      </a:r>
                      <a:endParaRPr lang="el-GR" sz="2400" b="1" dirty="0">
                        <a:latin typeface="Calibri" panose="020F0502020204030204" pitchFamily="34" charset="0"/>
                        <a:ea typeface="Calibri" panose="020F0502020204030204" pitchFamily="34" charset="0"/>
                        <a:cs typeface="Calibri" panose="020F0502020204030204" pitchFamily="34" charset="0"/>
                      </a:endParaRPr>
                    </a:p>
                  </a:txBody>
                  <a:tcPr/>
                </a:tc>
              </a:tr>
              <a:tr h="375633">
                <a:tc>
                  <a:txBody>
                    <a:bodyPr/>
                    <a:lstStyle/>
                    <a:p>
                      <a:pPr algn="ctr"/>
                      <a:r>
                        <a:rPr lang="el-GR" sz="2400" b="1" dirty="0" smtClean="0">
                          <a:latin typeface="Calibri" panose="020F0502020204030204" pitchFamily="34" charset="0"/>
                          <a:ea typeface="Calibri" panose="020F0502020204030204" pitchFamily="34" charset="0"/>
                          <a:cs typeface="Calibri" panose="020F0502020204030204" pitchFamily="34" charset="0"/>
                        </a:rPr>
                        <a:t>Στοματικό</a:t>
                      </a:r>
                      <a:endParaRPr lang="el-GR" sz="24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l-GR" sz="2400" b="1" dirty="0" smtClean="0">
                          <a:latin typeface="Calibri" panose="020F0502020204030204" pitchFamily="34" charset="0"/>
                          <a:ea typeface="Calibri" panose="020F0502020204030204" pitchFamily="34" charset="0"/>
                          <a:cs typeface="Calibri" panose="020F0502020204030204" pitchFamily="34" charset="0"/>
                        </a:rPr>
                        <a:t>Εξάρτηση από κάπνισμα, φαγητό, αλκοόλ</a:t>
                      </a:r>
                      <a:endParaRPr lang="el-GR" sz="2400" b="1" dirty="0">
                        <a:latin typeface="Calibri" panose="020F0502020204030204" pitchFamily="34" charset="0"/>
                        <a:ea typeface="Calibri" panose="020F0502020204030204" pitchFamily="34" charset="0"/>
                        <a:cs typeface="Calibri" panose="020F0502020204030204" pitchFamily="34" charset="0"/>
                      </a:endParaRPr>
                    </a:p>
                  </a:txBody>
                  <a:tcPr/>
                </a:tc>
              </a:tr>
              <a:tr h="492496">
                <a:tc>
                  <a:txBody>
                    <a:bodyPr/>
                    <a:lstStyle/>
                    <a:p>
                      <a:pPr algn="ctr"/>
                      <a:r>
                        <a:rPr lang="el-GR" sz="2400" b="1" dirty="0" smtClean="0">
                          <a:latin typeface="Calibri" panose="020F0502020204030204" pitchFamily="34" charset="0"/>
                          <a:ea typeface="Calibri" panose="020F0502020204030204" pitchFamily="34" charset="0"/>
                          <a:cs typeface="Calibri" panose="020F0502020204030204" pitchFamily="34" charset="0"/>
                        </a:rPr>
                        <a:t>Πρωκτικό</a:t>
                      </a:r>
                      <a:endParaRPr lang="el-GR" sz="24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l-GR" sz="2400" b="1" dirty="0" smtClean="0">
                          <a:latin typeface="Calibri" panose="020F0502020204030204" pitchFamily="34" charset="0"/>
                          <a:ea typeface="Calibri" panose="020F0502020204030204" pitchFamily="34" charset="0"/>
                          <a:cs typeface="Calibri" panose="020F0502020204030204" pitchFamily="34" charset="0"/>
                        </a:rPr>
                        <a:t>Υπερβολική</a:t>
                      </a:r>
                      <a:r>
                        <a:rPr lang="el-GR" sz="2400" b="1" baseline="0" dirty="0" smtClean="0">
                          <a:latin typeface="Calibri" panose="020F0502020204030204" pitchFamily="34" charset="0"/>
                          <a:ea typeface="Calibri" panose="020F0502020204030204" pitchFamily="34" charset="0"/>
                          <a:cs typeface="Calibri" panose="020F0502020204030204" pitchFamily="34" charset="0"/>
                        </a:rPr>
                        <a:t> ενασχόληση με τάξη, καθαριότητα, φιλαργυρία</a:t>
                      </a:r>
                      <a:endParaRPr lang="el-GR" sz="2400" b="1" dirty="0">
                        <a:latin typeface="Calibri" panose="020F0502020204030204" pitchFamily="34" charset="0"/>
                        <a:ea typeface="Calibri" panose="020F0502020204030204" pitchFamily="34" charset="0"/>
                        <a:cs typeface="Calibri" panose="020F0502020204030204" pitchFamily="34" charset="0"/>
                      </a:endParaRPr>
                    </a:p>
                  </a:txBody>
                  <a:tcPr/>
                </a:tc>
              </a:tr>
              <a:tr h="492496">
                <a:tc>
                  <a:txBody>
                    <a:bodyPr/>
                    <a:lstStyle/>
                    <a:p>
                      <a:pPr algn="ctr"/>
                      <a:r>
                        <a:rPr lang="el-GR" sz="2400" b="1" dirty="0" smtClean="0">
                          <a:latin typeface="Calibri" panose="020F0502020204030204" pitchFamily="34" charset="0"/>
                          <a:ea typeface="Calibri" panose="020F0502020204030204" pitchFamily="34" charset="0"/>
                          <a:cs typeface="Calibri" panose="020F0502020204030204" pitchFamily="34" charset="0"/>
                        </a:rPr>
                        <a:t>Φαλλικό</a:t>
                      </a:r>
                      <a:endParaRPr lang="el-GR" sz="24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l-GR" sz="2400" b="1" dirty="0" smtClean="0">
                          <a:latin typeface="Calibri" panose="020F0502020204030204" pitchFamily="34" charset="0"/>
                          <a:ea typeface="Calibri" panose="020F0502020204030204" pitchFamily="34" charset="0"/>
                          <a:cs typeface="Calibri" panose="020F0502020204030204" pitchFamily="34" charset="0"/>
                        </a:rPr>
                        <a:t>Εξιδανίκευση</a:t>
                      </a:r>
                      <a:r>
                        <a:rPr lang="el-GR" sz="2400" b="1" baseline="0" dirty="0" smtClean="0">
                          <a:latin typeface="Calibri" panose="020F0502020204030204" pitchFamily="34" charset="0"/>
                          <a:ea typeface="Calibri" panose="020F0502020204030204" pitchFamily="34" charset="0"/>
                          <a:cs typeface="Calibri" panose="020F0502020204030204" pitchFamily="34" charset="0"/>
                        </a:rPr>
                        <a:t> ρομαντικών σχέσεων, επιδειξιομανία, ομοφυλοφιλία</a:t>
                      </a:r>
                      <a:endParaRPr lang="el-GR" sz="2400" b="1" dirty="0">
                        <a:latin typeface="Calibri" panose="020F0502020204030204" pitchFamily="34" charset="0"/>
                        <a:ea typeface="Calibri" panose="020F0502020204030204" pitchFamily="34" charset="0"/>
                        <a:cs typeface="Calibri" panose="020F0502020204030204" pitchFamily="34" charset="0"/>
                      </a:endParaRPr>
                    </a:p>
                  </a:txBody>
                  <a:tcPr/>
                </a:tc>
              </a:tr>
            </a:tbl>
          </a:graphicData>
        </a:graphic>
      </p:graphicFrame>
      <p:sp>
        <p:nvSpPr>
          <p:cNvPr id="5" name="Rectangle 4"/>
          <p:cNvSpPr/>
          <p:nvPr/>
        </p:nvSpPr>
        <p:spPr>
          <a:xfrm>
            <a:off x="1778243" y="6112478"/>
            <a:ext cx="6096156" cy="369332"/>
          </a:xfrm>
          <a:prstGeom prst="rect">
            <a:avLst/>
          </a:prstGeom>
        </p:spPr>
        <p:txBody>
          <a:bodyPr wrap="none">
            <a:spAutoFit/>
          </a:bodyPr>
          <a:lstStyle/>
          <a:p>
            <a:r>
              <a:rPr lang="en-US" dirty="0">
                <a:hlinkClick r:id="rId2"/>
              </a:rPr>
              <a:t>https://</a:t>
            </a:r>
            <a:r>
              <a:rPr lang="en-US" dirty="0" smtClean="0">
                <a:hlinkClick r:id="rId2"/>
              </a:rPr>
              <a:t>www.youtube.com/watch?v=nSgkGz4oMEY&amp;t=7s</a:t>
            </a:r>
            <a:r>
              <a:rPr lang="el-GR" dirty="0" smtClean="0"/>
              <a:t> </a:t>
            </a:r>
            <a:endParaRPr lang="el-GR" dirty="0"/>
          </a:p>
        </p:txBody>
      </p:sp>
    </p:spTree>
    <p:extLst>
      <p:ext uri="{BB962C8B-B14F-4D97-AF65-F5344CB8AC3E}">
        <p14:creationId xmlns:p14="http://schemas.microsoft.com/office/powerpoint/2010/main" val="94979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Μηχανισμοί άμυνας</a:t>
            </a:r>
            <a:endParaRPr lang="el-G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97255" y="2025677"/>
            <a:ext cx="9186194" cy="3880773"/>
          </a:xfrm>
        </p:spPr>
        <p:txBody>
          <a:bodyPr>
            <a:noAutofit/>
          </a:bodyPr>
          <a:lstStyle/>
          <a:p>
            <a:pPr marL="0" indent="0" algn="just">
              <a:buNone/>
            </a:pP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Ασυνείδητοι τρόποι προστασίας από το άγχος του «εγώ»</a:t>
            </a:r>
          </a:p>
          <a:p>
            <a:pPr algn="just"/>
            <a:r>
              <a:rPr lang="el-GR"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Απώθηση</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βασικότερος μηχανισμός. Οι οδυνηρές σκέψεις που προκαλούν άγχος, απωθούνται στο ασυνείδητο. Στόχος όλων των μηχανισμών.</a:t>
            </a:r>
          </a:p>
          <a:p>
            <a:pPr algn="just"/>
            <a:r>
              <a:rPr lang="el-GR"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Προβολή</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αποδίδονται σε άλλα άτομα κίνητρα, σκέψεις και χαρακτηριστικά μας που δεν είναι αποδεκτά και προκαλούν άγχος</a:t>
            </a:r>
          </a:p>
          <a:p>
            <a:pPr algn="just"/>
            <a:r>
              <a:rPr lang="el-GR" sz="2400" b="1" dirty="0">
                <a:solidFill>
                  <a:schemeClr val="tx1"/>
                </a:solidFill>
                <a:latin typeface="Calibri" panose="020F0502020204030204" pitchFamily="34" charset="0"/>
                <a:ea typeface="Calibri" panose="020F0502020204030204" pitchFamily="34" charset="0"/>
                <a:cs typeface="Calibri" panose="020F0502020204030204" pitchFamily="34" charset="0"/>
              </a:rPr>
              <a:t>Μ</a:t>
            </a:r>
            <a:r>
              <a:rPr lang="el-GR"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ετάθεση</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l-GR" sz="2400" dirty="0">
                <a:solidFill>
                  <a:schemeClr val="tx1"/>
                </a:solidFill>
                <a:latin typeface="Calibri" panose="020F0502020204030204" pitchFamily="34" charset="0"/>
                <a:ea typeface="Calibri" panose="020F0502020204030204" pitchFamily="34" charset="0"/>
                <a:cs typeface="Calibri" panose="020F0502020204030204" pitchFamily="34" charset="0"/>
              </a:rPr>
              <a:t>συμβαίνει όταν ένα άτομο καταπιέζει </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τα συναισθήματα </a:t>
            </a:r>
            <a:r>
              <a:rPr lang="el-GR" sz="2400" dirty="0">
                <a:solidFill>
                  <a:schemeClr val="tx1"/>
                </a:solidFill>
                <a:latin typeface="Calibri" panose="020F0502020204030204" pitchFamily="34" charset="0"/>
                <a:ea typeface="Calibri" panose="020F0502020204030204" pitchFamily="34" charset="0"/>
                <a:cs typeface="Calibri" panose="020F0502020204030204" pitchFamily="34" charset="0"/>
              </a:rPr>
              <a:t>που νιώθει για ένα άλλο άτομο. </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Έτσι, τα </a:t>
            </a:r>
            <a:r>
              <a:rPr lang="el-GR" sz="2400" dirty="0">
                <a:solidFill>
                  <a:schemeClr val="tx1"/>
                </a:solidFill>
                <a:latin typeface="Calibri" panose="020F0502020204030204" pitchFamily="34" charset="0"/>
                <a:ea typeface="Calibri" panose="020F0502020204030204" pitchFamily="34" charset="0"/>
                <a:cs typeface="Calibri" panose="020F0502020204030204" pitchFamily="34" charset="0"/>
              </a:rPr>
              <a:t>συναισθήματα μετατοπίζονται  προς ένα άτομο ή ζώο που είναι </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αποδεκτά </a:t>
            </a:r>
          </a:p>
          <a:p>
            <a:pPr algn="just"/>
            <a:r>
              <a:rPr lang="el-GR"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Άρνηση</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μη αποδοχή μιας κατάστασης, ενός συναισθήματος</a:t>
            </a:r>
          </a:p>
          <a:p>
            <a:pPr algn="just"/>
            <a:r>
              <a:rPr lang="el-GR" sz="24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Χιούμορ</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πιο ώριμος τρόπος άμυνας</a:t>
            </a:r>
          </a:p>
        </p:txBody>
      </p:sp>
    </p:spTree>
    <p:extLst>
      <p:ext uri="{BB962C8B-B14F-4D97-AF65-F5344CB8AC3E}">
        <p14:creationId xmlns:p14="http://schemas.microsoft.com/office/powerpoint/2010/main" val="334163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Μηχανισμοί </a:t>
            </a:r>
            <a:r>
              <a:rPr lang="el-GR" b="1" dirty="0" smtClean="0">
                <a:latin typeface="Calibri" panose="020F0502020204030204" pitchFamily="34" charset="0"/>
                <a:ea typeface="Calibri" panose="020F0502020204030204" pitchFamily="34" charset="0"/>
                <a:cs typeface="Calibri" panose="020F0502020204030204" pitchFamily="34" charset="0"/>
              </a:rPr>
              <a:t>άμυνας</a:t>
            </a:r>
            <a:r>
              <a:rPr lang="en-US" b="1" dirty="0" smtClean="0">
                <a:latin typeface="Calibri" panose="020F0502020204030204" pitchFamily="34" charset="0"/>
                <a:ea typeface="Calibri" panose="020F0502020204030204" pitchFamily="34" charset="0"/>
                <a:cs typeface="Calibri" panose="020F0502020204030204" pitchFamily="34" charset="0"/>
              </a:rPr>
              <a:t> (</a:t>
            </a:r>
            <a:r>
              <a:rPr lang="el-GR" b="1" dirty="0" smtClean="0">
                <a:latin typeface="Calibri" panose="020F0502020204030204" pitchFamily="34" charset="0"/>
                <a:ea typeface="Calibri" panose="020F0502020204030204" pitchFamily="34" charset="0"/>
                <a:cs typeface="Calibri" panose="020F0502020204030204" pitchFamily="34" charset="0"/>
              </a:rPr>
              <a:t>συνέχεια)</a:t>
            </a:r>
            <a:endParaRPr lang="el-GR"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Autofit/>
          </a:bodyPr>
          <a:lstStyle/>
          <a:p>
            <a:pPr algn="just" fontAlgn="base"/>
            <a:r>
              <a:rPr lang="el-GR" sz="2400" b="1" dirty="0">
                <a:latin typeface="Calibri" panose="020F0502020204030204" pitchFamily="34" charset="0"/>
                <a:ea typeface="Calibri" panose="020F0502020204030204" pitchFamily="34" charset="0"/>
                <a:cs typeface="Calibri" panose="020F0502020204030204" pitchFamily="34" charset="0"/>
              </a:rPr>
              <a:t>Εκλογίκευση</a:t>
            </a:r>
            <a:r>
              <a:rPr lang="el-GR" sz="2400" dirty="0">
                <a:latin typeface="Calibri" panose="020F0502020204030204" pitchFamily="34" charset="0"/>
                <a:ea typeface="Calibri" panose="020F0502020204030204" pitchFamily="34" charset="0"/>
                <a:cs typeface="Calibri" panose="020F0502020204030204" pitchFamily="34" charset="0"/>
              </a:rPr>
              <a:t>: </a:t>
            </a:r>
            <a:r>
              <a:rPr lang="el-GR" sz="2400" dirty="0" smtClean="0">
                <a:latin typeface="Calibri" panose="020F0502020204030204" pitchFamily="34" charset="0"/>
                <a:ea typeface="Calibri" panose="020F0502020204030204" pitchFamily="34" charset="0"/>
                <a:cs typeface="Calibri" panose="020F0502020204030204" pitchFamily="34" charset="0"/>
              </a:rPr>
              <a:t>συμβαίνει </a:t>
            </a:r>
            <a:r>
              <a:rPr lang="el-GR" sz="2400" dirty="0">
                <a:latin typeface="Calibri" panose="020F0502020204030204" pitchFamily="34" charset="0"/>
                <a:ea typeface="Calibri" panose="020F0502020204030204" pitchFamily="34" charset="0"/>
                <a:cs typeface="Calibri" panose="020F0502020204030204" pitchFamily="34" charset="0"/>
              </a:rPr>
              <a:t>όταν </a:t>
            </a:r>
            <a:r>
              <a:rPr lang="el-GR" sz="2400" dirty="0" smtClean="0">
                <a:latin typeface="Calibri" panose="020F0502020204030204" pitchFamily="34" charset="0"/>
                <a:ea typeface="Calibri" panose="020F0502020204030204" pitchFamily="34" charset="0"/>
                <a:cs typeface="Calibri" panose="020F0502020204030204" pitchFamily="34" charset="0"/>
              </a:rPr>
              <a:t>ένα άτομο προσπαθεί  να εξηγήσει</a:t>
            </a:r>
            <a:r>
              <a:rPr lang="el-GR" sz="2400" dirty="0">
                <a:latin typeface="Calibri" panose="020F0502020204030204" pitchFamily="34" charset="0"/>
                <a:ea typeface="Calibri" panose="020F0502020204030204" pitchFamily="34" charset="0"/>
                <a:cs typeface="Calibri" panose="020F0502020204030204" pitchFamily="34" charset="0"/>
              </a:rPr>
              <a:t> ή να βρει δικαιολογίες για κάθε γεγονός ή πράξη με λογικούς </a:t>
            </a:r>
            <a:r>
              <a:rPr lang="el-GR" sz="2400" dirty="0" smtClean="0">
                <a:latin typeface="Calibri" panose="020F0502020204030204" pitchFamily="34" charset="0"/>
                <a:ea typeface="Calibri" panose="020F0502020204030204" pitchFamily="34" charset="0"/>
                <a:cs typeface="Calibri" panose="020F0502020204030204" pitchFamily="34" charset="0"/>
              </a:rPr>
              <a:t>όρους</a:t>
            </a:r>
          </a:p>
          <a:p>
            <a:pPr algn="just" fontAlgn="base"/>
            <a:r>
              <a:rPr lang="el-GR" sz="2400" b="1" dirty="0">
                <a:latin typeface="Calibri" panose="020F0502020204030204" pitchFamily="34" charset="0"/>
                <a:ea typeface="Calibri" panose="020F0502020204030204" pitchFamily="34" charset="0"/>
                <a:cs typeface="Calibri" panose="020F0502020204030204" pitchFamily="34" charset="0"/>
              </a:rPr>
              <a:t>Μετατροπή</a:t>
            </a:r>
            <a:r>
              <a:rPr lang="el-GR" sz="2400" dirty="0">
                <a:latin typeface="Calibri" panose="020F0502020204030204" pitchFamily="34" charset="0"/>
                <a:ea typeface="Calibri" panose="020F0502020204030204" pitchFamily="34" charset="0"/>
                <a:cs typeface="Calibri" panose="020F0502020204030204" pitchFamily="34" charset="0"/>
              </a:rPr>
              <a:t>: σωματικές εκδηλώσεις του </a:t>
            </a:r>
            <a:r>
              <a:rPr lang="el-GR" sz="2400" dirty="0" smtClean="0">
                <a:latin typeface="Calibri" panose="020F0502020204030204" pitchFamily="34" charset="0"/>
                <a:ea typeface="Calibri" panose="020F0502020204030204" pitchFamily="34" charset="0"/>
                <a:cs typeface="Calibri" panose="020F0502020204030204" pitchFamily="34" charset="0"/>
              </a:rPr>
              <a:t>άγχους</a:t>
            </a:r>
          </a:p>
          <a:p>
            <a:pPr algn="just" fontAlgn="base"/>
            <a:r>
              <a:rPr lang="el-GR" sz="2400" b="1" dirty="0" smtClean="0">
                <a:latin typeface="Calibri" panose="020F0502020204030204" pitchFamily="34" charset="0"/>
                <a:ea typeface="Calibri" panose="020F0502020204030204" pitchFamily="34" charset="0"/>
                <a:cs typeface="Calibri" panose="020F0502020204030204" pitchFamily="34" charset="0"/>
              </a:rPr>
              <a:t>Αντίθετη αντίδραση</a:t>
            </a:r>
            <a:r>
              <a:rPr lang="el-GR" sz="2400" dirty="0" smtClean="0">
                <a:latin typeface="Calibri" panose="020F0502020204030204" pitchFamily="34" charset="0"/>
                <a:ea typeface="Calibri" panose="020F0502020204030204" pitchFamily="34" charset="0"/>
                <a:cs typeface="Calibri" panose="020F0502020204030204" pitchFamily="34" charset="0"/>
              </a:rPr>
              <a:t>: η υιοθέτηση των ακριβώς αντίθετων σκέψεων από τις πραγματικές</a:t>
            </a:r>
            <a:endParaRPr lang="el-GR" sz="2400" dirty="0">
              <a:latin typeface="Calibri" panose="020F0502020204030204" pitchFamily="34" charset="0"/>
              <a:ea typeface="Calibri" panose="020F0502020204030204" pitchFamily="34" charset="0"/>
              <a:cs typeface="Calibri" panose="020F0502020204030204" pitchFamily="34" charset="0"/>
            </a:endParaRPr>
          </a:p>
          <a:p>
            <a:pPr algn="just" fontAlgn="base"/>
            <a:r>
              <a:rPr lang="el-GR" sz="2400" b="1" dirty="0" smtClean="0">
                <a:latin typeface="Calibri" panose="020F0502020204030204" pitchFamily="34" charset="0"/>
                <a:ea typeface="Calibri" panose="020F0502020204030204" pitchFamily="34" charset="0"/>
                <a:cs typeface="Calibri" panose="020F0502020204030204" pitchFamily="34" charset="0"/>
              </a:rPr>
              <a:t>Παλινδρόμηση</a:t>
            </a:r>
            <a:r>
              <a:rPr lang="el-GR" sz="2400" dirty="0" smtClean="0">
                <a:latin typeface="Calibri" panose="020F0502020204030204" pitchFamily="34" charset="0"/>
                <a:ea typeface="Calibri" panose="020F0502020204030204" pitchFamily="34" charset="0"/>
                <a:cs typeface="Calibri" panose="020F0502020204030204" pitchFamily="34" charset="0"/>
              </a:rPr>
              <a:t>: συμβαίνει </a:t>
            </a:r>
            <a:r>
              <a:rPr lang="el-GR" sz="2400" dirty="0">
                <a:latin typeface="Calibri" panose="020F0502020204030204" pitchFamily="34" charset="0"/>
                <a:ea typeface="Calibri" panose="020F0502020204030204" pitchFamily="34" charset="0"/>
                <a:cs typeface="Calibri" panose="020F0502020204030204" pitchFamily="34" charset="0"/>
              </a:rPr>
              <a:t>όταν ένα άτομο επαναλαμβάνει κάποιες συμπεριφορές που εμφάνιζε σε μικρότερη </a:t>
            </a:r>
            <a:r>
              <a:rPr lang="el-GR" sz="2400" dirty="0" smtClean="0">
                <a:latin typeface="Calibri" panose="020F0502020204030204" pitchFamily="34" charset="0"/>
                <a:ea typeface="Calibri" panose="020F0502020204030204" pitchFamily="34" charset="0"/>
                <a:cs typeface="Calibri" panose="020F0502020204030204" pitchFamily="34" charset="0"/>
              </a:rPr>
              <a:t>ηλικία, αναζήτηση  </a:t>
            </a:r>
            <a:r>
              <a:rPr lang="el-GR" sz="2400" dirty="0">
                <a:latin typeface="Calibri" panose="020F0502020204030204" pitchFamily="34" charset="0"/>
                <a:ea typeface="Calibri" panose="020F0502020204030204" pitchFamily="34" charset="0"/>
                <a:cs typeface="Calibri" panose="020F0502020204030204" pitchFamily="34" charset="0"/>
              </a:rPr>
              <a:t>άνεσης σε πράγματα με τα οποία νιώθει περισσότερη ασφάλεια και </a:t>
            </a:r>
            <a:r>
              <a:rPr lang="el-GR" sz="2400" dirty="0" smtClean="0">
                <a:latin typeface="Calibri" panose="020F0502020204030204" pitchFamily="34" charset="0"/>
                <a:ea typeface="Calibri" panose="020F0502020204030204" pitchFamily="34" charset="0"/>
                <a:cs typeface="Calibri" panose="020F0502020204030204" pitchFamily="34" charset="0"/>
              </a:rPr>
              <a:t>χαρά.</a:t>
            </a:r>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317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prstClr val="white"/>
                </a:solidFill>
                <a:latin typeface="Calibri" panose="020F0502020204030204" pitchFamily="34" charset="0"/>
                <a:ea typeface="Calibri" panose="020F0502020204030204" pitchFamily="34" charset="0"/>
                <a:cs typeface="Calibri" panose="020F0502020204030204" pitchFamily="34" charset="0"/>
              </a:rPr>
              <a:t>Στην προηγούμενη ενότητα</a:t>
            </a:r>
            <a:endParaRPr lang="el-G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l-GR" sz="2400" dirty="0" smtClean="0">
                <a:latin typeface="Calibri" panose="020F0502020204030204" pitchFamily="34" charset="0"/>
                <a:ea typeface="Calibri" panose="020F0502020204030204" pitchFamily="34" charset="0"/>
                <a:cs typeface="Calibri" panose="020F0502020204030204" pitchFamily="34" charset="0"/>
              </a:rPr>
              <a:t>Η έννοια της προσωπικότητας</a:t>
            </a:r>
          </a:p>
          <a:p>
            <a:r>
              <a:rPr lang="el-GR" sz="2400" dirty="0" smtClean="0">
                <a:latin typeface="Calibri" panose="020F0502020204030204" pitchFamily="34" charset="0"/>
                <a:ea typeface="Calibri" panose="020F0502020204030204" pitchFamily="34" charset="0"/>
                <a:cs typeface="Calibri" panose="020F0502020204030204" pitchFamily="34" charset="0"/>
              </a:rPr>
              <a:t>Η επίδραση περιβάλλοντος &amp; κληρονομικότητας</a:t>
            </a:r>
          </a:p>
          <a:p>
            <a:r>
              <a:rPr lang="el-GR" sz="2400" dirty="0" smtClean="0">
                <a:latin typeface="Calibri" panose="020F0502020204030204" pitchFamily="34" charset="0"/>
                <a:ea typeface="Calibri" panose="020F0502020204030204" pitchFamily="34" charset="0"/>
                <a:cs typeface="Calibri" panose="020F0502020204030204" pitchFamily="34" charset="0"/>
              </a:rPr>
              <a:t>Προσαρμογή</a:t>
            </a:r>
          </a:p>
          <a:p>
            <a:r>
              <a:rPr lang="el-GR" sz="2400" dirty="0" smtClean="0">
                <a:latin typeface="Calibri" panose="020F0502020204030204" pitchFamily="34" charset="0"/>
                <a:ea typeface="Calibri" panose="020F0502020204030204" pitchFamily="34" charset="0"/>
                <a:cs typeface="Calibri" panose="020F0502020204030204" pitchFamily="34" charset="0"/>
              </a:rPr>
              <a:t>Ψυχική διαταραχή</a:t>
            </a:r>
          </a:p>
          <a:p>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982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Απορίες, Προβληματισμοί, Επισημάνσεις </a:t>
            </a:r>
            <a:endParaRPr lang="el-G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206" y="2501106"/>
            <a:ext cx="6905625" cy="3200400"/>
          </a:xfrm>
        </p:spPr>
      </p:pic>
    </p:spTree>
    <p:extLst>
      <p:ext uri="{BB962C8B-B14F-4D97-AF65-F5344CB8AC3E}">
        <p14:creationId xmlns:p14="http://schemas.microsoft.com/office/powerpoint/2010/main" val="2890319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prstClr val="white"/>
                </a:solidFill>
                <a:latin typeface="Calibri" panose="020F0502020204030204" pitchFamily="34" charset="0"/>
                <a:ea typeface="Calibri" panose="020F0502020204030204" pitchFamily="34" charset="0"/>
                <a:cs typeface="Calibri" panose="020F0502020204030204" pitchFamily="34" charset="0"/>
              </a:rPr>
              <a:t>Βιβλιογραφικές αναφορές</a:t>
            </a:r>
            <a:endParaRPr lang="el-GR" dirty="0"/>
          </a:p>
        </p:txBody>
      </p:sp>
      <p:sp>
        <p:nvSpPr>
          <p:cNvPr id="3" name="Content Placeholder 2"/>
          <p:cNvSpPr>
            <a:spLocks noGrp="1"/>
          </p:cNvSpPr>
          <p:nvPr>
            <p:ph idx="1"/>
          </p:nvPr>
        </p:nvSpPr>
        <p:spPr/>
        <p:txBody>
          <a:bodyPr>
            <a:normAutofit/>
          </a:bodyPr>
          <a:lstStyle/>
          <a:p>
            <a:pPr algn="just"/>
            <a:r>
              <a:rPr lang="el-GR" sz="2000" dirty="0">
                <a:solidFill>
                  <a:schemeClr val="tx1"/>
                </a:solidFill>
                <a:latin typeface="Times New Roman" panose="02020603050405020304" pitchFamily="18" charset="0"/>
                <a:cs typeface="Times New Roman" panose="02020603050405020304" pitchFamily="18" charset="0"/>
              </a:rPr>
              <a:t>Heiden, L. A., &amp; Hersen, M. (1998). </a:t>
            </a:r>
            <a:r>
              <a:rPr lang="el-GR" sz="2000" i="1" dirty="0">
                <a:solidFill>
                  <a:schemeClr val="tx1"/>
                </a:solidFill>
                <a:latin typeface="Times New Roman" panose="02020603050405020304" pitchFamily="18" charset="0"/>
                <a:cs typeface="Times New Roman" panose="02020603050405020304" pitchFamily="18" charset="0"/>
              </a:rPr>
              <a:t>Εισαγωγή στην Κλινική </a:t>
            </a:r>
            <a:r>
              <a:rPr lang="el-GR" sz="2000" i="1" dirty="0" smtClean="0">
                <a:solidFill>
                  <a:schemeClr val="tx1"/>
                </a:solidFill>
                <a:latin typeface="Times New Roman" panose="02020603050405020304" pitchFamily="18" charset="0"/>
                <a:cs typeface="Times New Roman" panose="02020603050405020304" pitchFamily="18" charset="0"/>
              </a:rPr>
              <a:t>Ψυχολογία </a:t>
            </a:r>
            <a:r>
              <a:rPr lang="el-GR" sz="2000" dirty="0" smtClean="0">
                <a:solidFill>
                  <a:schemeClr val="tx1"/>
                </a:solidFill>
                <a:latin typeface="Times New Roman" panose="02020603050405020304" pitchFamily="18" charset="0"/>
                <a:cs typeface="Times New Roman" panose="02020603050405020304" pitchFamily="18" charset="0"/>
              </a:rPr>
              <a:t>(Α. Καλαντζή-Αζίζι &amp; Φ. Αναγνωστόπουλος,  Επίμ).</a:t>
            </a:r>
            <a:r>
              <a:rPr lang="en-US" sz="2000" dirty="0" smtClean="0">
                <a:solidFill>
                  <a:schemeClr val="tx1"/>
                </a:solidFill>
                <a:latin typeface="Times New Roman" panose="02020603050405020304" pitchFamily="18" charset="0"/>
                <a:cs typeface="Times New Roman" panose="02020603050405020304" pitchFamily="18" charset="0"/>
              </a:rPr>
              <a:t> </a:t>
            </a:r>
            <a:r>
              <a:rPr lang="el-GR" sz="2000" dirty="0" smtClean="0">
                <a:solidFill>
                  <a:schemeClr val="tx1"/>
                </a:solidFill>
                <a:latin typeface="Times New Roman" panose="02020603050405020304" pitchFamily="18" charset="0"/>
                <a:cs typeface="Times New Roman" panose="02020603050405020304" pitchFamily="18" charset="0"/>
              </a:rPr>
              <a:t> Ελληνικά γράμματα.</a:t>
            </a:r>
          </a:p>
          <a:p>
            <a:pPr algn="just"/>
            <a:r>
              <a:rPr lang="el-GR" sz="2000" dirty="0">
                <a:solidFill>
                  <a:schemeClr val="tx1"/>
                </a:solidFill>
                <a:latin typeface="Times New Roman" panose="02020603050405020304" pitchFamily="18" charset="0"/>
                <a:cs typeface="Times New Roman" panose="02020603050405020304" pitchFamily="18" charset="0"/>
              </a:rPr>
              <a:t> Μακρόγλου-Γουώλς, Μ., Σφυρίδου, Π., Τσέργας, Ν. (2012). Στοιχεία Γενικής και Εξελικτικής Ψυχολογίας. Ινστιτούτο Τεχνολογίας Υπολογιστών και Εκδόσεων «Διόφαντος». </a:t>
            </a:r>
            <a:r>
              <a:rPr lang="en-US" sz="2000" dirty="0">
                <a:solidFill>
                  <a:schemeClr val="tx1"/>
                </a:solidFill>
                <a:latin typeface="Times New Roman" panose="02020603050405020304" pitchFamily="18" charset="0"/>
                <a:cs typeface="Times New Roman" panose="02020603050405020304" pitchFamily="18" charset="0"/>
                <a:hlinkClick r:id="rId2"/>
              </a:rPr>
              <a:t>http://</a:t>
            </a:r>
            <a:r>
              <a:rPr lang="en-US" sz="2000" dirty="0" smtClean="0">
                <a:solidFill>
                  <a:schemeClr val="tx1"/>
                </a:solidFill>
                <a:latin typeface="Times New Roman" panose="02020603050405020304" pitchFamily="18" charset="0"/>
                <a:cs typeface="Times New Roman" panose="02020603050405020304" pitchFamily="18" charset="0"/>
                <a:hlinkClick r:id="rId2"/>
              </a:rPr>
              <a:t>ebooks.edu.gr/ebooks/handle/8547/3827</a:t>
            </a:r>
            <a:r>
              <a:rPr lang="el-GR"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l-GR" sz="2000" dirty="0" smtClean="0">
                <a:solidFill>
                  <a:schemeClr val="tx1"/>
                </a:solidFill>
                <a:latin typeface="Times New Roman" panose="02020603050405020304" pitchFamily="18" charset="0"/>
                <a:cs typeface="Times New Roman" panose="02020603050405020304" pitchFamily="18" charset="0"/>
              </a:rPr>
              <a:t> Παρασκευόπουλις, Ι. Ν. (1985). </a:t>
            </a:r>
            <a:r>
              <a:rPr lang="el-GR" sz="2000" i="1" dirty="0">
                <a:solidFill>
                  <a:schemeClr val="tx1"/>
                </a:solidFill>
                <a:latin typeface="Times New Roman" panose="02020603050405020304" pitchFamily="18" charset="0"/>
                <a:cs typeface="Times New Roman" panose="02020603050405020304" pitchFamily="18" charset="0"/>
              </a:rPr>
              <a:t>Εξελικτική ψυχολογία. Η ψυχική ζωή από τη σύλληψη ως την ενηλικίωση</a:t>
            </a:r>
            <a:r>
              <a:rPr lang="el-GR" sz="2000" i="1" dirty="0" smtClean="0">
                <a:solidFill>
                  <a:schemeClr val="tx1"/>
                </a:solidFill>
                <a:latin typeface="Times New Roman" panose="02020603050405020304" pitchFamily="18" charset="0"/>
                <a:cs typeface="Times New Roman" panose="02020603050405020304" pitchFamily="18" charset="0"/>
              </a:rPr>
              <a:t>, Τόμος</a:t>
            </a:r>
            <a:r>
              <a:rPr lang="el-GR" sz="2000" i="1" dirty="0">
                <a:solidFill>
                  <a:schemeClr val="tx1"/>
                </a:solidFill>
                <a:latin typeface="Times New Roman" panose="02020603050405020304" pitchFamily="18" charset="0"/>
                <a:cs typeface="Times New Roman" panose="02020603050405020304" pitchFamily="18" charset="0"/>
              </a:rPr>
              <a:t> 1</a:t>
            </a:r>
            <a:r>
              <a:rPr lang="el-GR" sz="2000" i="1" dirty="0" smtClean="0">
                <a:solidFill>
                  <a:schemeClr val="tx1"/>
                </a:solidFill>
                <a:latin typeface="Times New Roman" panose="02020603050405020304" pitchFamily="18" charset="0"/>
                <a:cs typeface="Times New Roman" panose="02020603050405020304" pitchFamily="18" charset="0"/>
              </a:rPr>
              <a:t>.</a:t>
            </a:r>
            <a:r>
              <a:rPr lang="en-US" sz="2000" i="1" dirty="0" smtClean="0">
                <a:solidFill>
                  <a:schemeClr val="tx1"/>
                </a:solidFill>
                <a:latin typeface="Times New Roman" panose="02020603050405020304" pitchFamily="18" charset="0"/>
                <a:cs typeface="Times New Roman" panose="02020603050405020304" pitchFamily="18" charset="0"/>
              </a:rPr>
              <a:t> </a:t>
            </a:r>
            <a:r>
              <a:rPr lang="el-GR" sz="2000" dirty="0" smtClean="0">
                <a:solidFill>
                  <a:schemeClr val="tx1"/>
                </a:solidFill>
                <a:latin typeface="Times New Roman" panose="02020603050405020304" pitchFamily="18" charset="0"/>
                <a:cs typeface="Times New Roman" panose="02020603050405020304" pitchFamily="18" charset="0"/>
              </a:rPr>
              <a:t>Αθήνα.</a:t>
            </a:r>
            <a:endParaRPr lang="el-GR" sz="20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9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prstClr val="white"/>
                </a:solidFill>
                <a:latin typeface="Calibri" panose="020F0502020204030204" pitchFamily="34" charset="0"/>
                <a:ea typeface="Calibri" panose="020F0502020204030204" pitchFamily="34" charset="0"/>
                <a:cs typeface="Calibri" panose="020F0502020204030204" pitchFamily="34" charset="0"/>
              </a:rPr>
              <a:t>Στην παρούσα ενότητα</a:t>
            </a:r>
            <a:endParaRPr lang="el-GR" dirty="0"/>
          </a:p>
        </p:txBody>
      </p:sp>
      <p:sp>
        <p:nvSpPr>
          <p:cNvPr id="3" name="Content Placeholder 2"/>
          <p:cNvSpPr>
            <a:spLocks noGrp="1"/>
          </p:cNvSpPr>
          <p:nvPr>
            <p:ph idx="1"/>
          </p:nvPr>
        </p:nvSpPr>
        <p:spPr/>
        <p:txBody>
          <a:bodyPr/>
          <a:lstStyle/>
          <a:p>
            <a:pPr marL="0" indent="0" algn="ctr">
              <a:buNone/>
            </a:pPr>
            <a:r>
              <a:rPr lang="el-GR" sz="2400" dirty="0">
                <a:solidFill>
                  <a:schemeClr val="tx1"/>
                </a:solidFill>
                <a:latin typeface="Calibri" panose="020F0502020204030204" pitchFamily="34" charset="0"/>
              </a:rPr>
              <a:t>Ψυχαναλυτική θεωρία του </a:t>
            </a:r>
            <a:r>
              <a:rPr lang="en-US" sz="2400" dirty="0">
                <a:solidFill>
                  <a:schemeClr val="tx1"/>
                </a:solidFill>
                <a:latin typeface="Calibri" panose="020F0502020204030204" pitchFamily="34" charset="0"/>
              </a:rPr>
              <a:t>S</a:t>
            </a:r>
            <a:r>
              <a:rPr lang="en-US" sz="2400" dirty="0">
                <a:latin typeface="Calibri" panose="020F0502020204030204" pitchFamily="34" charset="0"/>
              </a:rPr>
              <a:t>igmund</a:t>
            </a:r>
            <a:r>
              <a:rPr lang="en-US" sz="2400" dirty="0">
                <a:solidFill>
                  <a:schemeClr val="tx1"/>
                </a:solidFill>
                <a:latin typeface="Calibri" panose="020F0502020204030204" pitchFamily="34" charset="0"/>
              </a:rPr>
              <a:t> Freud (1856-1939</a:t>
            </a:r>
            <a:r>
              <a:rPr lang="en-US" sz="2400" dirty="0" smtClean="0">
                <a:solidFill>
                  <a:schemeClr val="tx1"/>
                </a:solidFill>
                <a:latin typeface="Calibri" panose="020F0502020204030204" pitchFamily="34" charset="0"/>
              </a:rPr>
              <a:t>)</a:t>
            </a:r>
          </a:p>
          <a:p>
            <a:pPr marL="0" indent="0" algn="ctr">
              <a:buNone/>
            </a:pPr>
            <a:endParaRPr lang="el-GR" sz="2400" b="1" dirty="0">
              <a:solidFill>
                <a:schemeClr val="tx1"/>
              </a:solidFill>
              <a:latin typeface="Calibri" panose="020F0502020204030204" pitchFamily="34" charset="0"/>
            </a:endParaRPr>
          </a:p>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693" y="3102961"/>
            <a:ext cx="6613811" cy="26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76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solidFill>
                  <a:schemeClr val="tx1"/>
                </a:solidFill>
                <a:latin typeface="Calibri" panose="020F0502020204030204" pitchFamily="34" charset="0"/>
              </a:rPr>
              <a:t>Sigmund </a:t>
            </a:r>
            <a:r>
              <a:rPr lang="en-US" b="1" dirty="0">
                <a:solidFill>
                  <a:schemeClr val="tx1"/>
                </a:solidFill>
                <a:latin typeface="Calibri" panose="020F0502020204030204" pitchFamily="34" charset="0"/>
              </a:rPr>
              <a:t>Freud (1856-1939)</a:t>
            </a:r>
            <a:r>
              <a:rPr lang="el-GR" b="1" dirty="0">
                <a:solidFill>
                  <a:schemeClr val="tx1"/>
                </a:solidFill>
                <a:latin typeface="Calibri" panose="020F0502020204030204" pitchFamily="34" charset="0"/>
              </a:rPr>
              <a:t/>
            </a:r>
            <a:br>
              <a:rPr lang="el-GR" b="1" dirty="0">
                <a:solidFill>
                  <a:schemeClr val="tx1"/>
                </a:solidFill>
                <a:latin typeface="Calibri" panose="020F0502020204030204" pitchFamily="34" charset="0"/>
              </a:rPr>
            </a:br>
            <a:endParaRPr lang="el-GR" dirty="0">
              <a:solidFill>
                <a:schemeClr val="tx1"/>
              </a:solidFill>
            </a:endParaRPr>
          </a:p>
        </p:txBody>
      </p:sp>
      <p:sp>
        <p:nvSpPr>
          <p:cNvPr id="3" name="Content Placeholder 2"/>
          <p:cNvSpPr>
            <a:spLocks noGrp="1"/>
          </p:cNvSpPr>
          <p:nvPr>
            <p:ph idx="1"/>
          </p:nvPr>
        </p:nvSpPr>
        <p:spPr/>
        <p:txBody>
          <a:bodyPr>
            <a:normAutofit/>
          </a:bodyPr>
          <a:lstStyle/>
          <a:p>
            <a:pPr algn="just"/>
            <a:r>
              <a:rPr lang="el-GR" sz="2400" dirty="0" smtClean="0">
                <a:latin typeface="Calibri" panose="020F0502020204030204" pitchFamily="34" charset="0"/>
                <a:ea typeface="Calibri" panose="020F0502020204030204" pitchFamily="34" charset="0"/>
                <a:cs typeface="Calibri" panose="020F0502020204030204" pitchFamily="34" charset="0"/>
              </a:rPr>
              <a:t>Αυστριακός γιατρός (νευρολόγος-ψυχίατρος)</a:t>
            </a:r>
          </a:p>
          <a:p>
            <a:pPr marL="0" indent="0" algn="just">
              <a:buNone/>
            </a:pPr>
            <a:r>
              <a:rPr lang="el-GR" sz="2400" dirty="0" smtClean="0">
                <a:latin typeface="Calibri" panose="020F0502020204030204" pitchFamily="34" charset="0"/>
                <a:ea typeface="Calibri" panose="020F0502020204030204" pitchFamily="34" charset="0"/>
                <a:cs typeface="Calibri" panose="020F0502020204030204" pitchFamily="34" charset="0"/>
              </a:rPr>
              <a:t> εβραϊκής καταγωγής</a:t>
            </a:r>
          </a:p>
          <a:p>
            <a:pPr lvl="0" algn="just">
              <a:buClr>
                <a:srgbClr val="DDDDDD"/>
              </a:buClr>
            </a:pPr>
            <a:r>
              <a:rPr lang="el-GR" sz="2400" dirty="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rPr>
              <a:t>Πολύ σημαντική συνεισφορά, </a:t>
            </a:r>
            <a:r>
              <a:rPr lang="el-GR" sz="2400" dirty="0" smtClean="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rPr>
              <a:t>πολλοί</a:t>
            </a:r>
            <a:endParaRPr lang="en-US" sz="2400" dirty="0" smtClean="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marL="0" lvl="0" indent="0" algn="just">
              <a:buClr>
                <a:srgbClr val="DDDDDD"/>
              </a:buClr>
              <a:buNone/>
            </a:pPr>
            <a:r>
              <a:rPr lang="el-GR" sz="2400" dirty="0" smtClean="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r>
              <a:rPr lang="el-GR" sz="2400" dirty="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rPr>
              <a:t>τον μελέτησαν, διαφώνησαν ή </a:t>
            </a:r>
            <a:r>
              <a:rPr lang="el-GR" sz="2400" dirty="0" smtClean="0">
                <a:solidFill>
                  <a:prstClr val="white">
                    <a:lumMod val="75000"/>
                    <a:lumOff val="25000"/>
                  </a:prstClr>
                </a:solidFill>
                <a:latin typeface="Calibri" panose="020F0502020204030204" pitchFamily="34" charset="0"/>
                <a:ea typeface="Calibri" panose="020F0502020204030204" pitchFamily="34" charset="0"/>
                <a:cs typeface="Calibri" panose="020F0502020204030204" pitchFamily="34" charset="0"/>
              </a:rPr>
              <a:t>εμπνεύστηκαν</a:t>
            </a:r>
            <a:endParaRPr lang="el-GR" sz="2400" dirty="0" smtClean="0">
              <a:latin typeface="Calibri" panose="020F0502020204030204" pitchFamily="34" charset="0"/>
              <a:ea typeface="Calibri" panose="020F0502020204030204" pitchFamily="34" charset="0"/>
              <a:cs typeface="Calibri" panose="020F0502020204030204" pitchFamily="34" charset="0"/>
            </a:endParaRPr>
          </a:p>
          <a:p>
            <a:pPr algn="just"/>
            <a:r>
              <a:rPr lang="el-GR" sz="2400" dirty="0" smtClean="0">
                <a:latin typeface="Calibri" panose="020F0502020204030204" pitchFamily="34" charset="0"/>
                <a:ea typeface="Calibri" panose="020F0502020204030204" pitchFamily="34" charset="0"/>
                <a:cs typeface="Calibri" panose="020F0502020204030204" pitchFamily="34" charset="0"/>
              </a:rPr>
              <a:t>Α</a:t>
            </a:r>
            <a:r>
              <a:rPr lang="en-US" sz="2400" dirty="0" err="1" smtClean="0">
                <a:latin typeface="Calibri" panose="020F0502020204030204" pitchFamily="34" charset="0"/>
                <a:ea typeface="Calibri" panose="020F0502020204030204" pitchFamily="34" charset="0"/>
                <a:cs typeface="Calibri" panose="020F0502020204030204" pitchFamily="34" charset="0"/>
              </a:rPr>
              <a:t>nna</a:t>
            </a:r>
            <a:r>
              <a:rPr lang="en-US" sz="2400" dirty="0" smtClean="0">
                <a:latin typeface="Calibri" panose="020F0502020204030204" pitchFamily="34" charset="0"/>
                <a:ea typeface="Calibri" panose="020F0502020204030204" pitchFamily="34" charset="0"/>
                <a:cs typeface="Calibri" panose="020F0502020204030204" pitchFamily="34" charset="0"/>
              </a:rPr>
              <a:t> Freud </a:t>
            </a:r>
            <a:r>
              <a:rPr lang="el-GR" sz="2400" dirty="0" smtClean="0">
                <a:latin typeface="Calibri" panose="020F0502020204030204" pitchFamily="34" charset="0"/>
                <a:ea typeface="Calibri" panose="020F0502020204030204" pitchFamily="34" charset="0"/>
                <a:cs typeface="Calibri" panose="020F0502020204030204" pitchFamily="34" charset="0"/>
              </a:rPr>
              <a:t>κόρη, ψυχαναλύτρια παιδιών</a:t>
            </a:r>
            <a:endParaRPr lang="el-GR"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090346" y="1495817"/>
            <a:ext cx="3075667" cy="4252074"/>
          </a:xfrm>
          <a:prstGeom prst="rect">
            <a:avLst/>
          </a:prstGeom>
        </p:spPr>
      </p:pic>
    </p:spTree>
    <p:extLst>
      <p:ext uri="{BB962C8B-B14F-4D97-AF65-F5344CB8AC3E}">
        <p14:creationId xmlns:p14="http://schemas.microsoft.com/office/powerpoint/2010/main" val="47496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latin typeface="Calibri" panose="020F0502020204030204" pitchFamily="34" charset="0"/>
                <a:ea typeface="Calibri" panose="020F0502020204030204" pitchFamily="34" charset="0"/>
                <a:cs typeface="Calibri" panose="020F0502020204030204" pitchFamily="34" charset="0"/>
              </a:rPr>
              <a:t>Η γέννηση της ψυχανάλυσης: Η ασθενής </a:t>
            </a:r>
            <a:r>
              <a:rPr lang="en-US" b="1" dirty="0" smtClean="0">
                <a:latin typeface="Calibri" panose="020F0502020204030204" pitchFamily="34" charset="0"/>
                <a:ea typeface="Calibri" panose="020F0502020204030204" pitchFamily="34" charset="0"/>
                <a:cs typeface="Calibri" panose="020F0502020204030204" pitchFamily="34" charset="0"/>
              </a:rPr>
              <a:t>Anna O</a:t>
            </a:r>
            <a:endParaRPr lang="el-GR"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Autofit/>
          </a:bodyPr>
          <a:lstStyle/>
          <a:p>
            <a:pPr algn="just"/>
            <a:r>
              <a:rPr lang="el-GR" sz="2400" dirty="0" smtClean="0">
                <a:latin typeface="Calibri" panose="020F0502020204030204" pitchFamily="34" charset="0"/>
                <a:ea typeface="Calibri" panose="020F0502020204030204" pitchFamily="34" charset="0"/>
                <a:cs typeface="Calibri" panose="020F0502020204030204" pitchFamily="34" charset="0"/>
              </a:rPr>
              <a:t>Σημαντική ασθενής του </a:t>
            </a:r>
            <a:r>
              <a:rPr lang="en-US" sz="2400" dirty="0">
                <a:latin typeface="Calibri" panose="020F0502020204030204" pitchFamily="34" charset="0"/>
                <a:ea typeface="Calibri" panose="020F0502020204030204" pitchFamily="34" charset="0"/>
                <a:cs typeface="Calibri" panose="020F0502020204030204" pitchFamily="34" charset="0"/>
              </a:rPr>
              <a:t>Josef </a:t>
            </a:r>
            <a:r>
              <a:rPr lang="en-US" sz="2400" dirty="0" smtClean="0">
                <a:latin typeface="Calibri" panose="020F0502020204030204" pitchFamily="34" charset="0"/>
                <a:ea typeface="Calibri" panose="020F0502020204030204" pitchFamily="34" charset="0"/>
                <a:cs typeface="Calibri" panose="020F0502020204030204" pitchFamily="34" charset="0"/>
              </a:rPr>
              <a:t>Breuer</a:t>
            </a:r>
            <a:r>
              <a:rPr lang="el-GR" sz="2400" dirty="0" smtClean="0">
                <a:latin typeface="Calibri" panose="020F0502020204030204" pitchFamily="34" charset="0"/>
                <a:ea typeface="Calibri" panose="020F0502020204030204" pitchFamily="34" charset="0"/>
                <a:cs typeface="Calibri" panose="020F0502020204030204" pitchFamily="34" charset="0"/>
              </a:rPr>
              <a:t>, συνάδελφο και μέντορά του </a:t>
            </a:r>
            <a:r>
              <a:rPr lang="en-US" sz="2400" dirty="0" smtClean="0">
                <a:latin typeface="Calibri" panose="020F0502020204030204" pitchFamily="34" charset="0"/>
                <a:ea typeface="Calibri" panose="020F0502020204030204" pitchFamily="34" charset="0"/>
                <a:cs typeface="Calibri" panose="020F0502020204030204" pitchFamily="34" charset="0"/>
              </a:rPr>
              <a:t>S. Freud</a:t>
            </a:r>
          </a:p>
          <a:p>
            <a:pPr algn="just"/>
            <a:r>
              <a:rPr lang="el-GR" sz="2400" dirty="0" smtClean="0">
                <a:latin typeface="Calibri" panose="020F0502020204030204" pitchFamily="34" charset="0"/>
                <a:ea typeface="Calibri" panose="020F0502020204030204" pitchFamily="34" charset="0"/>
                <a:cs typeface="Calibri" panose="020F0502020204030204" pitchFamily="34" charset="0"/>
              </a:rPr>
              <a:t>Νεαρή γυναίκα με υστερία </a:t>
            </a:r>
          </a:p>
          <a:p>
            <a:pPr algn="just"/>
            <a:r>
              <a:rPr lang="el-GR" sz="2400" dirty="0" smtClean="0">
                <a:latin typeface="Calibri" panose="020F0502020204030204" pitchFamily="34" charset="0"/>
                <a:ea typeface="Calibri" panose="020F0502020204030204" pitchFamily="34" charset="0"/>
                <a:cs typeface="Calibri" panose="020F0502020204030204" pitchFamily="34" charset="0"/>
              </a:rPr>
              <a:t>Συμπτώματα </a:t>
            </a:r>
            <a:r>
              <a:rPr lang="el-GR" sz="2400" dirty="0">
                <a:latin typeface="Calibri" panose="020F0502020204030204" pitchFamily="34" charset="0"/>
                <a:ea typeface="Calibri" panose="020F0502020204030204" pitchFamily="34" charset="0"/>
                <a:cs typeface="Calibri" panose="020F0502020204030204" pitchFamily="34" charset="0"/>
              </a:rPr>
              <a:t>όπως </a:t>
            </a:r>
            <a:r>
              <a:rPr lang="el-GR" sz="2400" dirty="0" smtClean="0">
                <a:latin typeface="Calibri" panose="020F0502020204030204" pitchFamily="34" charset="0"/>
                <a:ea typeface="Calibri" panose="020F0502020204030204" pitchFamily="34" charset="0"/>
                <a:cs typeface="Calibri" panose="020F0502020204030204" pitchFamily="34" charset="0"/>
              </a:rPr>
              <a:t>πονοκέφαλοι, διπλωπία, κρίσεις διέγερσης, απώλεια ασθήσεων, παράλυση</a:t>
            </a:r>
          </a:p>
          <a:p>
            <a:pPr algn="just"/>
            <a:r>
              <a:rPr lang="el-GR" sz="2400" dirty="0" smtClean="0">
                <a:latin typeface="Calibri" panose="020F0502020204030204" pitchFamily="34" charset="0"/>
                <a:ea typeface="Calibri" panose="020F0502020204030204" pitchFamily="34" charset="0"/>
                <a:cs typeface="Calibri" panose="020F0502020204030204" pitchFamily="34" charset="0"/>
              </a:rPr>
              <a:t>Οραματιζόταν </a:t>
            </a:r>
            <a:r>
              <a:rPr lang="el-GR" sz="2400" dirty="0">
                <a:latin typeface="Calibri" panose="020F0502020204030204" pitchFamily="34" charset="0"/>
                <a:ea typeface="Calibri" panose="020F0502020204030204" pitchFamily="34" charset="0"/>
                <a:cs typeface="Calibri" panose="020F0502020204030204" pitchFamily="34" charset="0"/>
              </a:rPr>
              <a:t>μαύρα φίδια, κρανία και σκελετούς. Κατά διαστήματα μιλούσε σαν μικρό παιδί, ενώ άλλοτε αδυνατούσε να μιλήσει, να διαβάσει και να γράψει στη μητρική της γλώσσα, που ήταν τα γερμανικά και μιλούσε μόνο στα αγγλικά, στα γαλλικά ή στα ιταλικά. </a:t>
            </a:r>
            <a:endParaRPr lang="el-GR" sz="2400" dirty="0" smtClean="0">
              <a:latin typeface="Calibri" panose="020F0502020204030204" pitchFamily="34" charset="0"/>
              <a:ea typeface="Calibri" panose="020F0502020204030204" pitchFamily="34" charset="0"/>
              <a:cs typeface="Calibri" panose="020F0502020204030204" pitchFamily="34" charset="0"/>
            </a:endParaRPr>
          </a:p>
          <a:p>
            <a:pPr algn="just"/>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434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Η γέννηση της ψυχανάλυσης: Η ασθενής Anna O</a:t>
            </a:r>
          </a:p>
        </p:txBody>
      </p:sp>
      <p:sp>
        <p:nvSpPr>
          <p:cNvPr id="3" name="Content Placeholder 2"/>
          <p:cNvSpPr>
            <a:spLocks noGrp="1"/>
          </p:cNvSpPr>
          <p:nvPr>
            <p:ph idx="1"/>
          </p:nvPr>
        </p:nvSpPr>
        <p:spPr/>
        <p:txBody>
          <a:bodyPr>
            <a:noAutofit/>
          </a:bodyPr>
          <a:lstStyle/>
          <a:p>
            <a:pPr algn="just"/>
            <a:r>
              <a:rPr lang="el-GR" sz="2400" dirty="0">
                <a:latin typeface="Calibri" panose="020F0502020204030204" pitchFamily="34" charset="0"/>
                <a:ea typeface="Calibri" panose="020F0502020204030204" pitchFamily="34" charset="0"/>
                <a:cs typeface="Calibri" panose="020F0502020204030204" pitchFamily="34" charset="0"/>
              </a:rPr>
              <a:t>Ανακάλυψαν πως τα συμπτώματα </a:t>
            </a:r>
            <a:r>
              <a:rPr lang="el-GR" sz="2400" dirty="0" smtClean="0">
                <a:latin typeface="Calibri" panose="020F0502020204030204" pitchFamily="34" charset="0"/>
                <a:ea typeface="Calibri" panose="020F0502020204030204" pitchFamily="34" charset="0"/>
                <a:cs typeface="Calibri" panose="020F0502020204030204" pitchFamily="34" charset="0"/>
              </a:rPr>
              <a:t>υποχωρούσαν </a:t>
            </a:r>
            <a:r>
              <a:rPr lang="el-GR" sz="2400" dirty="0">
                <a:latin typeface="Calibri" panose="020F0502020204030204" pitchFamily="34" charset="0"/>
                <a:ea typeface="Calibri" panose="020F0502020204030204" pitchFamily="34" charset="0"/>
                <a:cs typeface="Calibri" panose="020F0502020204030204" pitchFamily="34" charset="0"/>
              </a:rPr>
              <a:t>όταν η ασθενής μιλούσε για τις τραυματικές της εμπειρίες. Όσο έλεγε ιστορίες για τον εαυτό της ανακαλούσε σημαντικές αναμνήσεις και αναβίωνε συναισθήματα που δεν μπορούσε να θυμηθεί ή να εκφράσει. Αυτό είχε ως αποτέλεσμα την ανακούφιση των συμπτωμάτων της</a:t>
            </a:r>
          </a:p>
          <a:p>
            <a:pPr algn="just"/>
            <a:r>
              <a:rPr lang="el-GR" sz="2400" dirty="0">
                <a:latin typeface="Calibri" panose="020F0502020204030204" pitchFamily="34" charset="0"/>
                <a:ea typeface="Calibri" panose="020F0502020204030204" pitchFamily="34" charset="0"/>
                <a:cs typeface="Calibri" panose="020F0502020204030204" pitchFamily="34" charset="0"/>
              </a:rPr>
              <a:t>Συμπέρασμα: αιτία των συμπτωμάτων όχι οργανική, αλλά οι τραυματικές εμπειρίες και τα καταπιεσμένα συναισθήματα που είχαν απωθηθεί, ξεχαστεί και καταπιεστεί</a:t>
            </a:r>
          </a:p>
          <a:p>
            <a:pPr algn="just"/>
            <a:r>
              <a:rPr lang="el-GR" sz="2400" dirty="0">
                <a:latin typeface="Calibri" panose="020F0502020204030204" pitchFamily="34" charset="0"/>
                <a:ea typeface="Calibri" panose="020F0502020204030204" pitchFamily="34" charset="0"/>
                <a:cs typeface="Calibri" panose="020F0502020204030204" pitchFamily="34" charset="0"/>
              </a:rPr>
              <a:t>Θεραπεία: η επαναφορά αυτών των απωθημένων εμπειριών στο συνειδητό και η βίωση των συναισθημάτων</a:t>
            </a:r>
          </a:p>
        </p:txBody>
      </p:sp>
    </p:spTree>
    <p:extLst>
      <p:ext uri="{BB962C8B-B14F-4D97-AF65-F5344CB8AC3E}">
        <p14:creationId xmlns:p14="http://schemas.microsoft.com/office/powerpoint/2010/main" val="225269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b="1" dirty="0" smtClean="0">
                <a:solidFill>
                  <a:schemeClr val="tx1"/>
                </a:solidFill>
                <a:latin typeface="Calibri" panose="020F0502020204030204" pitchFamily="34" charset="0"/>
              </a:rPr>
              <a:t>Ψυχαναλυτική θεωρία</a:t>
            </a:r>
            <a:endParaRPr lang="el-GR" dirty="0">
              <a:solidFill>
                <a:schemeClr val="tx1"/>
              </a:solidFill>
            </a:endParaRPr>
          </a:p>
        </p:txBody>
      </p:sp>
      <p:sp>
        <p:nvSpPr>
          <p:cNvPr id="3" name="Content Placeholder 2"/>
          <p:cNvSpPr>
            <a:spLocks noGrp="1"/>
          </p:cNvSpPr>
          <p:nvPr>
            <p:ph idx="1"/>
          </p:nvPr>
        </p:nvSpPr>
        <p:spPr/>
        <p:txBody>
          <a:bodyPr>
            <a:normAutofit/>
          </a:bodyPr>
          <a:lstStyle/>
          <a:p>
            <a:pPr algn="just"/>
            <a:r>
              <a:rPr lang="el-GR" sz="2400" dirty="0" smtClean="0">
                <a:latin typeface="Calibri" panose="020F0502020204030204" pitchFamily="34" charset="0"/>
                <a:ea typeface="Calibri" panose="020F0502020204030204" pitchFamily="34" charset="0"/>
                <a:cs typeface="Calibri" panose="020F0502020204030204" pitchFamily="34" charset="0"/>
              </a:rPr>
              <a:t>1</a:t>
            </a:r>
            <a:r>
              <a:rPr lang="el-GR" sz="2400" baseline="30000" dirty="0" smtClean="0">
                <a:latin typeface="Calibri" panose="020F0502020204030204" pitchFamily="34" charset="0"/>
                <a:ea typeface="Calibri" panose="020F0502020204030204" pitchFamily="34" charset="0"/>
                <a:cs typeface="Calibri" panose="020F0502020204030204" pitchFamily="34" charset="0"/>
              </a:rPr>
              <a:t>η</a:t>
            </a:r>
            <a:r>
              <a:rPr lang="el-GR" sz="2400" dirty="0" smtClean="0">
                <a:latin typeface="Calibri" panose="020F0502020204030204" pitchFamily="34" charset="0"/>
                <a:ea typeface="Calibri" panose="020F0502020204030204" pitchFamily="34" charset="0"/>
                <a:cs typeface="Calibri" panose="020F0502020204030204" pitchFamily="34" charset="0"/>
              </a:rPr>
              <a:t> συστηματική μελέτη προσωπικότητας</a:t>
            </a:r>
          </a:p>
          <a:p>
            <a:pPr algn="just"/>
            <a:r>
              <a:rPr lang="el-GR" sz="2400" dirty="0" smtClean="0">
                <a:latin typeface="Calibri" panose="020F0502020204030204" pitchFamily="34" charset="0"/>
                <a:ea typeface="Calibri" panose="020F0502020204030204" pitchFamily="34" charset="0"/>
                <a:cs typeface="Calibri" panose="020F0502020204030204" pitchFamily="34" charset="0"/>
              </a:rPr>
              <a:t>Ασυνείδητα κίνητρα συμπεριφοράς: το άτομο δεν έχει επίγνωση κάθε φορά του γιατί συμπεριφέρεται όπως συμπεριφέρεται</a:t>
            </a:r>
          </a:p>
        </p:txBody>
      </p:sp>
    </p:spTree>
    <p:extLst>
      <p:ext uri="{BB962C8B-B14F-4D97-AF65-F5344CB8AC3E}">
        <p14:creationId xmlns:p14="http://schemas.microsoft.com/office/powerpoint/2010/main" val="282907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solidFill>
                  <a:schemeClr val="tx1"/>
                </a:solidFill>
                <a:latin typeface="+mn-lt"/>
              </a:rPr>
              <a:t>Μεθοδολογία</a:t>
            </a:r>
            <a:endParaRPr lang="el-GR" b="1" dirty="0">
              <a:solidFill>
                <a:schemeClr val="tx1"/>
              </a:solidFill>
              <a:latin typeface="+mn-lt"/>
            </a:endParaRPr>
          </a:p>
        </p:txBody>
      </p:sp>
      <p:sp>
        <p:nvSpPr>
          <p:cNvPr id="3" name="Content Placeholder 2"/>
          <p:cNvSpPr>
            <a:spLocks noGrp="1"/>
          </p:cNvSpPr>
          <p:nvPr>
            <p:ph idx="1"/>
          </p:nvPr>
        </p:nvSpPr>
        <p:spPr>
          <a:xfrm>
            <a:off x="677334" y="2160589"/>
            <a:ext cx="8856410" cy="3880773"/>
          </a:xfrm>
        </p:spPr>
        <p:txBody>
          <a:bodyPr>
            <a:normAutofit fontScale="92500" lnSpcReduction="20000"/>
          </a:bodyPr>
          <a:lstStyle/>
          <a:p>
            <a:pPr algn="just"/>
            <a:r>
              <a:rPr lang="el-GR" sz="2400" dirty="0" smtClean="0">
                <a:latin typeface="Calibri" panose="020F0502020204030204" pitchFamily="34" charset="0"/>
                <a:ea typeface="Calibri" panose="020F0502020204030204" pitchFamily="34" charset="0"/>
                <a:cs typeface="Calibri" panose="020F0502020204030204" pitchFamily="34" charset="0"/>
              </a:rPr>
              <a:t>Ελεύθερος συνειρμός: ζητείται από τους θεραπευόμενους να μιλήσουν για οτιδήποτε τους έρχεται στο μυαλό, όσο το δυνατόν πιο αυθόρμητα και χωρίς καμία προσπάθεια ελέγχου και αλλαγής τους. Γίνεται έτσι έκφραση των απαγορεύσεων και των ασυνείδητων επιθυμιών.</a:t>
            </a:r>
          </a:p>
          <a:p>
            <a:pPr algn="just"/>
            <a:r>
              <a:rPr lang="el-GR" sz="2400" dirty="0" smtClean="0">
                <a:latin typeface="Calibri" panose="020F0502020204030204" pitchFamily="34" charset="0"/>
                <a:ea typeface="Calibri" panose="020F0502020204030204" pitchFamily="34" charset="0"/>
                <a:cs typeface="Calibri" panose="020F0502020204030204" pitchFamily="34" charset="0"/>
              </a:rPr>
              <a:t>Ανάλυση ονείρων: </a:t>
            </a:r>
            <a:r>
              <a:rPr lang="el-GR" sz="2400" dirty="0">
                <a:solidFill>
                  <a:schemeClr val="tx1"/>
                </a:solidFill>
                <a:latin typeface="Calibri" panose="020F0502020204030204" pitchFamily="34" charset="0"/>
                <a:ea typeface="Calibri" panose="020F0502020204030204" pitchFamily="34" charset="0"/>
                <a:cs typeface="Calibri" panose="020F0502020204030204" pitchFamily="34" charset="0"/>
              </a:rPr>
              <a:t>«Η ερμηνεία των ονείρων είναι η βασιλική οδός </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για το ασυνείδητο» </a:t>
            </a: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Freud. </a:t>
            </a:r>
            <a:r>
              <a:rPr lang="el-GR" sz="2400" dirty="0">
                <a:solidFill>
                  <a:schemeClr val="tx1"/>
                </a:solidFill>
                <a:latin typeface="Calibri" panose="020F0502020204030204" pitchFamily="34" charset="0"/>
                <a:ea typeface="Calibri" panose="020F0502020204030204" pitchFamily="34" charset="0"/>
                <a:cs typeface="Calibri" panose="020F0502020204030204" pitchFamily="34" charset="0"/>
              </a:rPr>
              <a:t>Πίστευε ότι αντανακλούν τις ασυνείδητες σκέψεις, τα συναισθήματα και τις </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καταπιεσμένες</a:t>
            </a: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επιθυμίες</a:t>
            </a:r>
            <a:endParaRPr lang="el-GR" sz="2400" dirty="0" smtClean="0">
              <a:latin typeface="Calibri" panose="020F0502020204030204" pitchFamily="34" charset="0"/>
              <a:ea typeface="Calibri" panose="020F0502020204030204" pitchFamily="34" charset="0"/>
              <a:cs typeface="Calibri" panose="020F0502020204030204" pitchFamily="34" charset="0"/>
            </a:endParaRPr>
          </a:p>
          <a:p>
            <a:pPr algn="just"/>
            <a:r>
              <a:rPr lang="el-GR" sz="2400" dirty="0" smtClean="0">
                <a:latin typeface="Calibri" panose="020F0502020204030204" pitchFamily="34" charset="0"/>
                <a:ea typeface="Calibri" panose="020F0502020204030204" pitchFamily="34" charset="0"/>
                <a:cs typeface="Calibri" panose="020F0502020204030204" pitchFamily="34" charset="0"/>
              </a:rPr>
              <a:t>Μεταβίβαση: Αφορά στη σχέση θεραπευτή-θεραπευόμενου. Ο θεραπευόμενος αλληλεπιδρά με τον θεραπευτή υιοθετώντας τους ίδιους άκαμπτους τρόπους που χρησιμοποιεί με τους σηματντικούς άλλους. Σημαντικά στοιχεία για τον τρόπο που σχετίζεται και συμπεριφέρεται (π.χ. θεραπευόμενη με προκλητική συμπεριφορά)</a:t>
            </a:r>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435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Το δομικό μοντέλο της προσωπικότητας: 3 μέρη</a:t>
            </a:r>
            <a:endParaRPr lang="el-G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53190" y="1870595"/>
            <a:ext cx="8590613" cy="4351338"/>
          </a:xfrm>
        </p:spPr>
        <p:txBody>
          <a:bodyPr>
            <a:noAutofit/>
          </a:bodyPr>
          <a:lstStyle/>
          <a:p>
            <a:pPr marL="514350" indent="-514350" algn="just">
              <a:buFont typeface="+mj-lt"/>
              <a:buAutoNum type="arabicPeriod"/>
            </a:pP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«Εκείνο»: αρχή ευχαρίστησης, βιολογικά ένστικτα, ασυνείδητο</a:t>
            </a:r>
          </a:p>
          <a:p>
            <a:pPr marL="514350" indent="-514350" algn="just">
              <a:buFont typeface="+mj-lt"/>
              <a:buAutoNum type="arabicPeriod"/>
            </a:pP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«Υπερεγώ»: το ηθικά </a:t>
            </a:r>
            <a:r>
              <a:rPr lang="el-GR" sz="2400" dirty="0">
                <a:solidFill>
                  <a:schemeClr val="tx1"/>
                </a:solidFill>
                <a:latin typeface="Calibri" panose="020F0502020204030204" pitchFamily="34" charset="0"/>
                <a:ea typeface="Calibri" panose="020F0502020204030204" pitchFamily="34" charset="0"/>
                <a:cs typeface="Calibri" panose="020F0502020204030204" pitchFamily="34" charset="0"/>
              </a:rPr>
              <a:t>και κοινωνικά </a:t>
            </a: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αποδεκτό, υποδείξεις    γονέων &amp; σημαντικών άλλων για το «σωστό»</a:t>
            </a:r>
          </a:p>
          <a:p>
            <a:pPr marL="514350" indent="-514350" algn="just">
              <a:buFont typeface="+mj-lt"/>
              <a:buAutoNum type="arabicPeriod"/>
            </a:pP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«Εγώ»: ψυχικές λειτουργίες με τις οποίες αντιλαμβανόμαστε την πραγματικότητα (π.χ. Μνήμη, αντίληψη), αρχή πραγματικότητας, ρυθμιστής</a:t>
            </a:r>
          </a:p>
          <a:p>
            <a:pPr marL="0" indent="0" algn="just">
              <a:buNone/>
            </a:pPr>
            <a:r>
              <a:rPr lang="el-GR"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Μάχη για διατήρηση ισορροπιών. Όταν το εγώ καταπιέζεται από το εκείνο ή το υπερεγώ -&gt; άγχος -&gt;μηχανισμοί άμυνας (π.χ. άρνηση, παλινδρόμηση, προβολή)</a:t>
            </a:r>
          </a:p>
          <a:p>
            <a:pPr algn="just"/>
            <a:endParaRPr lang="el-G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1099282"/>
      </p:ext>
    </p:extLst>
  </p:cSld>
  <p:clrMapOvr>
    <a:masterClrMapping/>
  </p:clrMapOvr>
</p:sld>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2.xml><?xml version="1.0" encoding="utf-8"?>
<a:theme xmlns:a="http://schemas.openxmlformats.org/drawingml/2006/main" name="1_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816</TotalTime>
  <Words>943</Words>
  <Application>Microsoft Office PowerPoint</Application>
  <PresentationFormat>Custom</PresentationFormat>
  <Paragraphs>92</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Facet</vt:lpstr>
      <vt:lpstr>1_Facet</vt:lpstr>
      <vt:lpstr>Εισαγωγή στη Γενική Ψυχολογία Α΄ εξάμηνο</vt:lpstr>
      <vt:lpstr>Στην προηγούμενη ενότητα</vt:lpstr>
      <vt:lpstr>Στην παρούσα ενότητα</vt:lpstr>
      <vt:lpstr>Sigmund Freud (1856-1939) </vt:lpstr>
      <vt:lpstr>Η γέννηση της ψυχανάλυσης: Η ασθενής Anna O</vt:lpstr>
      <vt:lpstr>Η γέννηση της ψυχανάλυσης: Η ασθενής Anna O</vt:lpstr>
      <vt:lpstr>Ψυχαναλυτική θεωρία</vt:lpstr>
      <vt:lpstr>Μεθοδολογία</vt:lpstr>
      <vt:lpstr>Το δομικό μοντέλο της προσωπικότητας: 3 μέρη</vt:lpstr>
      <vt:lpstr>Το δομικό μοντέλο της προσωπικότητας: 3 μέρη</vt:lpstr>
      <vt:lpstr>Το δομικό μοντέλο της προσωπικότητας: παράδειγμα</vt:lpstr>
      <vt:lpstr>Άσκηση: Φτιάξτε ένα δικό σα παράδειγμα με το δομικό μοντέλο </vt:lpstr>
      <vt:lpstr>Ανάπτυξη προσωπικότητας</vt:lpstr>
      <vt:lpstr>Ανάπτυξη προσωπικότητας</vt:lpstr>
      <vt:lpstr>Στάδια</vt:lpstr>
      <vt:lpstr>Στάδια (συνέχεια)</vt:lpstr>
      <vt:lpstr>Αποτυχία προσαρμογής στα στάδια</vt:lpstr>
      <vt:lpstr>Μηχανισμοί άμυνας</vt:lpstr>
      <vt:lpstr>Μηχανισμοί άμυνας (συνέχεια)</vt:lpstr>
      <vt:lpstr>Απορίες, Προβληματισμοί, Επισημάνσεις </vt:lpstr>
      <vt:lpstr>Βιβλιογραφικές αναφορές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&amp; Εξελικτική Ψυχολογία  Α΄ εξαμήνου</dc:title>
  <dc:creator>MARIA DIMITRIADOU</dc:creator>
  <cp:lastModifiedBy>Maria Dimitriadou</cp:lastModifiedBy>
  <cp:revision>105</cp:revision>
  <dcterms:created xsi:type="dcterms:W3CDTF">2021-10-19T10:46:35Z</dcterms:created>
  <dcterms:modified xsi:type="dcterms:W3CDTF">2024-11-03T08:51:04Z</dcterms:modified>
</cp:coreProperties>
</file>