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48CB00D-1931-4C61-8FC1-EE94A1257784}" type="datetimeFigureOut">
              <a:rPr lang="el-GR" smtClean="0"/>
              <a:t>19/12/2019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626626C-F984-4692-842F-CDEF57F0DA2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Μαθησιακέσ</a:t>
            </a:r>
            <a:r>
              <a:rPr lang="el-GR" dirty="0" smtClean="0"/>
              <a:t> </a:t>
            </a:r>
            <a:r>
              <a:rPr lang="el-GR" dirty="0" err="1" smtClean="0"/>
              <a:t>δυσκολιεσ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9075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2.3 </a:t>
            </a:r>
            <a:r>
              <a:rPr lang="el-GR" dirty="0" err="1" smtClean="0"/>
              <a:t>Δυσγραφια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7584" y="980728"/>
            <a:ext cx="7520940" cy="3579849"/>
          </a:xfrm>
        </p:spPr>
        <p:txBody>
          <a:bodyPr>
            <a:noAutofit/>
          </a:bodyPr>
          <a:lstStyle/>
          <a:p>
            <a:r>
              <a:rPr lang="el-GR" sz="2400" dirty="0"/>
              <a:t>Τα συχνά λάθη που κάνουν τα παιδιά με </a:t>
            </a:r>
            <a:r>
              <a:rPr lang="el-GR" sz="2400" dirty="0" err="1"/>
              <a:t>δυσγραφία</a:t>
            </a:r>
            <a:r>
              <a:rPr lang="el-GR" sz="2400" dirty="0"/>
              <a:t> είναι τα εξής</a:t>
            </a:r>
            <a:r>
              <a:rPr lang="el-GR" sz="2400" dirty="0" smtClean="0"/>
              <a:t>: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δεν ευθυγραμμίζουν επαρκώς τις λέξεις πάνω στο </a:t>
            </a:r>
            <a:r>
              <a:rPr lang="el-GR" sz="2400" dirty="0" smtClean="0"/>
              <a:t>χαρτί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χρησιμοποιούν κεφαλαία γράμματα ανάμεσα σε </a:t>
            </a:r>
            <a:r>
              <a:rPr lang="el-GR" sz="2400" dirty="0" smtClean="0"/>
              <a:t>μικρά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γράφουν ακατάστατα με αποτέλεσμα οι λέξεις να είναι </a:t>
            </a:r>
            <a:r>
              <a:rPr lang="el-GR" sz="2400" dirty="0" smtClean="0"/>
              <a:t>δυσανάγνωστες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αντικαθιστούν το γράμμα ρ με τον αριθμό </a:t>
            </a:r>
            <a:r>
              <a:rPr lang="el-GR" sz="2400" dirty="0" smtClean="0"/>
              <a:t>9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δυσκολεύονται πολύ στο να γράψουν ορθογραφημένα </a:t>
            </a:r>
            <a:endParaRPr lang="el-GR" sz="2400" dirty="0" smtClean="0"/>
          </a:p>
          <a:p>
            <a:r>
              <a:rPr lang="el-GR" sz="2400" dirty="0" smtClean="0"/>
              <a:t> </a:t>
            </a:r>
            <a:r>
              <a:rPr lang="el-GR" sz="2400" dirty="0"/>
              <a:t>κόβουν τις λέξεις και καταργούν τα μεταξύ τους όρια </a:t>
            </a:r>
            <a:endParaRPr lang="el-GR" sz="2400" dirty="0" smtClean="0"/>
          </a:p>
          <a:p>
            <a:r>
              <a:rPr lang="el-GR" sz="2400" dirty="0" smtClean="0"/>
              <a:t> </a:t>
            </a:r>
            <a:r>
              <a:rPr lang="el-GR" sz="2400" dirty="0"/>
              <a:t>στο ίδιο κείμενο κάνουν διαφορετικά ορθογραφικά λάθη στην ίδια λέξη, π.χ. «</a:t>
            </a:r>
            <a:r>
              <a:rPr lang="el-GR" sz="2400" dirty="0" err="1"/>
              <a:t>ψομύ</a:t>
            </a:r>
            <a:r>
              <a:rPr lang="el-GR" sz="2400" dirty="0"/>
              <a:t>» και στο ίδιο κείμενο σε άλλο σημείο «</a:t>
            </a:r>
            <a:r>
              <a:rPr lang="el-GR" sz="2400" dirty="0" err="1"/>
              <a:t>ψομή</a:t>
            </a:r>
            <a:r>
              <a:rPr lang="el-GR" sz="2400" dirty="0"/>
              <a:t>» .</a:t>
            </a:r>
          </a:p>
        </p:txBody>
      </p:sp>
    </p:spTree>
    <p:extLst>
      <p:ext uri="{BB962C8B-B14F-4D97-AF65-F5344CB8AC3E}">
        <p14:creationId xmlns:p14="http://schemas.microsoft.com/office/powerpoint/2010/main" val="3043006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                      </a:t>
            </a:r>
            <a:r>
              <a:rPr lang="el-GR" sz="3200" dirty="0" err="1" smtClean="0"/>
              <a:t>συνεχεια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 </a:t>
            </a:r>
            <a:r>
              <a:rPr lang="el-GR" sz="2400" dirty="0"/>
              <a:t>χρησιμοποιούν τηλεγραφική μορφή στον γραπτό λόγο, με περιορισμένο λεξιλόγιο </a:t>
            </a:r>
            <a:endParaRPr lang="el-GR" sz="2400" dirty="0" smtClean="0"/>
          </a:p>
          <a:p>
            <a:r>
              <a:rPr lang="el-GR" sz="2400" dirty="0" smtClean="0"/>
              <a:t> </a:t>
            </a:r>
            <a:r>
              <a:rPr lang="el-GR" sz="2400" dirty="0"/>
              <a:t>κρατούν μεγάλες αποστάσεις μεταξύ των </a:t>
            </a:r>
            <a:r>
              <a:rPr lang="el-GR" sz="2400" dirty="0" smtClean="0"/>
              <a:t>γραμμάτων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τα γράμματά τους παρουσιάζουν ανομοιόμορφο </a:t>
            </a:r>
            <a:r>
              <a:rPr lang="el-GR" sz="2400" dirty="0" smtClean="0"/>
              <a:t>μέγεθος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ο ρυθμός γραφής τους είναι αργός </a:t>
            </a:r>
            <a:endParaRPr lang="el-GR" sz="2400" dirty="0" smtClean="0"/>
          </a:p>
          <a:p>
            <a:r>
              <a:rPr lang="el-GR" sz="2400" dirty="0" smtClean="0"/>
              <a:t> </a:t>
            </a:r>
            <a:r>
              <a:rPr lang="el-GR" sz="2400" dirty="0"/>
              <a:t>δεν χρησιμοποιούν σημεία στίξης και χρόνους και έχουν δυσκολίες στη σύνταξη και τη </a:t>
            </a:r>
            <a:r>
              <a:rPr lang="el-GR" sz="2400" dirty="0" smtClean="0"/>
              <a:t>γραμματική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δεν βάζουν τόνους ή </a:t>
            </a:r>
            <a:r>
              <a:rPr lang="el-GR" sz="2400" dirty="0" err="1"/>
              <a:t>παρατονίζουν</a:t>
            </a:r>
            <a:r>
              <a:rPr lang="el-GR" sz="24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766385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 3</a:t>
            </a:r>
            <a:r>
              <a:rPr lang="el-GR" dirty="0"/>
              <a:t>. ΠΙΘΑΝΑ </a:t>
            </a:r>
            <a:r>
              <a:rPr lang="el-GR" dirty="0" smtClean="0"/>
              <a:t>ΑΙΤΙΑ    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/>
              <a:t>Οι βασικότερες αιτίες που έχουν προταθεί είναι οι εξής </a:t>
            </a:r>
            <a:r>
              <a:rPr lang="el-GR" sz="2400" dirty="0" smtClean="0"/>
              <a:t>: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παρουσία νευρολογικής </a:t>
            </a:r>
            <a:r>
              <a:rPr lang="el-GR" sz="2400" dirty="0" smtClean="0"/>
              <a:t>υπολειτουργίας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ελλιπής ημισφαιρική κυριαρχία, δηλαδή ελλιπής διαφοροποίηση των εγκεφαλικών </a:t>
            </a:r>
            <a:r>
              <a:rPr lang="el-GR" sz="2400" dirty="0" smtClean="0"/>
              <a:t>ημισφαιρίων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παρουσία γενετικών ανωμαλιών </a:t>
            </a:r>
            <a:r>
              <a:rPr lang="el-GR" sz="2400" dirty="0" smtClean="0"/>
              <a:t>και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παρουσία λειτουργικών ανωμαλιών στην αντιληπτική και γνωστική επεξεργασία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7193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4.2. </a:t>
            </a:r>
            <a:r>
              <a:rPr lang="el-GR" dirty="0" err="1" smtClean="0"/>
              <a:t>ΕπιδρΑσεισ</a:t>
            </a:r>
            <a:r>
              <a:rPr lang="el-GR" dirty="0" smtClean="0"/>
              <a:t> </a:t>
            </a:r>
            <a:r>
              <a:rPr lang="el-GR" dirty="0"/>
              <a:t>στον ψυχοκοινωνικό </a:t>
            </a:r>
            <a:r>
              <a:rPr lang="el-GR" dirty="0" err="1" smtClean="0"/>
              <a:t>τομεα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 κοινωνική απόσυρση-αναστολή, λόγω της τάσης του να απομονώνεται από τους συνομηλίκους του </a:t>
            </a:r>
            <a:endParaRPr lang="el-GR" sz="2400" dirty="0" smtClean="0"/>
          </a:p>
          <a:p>
            <a:r>
              <a:rPr lang="el-GR" sz="2400" dirty="0" smtClean="0"/>
              <a:t> </a:t>
            </a:r>
            <a:r>
              <a:rPr lang="el-GR" sz="2400" dirty="0"/>
              <a:t>αίσθημα απογοήτευσης, ματαίωσης και απόρριψης κατά την εκπαιδευτική διαδικασία </a:t>
            </a:r>
            <a:endParaRPr lang="el-GR" sz="2400" dirty="0" smtClean="0"/>
          </a:p>
          <a:p>
            <a:r>
              <a:rPr lang="el-GR" sz="2400" dirty="0" smtClean="0"/>
              <a:t> </a:t>
            </a:r>
            <a:r>
              <a:rPr lang="el-GR" sz="2400" dirty="0"/>
              <a:t>άγχος, ανησυχία και αγωνία για τα μαθήματα της γλώσσας και τη φωναχτή ανάγνωση </a:t>
            </a:r>
            <a:endParaRPr lang="el-GR" sz="2400" dirty="0" smtClean="0"/>
          </a:p>
          <a:p>
            <a:r>
              <a:rPr lang="el-GR" sz="2400" dirty="0" smtClean="0"/>
              <a:t> </a:t>
            </a:r>
            <a:r>
              <a:rPr lang="el-GR" sz="2400" dirty="0"/>
              <a:t>χαμηλή αυτοεκτίμηση, κυρίως λόγω της μειωμένης ακαδημαϊκής αυτοαντίληψης, η οποία αποτελεί βασικό συστατικό της γενικής αυτοαντίληψης (ειδικά σε μια κοινωνία όπως η ελληνική που θεωρεί ιδιαίτερα σημαντική τη σχολική επιτυχία)</a:t>
            </a:r>
          </a:p>
        </p:txBody>
      </p:sp>
    </p:spTree>
    <p:extLst>
      <p:ext uri="{BB962C8B-B14F-4D97-AF65-F5344CB8AC3E}">
        <p14:creationId xmlns:p14="http://schemas.microsoft.com/office/powerpoint/2010/main" val="1670271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       </a:t>
            </a:r>
            <a:r>
              <a:rPr lang="el-GR" sz="3200" dirty="0" err="1" smtClean="0"/>
              <a:t>συνεχεια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 έλλειψη υπομονής στο υπό εκτέλεση έργο, λόγω περιορισμένων προσδοκιών για επιτυχία </a:t>
            </a:r>
            <a:endParaRPr lang="el-GR" sz="2400" dirty="0" smtClean="0"/>
          </a:p>
          <a:p>
            <a:r>
              <a:rPr lang="el-GR" sz="2400" dirty="0" smtClean="0"/>
              <a:t> </a:t>
            </a:r>
            <a:r>
              <a:rPr lang="el-GR" sz="2400" dirty="0"/>
              <a:t>δυσκολίες στις κοινωνικές σχέσεις, τόσο με συνομηλίκους όσο και με ενήλικες </a:t>
            </a:r>
            <a:endParaRPr lang="el-GR" sz="2400" dirty="0" smtClean="0"/>
          </a:p>
          <a:p>
            <a:r>
              <a:rPr lang="el-GR" sz="2400" dirty="0" smtClean="0"/>
              <a:t> </a:t>
            </a:r>
            <a:r>
              <a:rPr lang="el-GR" sz="2400" dirty="0"/>
              <a:t>προβλήματα συμπεριφοράς και κυρίως επιθετικότητα, διαταραχές αγωγής ή και παραβατικότητα σε μεγαλύτερη ηλικία.</a:t>
            </a:r>
          </a:p>
        </p:txBody>
      </p:sp>
    </p:spTree>
    <p:extLst>
      <p:ext uri="{BB962C8B-B14F-4D97-AF65-F5344CB8AC3E}">
        <p14:creationId xmlns:p14="http://schemas.microsoft.com/office/powerpoint/2010/main" val="105631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1. ΟΡΙΣΜΟΣ ΕΙΔΙΚΩΝ ΜΑΘΗΣΙΑΚΩΝ ΔΥΣΚΟΛΙΩΝ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Ένας ορισμός ο οποίος θεωρείται αξιόπιστος από μεγάλη μερίδα ειδικών είναι αυτός της Εθνικής Συλλογικής Επιτροπής Μαθησιακών Δυσκολιών των ΗΠΑ (NJCLD), σύμφωνα με τον οποίο: </a:t>
            </a:r>
            <a:endParaRPr lang="el-GR" sz="2400" dirty="0" smtClean="0"/>
          </a:p>
          <a:p>
            <a:r>
              <a:rPr lang="el-GR" sz="2400" dirty="0" smtClean="0"/>
              <a:t>«</a:t>
            </a:r>
            <a:r>
              <a:rPr lang="el-GR" sz="2400" dirty="0"/>
              <a:t>Οι Μαθησιακές Δυσκολίες (ΜΔ) είναι ένας γενικευμένος όρος, ο οποίος αναφέρεται σε μια ετερογενή ομάδα προβλημάτων που σχετίζονται με τη λειτουργία της μάθησης και της κατανόησης της ομιλίας, της ανάγνωσης, της γραφής και των μαθηματικών. </a:t>
            </a:r>
          </a:p>
        </p:txBody>
      </p:sp>
    </p:spTree>
    <p:extLst>
      <p:ext uri="{BB962C8B-B14F-4D97-AF65-F5344CB8AC3E}">
        <p14:creationId xmlns:p14="http://schemas.microsoft.com/office/powerpoint/2010/main" val="2728784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000" dirty="0"/>
              <a:t>Αυτά τα προβλήματα είναι εγγενή στο άτομο, θεωρούνται ότι υπάρχουν εξαιτίας της δυσλειτουργίας του Κεντρικού Νευρικού Συστήματος και είναι δυνατό να εκδηλώνονται σε ολόκληρη τη διάρκεια της ζωής του. </a:t>
            </a:r>
            <a:endParaRPr lang="el-GR" sz="2000" dirty="0" smtClean="0"/>
          </a:p>
          <a:p>
            <a:r>
              <a:rPr lang="el-GR" sz="2000" dirty="0" smtClean="0"/>
              <a:t>Με </a:t>
            </a:r>
            <a:r>
              <a:rPr lang="el-GR" sz="2000" dirty="0"/>
              <a:t>τις ΜΔ είναι δυνατό να συνυπάρχουν προβλήματα αυτορρύθμισης και συμπεριφοράς, κοινωνικής αντίληψης και κοινωνικής αλληλεπίδρασης, τα οποία όμως από μόνα τους δεν προσδιορίζουν μια ΜΔ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 </a:t>
            </a:r>
            <a:r>
              <a:rPr lang="el-GR" sz="2000" dirty="0"/>
              <a:t>Αν και η ΜΔ μπορεί να παρατηρείται ταυτόχρονα με άλλα προβλήματα (π.χ. λειτουργική αδυναμία αισθήσεων, νοητική καθυστέρηση, σοβαρή συναισθηματική διαταραχή) ή με εξωγενείς επιρροές (όπως οι πολιτιστικές διαφορές, ανεπαρκής ή ακατάλληλη εκπαίδευση), εντούτοις δεν είναι αποτέλεσμα αυτών των συνθηκών ή επιρροών»</a:t>
            </a:r>
          </a:p>
        </p:txBody>
      </p:sp>
    </p:spTree>
    <p:extLst>
      <p:ext uri="{BB962C8B-B14F-4D97-AF65-F5344CB8AC3E}">
        <p14:creationId xmlns:p14="http://schemas.microsoft.com/office/powerpoint/2010/main" val="86603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2. ΤΑΞΙΝΟΜΗΣΗ ΚΑΙ ΧΑΡΑΚΤΗΡΙΣΤΙΚΑ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Η </a:t>
            </a:r>
            <a:r>
              <a:rPr lang="el-GR" sz="2400" dirty="0"/>
              <a:t>τέταρτη έκδοση του Διαγνωστικού &amp; Στατιστικού Εγχειριδίου Ψυχικών Διαταραχών (DSM-IV) του Αμερικανικού Ψυχιατρικού Συλλόγου κατηγοριοποιεί τις ΕΜΔ ως εξής</a:t>
            </a:r>
            <a:r>
              <a:rPr lang="el-GR" sz="2400" dirty="0" smtClean="0"/>
              <a:t>: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διαταραχή της ανάγνωσης (δυσλεξία</a:t>
            </a:r>
            <a:r>
              <a:rPr lang="el-GR" sz="2400" dirty="0" smtClean="0"/>
              <a:t>)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διαταραχή των μαθηματικών (</a:t>
            </a:r>
            <a:r>
              <a:rPr lang="el-GR" sz="2400" dirty="0" err="1"/>
              <a:t>δυσαριθμησία</a:t>
            </a:r>
            <a:r>
              <a:rPr lang="el-GR" sz="2400" dirty="0" smtClean="0"/>
              <a:t>)</a:t>
            </a:r>
          </a:p>
          <a:p>
            <a:r>
              <a:rPr lang="el-GR" sz="2400" dirty="0" smtClean="0"/>
              <a:t> </a:t>
            </a:r>
            <a:r>
              <a:rPr lang="el-GR" sz="2400" dirty="0"/>
              <a:t> διαταραχή της γραπτής έκφρασης (</a:t>
            </a:r>
            <a:r>
              <a:rPr lang="el-GR" sz="2400" dirty="0" err="1"/>
              <a:t>δυσαγραφία</a:t>
            </a:r>
            <a:r>
              <a:rPr lang="el-GR" sz="2400" dirty="0" smtClean="0"/>
              <a:t>)</a:t>
            </a:r>
          </a:p>
          <a:p>
            <a:r>
              <a:rPr lang="el-GR" sz="2400" dirty="0" smtClean="0"/>
              <a:t>  </a:t>
            </a:r>
            <a:r>
              <a:rPr lang="el-GR" sz="2400" dirty="0"/>
              <a:t>μαθησιακή διαταραχή που δεν προσδιορίζεται αλλιώς. Σ’ αυτήν εμπίπτουν εκείνες οι περιπτώσεις στις οποίες τα διάφορα διαγνωστικά κριτήρια δεν πληρούνται σε τόσο ξεκάθαρο βαθμό ώστε να ισχύει μία από τις 3 πρώτες κατηγορίες.</a:t>
            </a:r>
          </a:p>
        </p:txBody>
      </p:sp>
    </p:spTree>
    <p:extLst>
      <p:ext uri="{BB962C8B-B14F-4D97-AF65-F5344CB8AC3E}">
        <p14:creationId xmlns:p14="http://schemas.microsoft.com/office/powerpoint/2010/main" val="2834849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dirty="0"/>
              <a:t>Τα </a:t>
            </a:r>
            <a:r>
              <a:rPr lang="el-GR" sz="2400" dirty="0" err="1" smtClean="0"/>
              <a:t>διαγνωστικα</a:t>
            </a:r>
            <a:r>
              <a:rPr lang="el-GR" sz="2400" dirty="0" smtClean="0"/>
              <a:t>  </a:t>
            </a:r>
            <a:r>
              <a:rPr lang="el-GR" sz="2400" dirty="0" err="1" smtClean="0"/>
              <a:t>κριτηρια</a:t>
            </a:r>
            <a:r>
              <a:rPr lang="el-GR" sz="2400" dirty="0" smtClean="0"/>
              <a:t> </a:t>
            </a:r>
            <a:r>
              <a:rPr lang="el-GR" sz="2400" dirty="0"/>
              <a:t>τα </a:t>
            </a:r>
            <a:r>
              <a:rPr lang="el-GR" sz="2400" dirty="0" err="1" smtClean="0"/>
              <a:t>οποια</a:t>
            </a:r>
            <a:r>
              <a:rPr lang="el-GR" sz="2400" dirty="0" smtClean="0"/>
              <a:t> </a:t>
            </a:r>
            <a:r>
              <a:rPr lang="el-GR" sz="2400" dirty="0" err="1" smtClean="0"/>
              <a:t>οριζει</a:t>
            </a:r>
            <a:r>
              <a:rPr lang="el-GR" sz="2400" dirty="0" smtClean="0"/>
              <a:t> </a:t>
            </a:r>
            <a:r>
              <a:rPr lang="el-GR" sz="2400" dirty="0"/>
              <a:t>το DSM-IV για </a:t>
            </a:r>
            <a:r>
              <a:rPr lang="el-GR" sz="2400" dirty="0" err="1" smtClean="0"/>
              <a:t>τισ</a:t>
            </a:r>
            <a:r>
              <a:rPr lang="el-GR" sz="2400" dirty="0" smtClean="0"/>
              <a:t> ΕΜΔ  </a:t>
            </a:r>
            <a:r>
              <a:rPr lang="el-GR" sz="2400" dirty="0" err="1" smtClean="0"/>
              <a:t>ειναι</a:t>
            </a:r>
            <a:r>
              <a:rPr lang="el-GR" sz="2400" dirty="0" smtClean="0"/>
              <a:t> </a:t>
            </a:r>
            <a:r>
              <a:rPr lang="el-GR" sz="2400" dirty="0"/>
              <a:t>τα </a:t>
            </a:r>
            <a:r>
              <a:rPr lang="el-GR" sz="2400" dirty="0" err="1" smtClean="0"/>
              <a:t>παρακατω</a:t>
            </a:r>
            <a:r>
              <a:rPr lang="el-GR" sz="2400" dirty="0"/>
              <a:t>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000" dirty="0">
                <a:latin typeface="+mj-lt"/>
              </a:rPr>
              <a:t>Α) Η επίδοση στην ανάγνωση ,</a:t>
            </a:r>
            <a:r>
              <a:rPr lang="el-GR" sz="2000" dirty="0" smtClean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η μαθηματική </a:t>
            </a:r>
            <a:r>
              <a:rPr lang="el-GR" sz="2000" dirty="0" smtClean="0">
                <a:latin typeface="+mj-lt"/>
              </a:rPr>
              <a:t>ικανότητα, </a:t>
            </a:r>
          </a:p>
          <a:p>
            <a:r>
              <a:rPr lang="el-GR" sz="2000" dirty="0" smtClean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οι δεξιότητες της γραφής – μετρούμενες με ατομικά χορηγούμενες σταθμισμένες δοκιμασίες – είναι σε μεγάλο βαθμό κάτω από το αναμενόμενο, δεδομένων της χρονολογικής ηλικίας του ατόμου, της </a:t>
            </a:r>
            <a:r>
              <a:rPr lang="el-GR" sz="2000" dirty="0" err="1">
                <a:latin typeface="+mj-lt"/>
              </a:rPr>
              <a:t>μετρηθείσας</a:t>
            </a:r>
            <a:r>
              <a:rPr lang="el-GR" sz="2000" dirty="0">
                <a:latin typeface="+mj-lt"/>
              </a:rPr>
              <a:t> νοημοσύνης και της εκπαίδευσης που αντιστοιχεί στην ηλικία του. </a:t>
            </a:r>
            <a:endParaRPr lang="el-GR" sz="2000" dirty="0" smtClean="0">
              <a:latin typeface="+mj-lt"/>
            </a:endParaRPr>
          </a:p>
          <a:p>
            <a:r>
              <a:rPr lang="el-GR" sz="2000" dirty="0" smtClean="0">
                <a:latin typeface="+mj-lt"/>
              </a:rPr>
              <a:t>Β</a:t>
            </a:r>
            <a:r>
              <a:rPr lang="el-GR" sz="2000" dirty="0">
                <a:latin typeface="+mj-lt"/>
              </a:rPr>
              <a:t>) Η διαταραχή στο κριτήριο Α παρεμποδίζει σημαντικά τη σχολική επίδοση ή τις δραστηριότητες της καθημερινής ζωής που απαιτούν αναγνωστικές δεξιότητες / μαθηματική ικανότητα / σύνθεση γραπτών κειμένων</a:t>
            </a:r>
            <a:r>
              <a:rPr lang="el-GR" sz="2000" dirty="0" smtClean="0">
                <a:latin typeface="+mj-lt"/>
              </a:rPr>
              <a:t>.</a:t>
            </a:r>
          </a:p>
          <a:p>
            <a:r>
              <a:rPr lang="el-GR" sz="2000" dirty="0" smtClean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Γ) Αν υπάρχει αισθητηριακό έλλειμμα, οι αναγνωστικές δυσκολίες / οι δυσκολίες στη μαθηματική ικανότητα / οι δυσκολίες στις δεξιότητες της γραφής είναι μεγαλύτερες από αυτές που συνήθως το </a:t>
            </a:r>
            <a:r>
              <a:rPr lang="el-GR" sz="2000" dirty="0" smtClean="0">
                <a:latin typeface="+mj-lt"/>
              </a:rPr>
              <a:t>συνοδεύουν.</a:t>
            </a:r>
            <a:endParaRPr lang="el-G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787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2.1 Δυσλεξία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latin typeface="+mj-lt"/>
              </a:rPr>
              <a:t>Πιο αναλυτικά, στα παιδιά με δυσλεξία παρατηρούνται συχνά τα παρακάτω λάθη και δυσκολίες</a:t>
            </a:r>
            <a:r>
              <a:rPr lang="el-GR" sz="2400" dirty="0" smtClean="0">
                <a:latin typeface="+mj-lt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j-lt"/>
              </a:rPr>
              <a:t>  </a:t>
            </a:r>
            <a:r>
              <a:rPr lang="el-GR" sz="2400" dirty="0">
                <a:latin typeface="+mj-lt"/>
              </a:rPr>
              <a:t>δυσκολεύονται να διακρίνουν διαφορετικές λέξεις, οι οποίες, όμως, έχουν μεγάλο αριθμό γραμμάτων κοινό, π.χ. παράλογος αντί για </a:t>
            </a:r>
            <a:r>
              <a:rPr lang="el-GR" sz="2400" dirty="0" smtClean="0">
                <a:latin typeface="+mj-lt"/>
              </a:rPr>
              <a:t>παράνομος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j-lt"/>
              </a:rPr>
              <a:t>  </a:t>
            </a:r>
            <a:r>
              <a:rPr lang="el-GR" sz="2400" dirty="0">
                <a:latin typeface="+mj-lt"/>
              </a:rPr>
              <a:t>προφέρουν λανθασμένα τα φωνήεντα </a:t>
            </a:r>
            <a:endParaRPr lang="el-GR" sz="24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j-lt"/>
              </a:rPr>
              <a:t> </a:t>
            </a:r>
            <a:r>
              <a:rPr lang="el-GR" sz="2400" dirty="0">
                <a:latin typeface="+mj-lt"/>
              </a:rPr>
              <a:t>διαβάζουν «</a:t>
            </a:r>
            <a:r>
              <a:rPr lang="el-GR" sz="2400" dirty="0" err="1">
                <a:latin typeface="+mj-lt"/>
              </a:rPr>
              <a:t>καθρεφτικά</a:t>
            </a:r>
            <a:r>
              <a:rPr lang="el-GR" sz="2400" dirty="0">
                <a:latin typeface="+mj-lt"/>
              </a:rPr>
              <a:t>» π.χ. μπάλα αντί για λάμπα </a:t>
            </a:r>
            <a:endParaRPr lang="el-GR" sz="24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j-lt"/>
              </a:rPr>
              <a:t> </a:t>
            </a:r>
            <a:r>
              <a:rPr lang="el-GR" sz="2400" dirty="0">
                <a:latin typeface="+mj-lt"/>
              </a:rPr>
              <a:t>παρεμβάλλουν άσχετα φωνήματα όταν </a:t>
            </a:r>
            <a:r>
              <a:rPr lang="el-GR" sz="2400" dirty="0" smtClean="0">
                <a:latin typeface="+mj-lt"/>
              </a:rPr>
              <a:t>διαβάζουν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j-lt"/>
              </a:rPr>
              <a:t>  </a:t>
            </a:r>
            <a:r>
              <a:rPr lang="el-GR" sz="2400" dirty="0">
                <a:latin typeface="+mj-lt"/>
              </a:rPr>
              <a:t>αντικαθιστούν μια λέξη με μια άλλη με παρόμοια σημασία, π.χ. σκοτεινός αντί για μαύρος</a:t>
            </a:r>
          </a:p>
        </p:txBody>
      </p:sp>
    </p:spTree>
    <p:extLst>
      <p:ext uri="{BB962C8B-B14F-4D97-AF65-F5344CB8AC3E}">
        <p14:creationId xmlns:p14="http://schemas.microsoft.com/office/powerpoint/2010/main" val="1202210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                      </a:t>
            </a:r>
            <a:r>
              <a:rPr lang="el-GR" sz="3200" dirty="0" err="1" smtClean="0"/>
              <a:t>συνεχεια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3568" y="1052736"/>
            <a:ext cx="7520940" cy="3579849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/>
              <a:t> </a:t>
            </a:r>
            <a:r>
              <a:rPr lang="el-GR" sz="2000" dirty="0">
                <a:latin typeface="+mj-lt"/>
              </a:rPr>
              <a:t>δεν υπάρχει ροή στο λόγο τους: κομπιάζουν, χάνουν τη σειρά, επαναλαμβάνουν ή σταματούν δίχως λόγο </a:t>
            </a:r>
            <a:endParaRPr lang="el-GR" sz="20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διαβάζουν αργά – ακόμη και σε κείμενα στα οποία έχουν εξασκηθεί – και σε κάθε επανάληψη κάνουν νέα λάθη </a:t>
            </a:r>
            <a:endParaRPr lang="el-GR" sz="20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δεν κατανοούν το κείμενο που διαβάζουν· καθώς προχωράει η ανάγνωση, αυξάνονται τα λάθη ενώ επέρχεται γρήγορα κούραση </a:t>
            </a:r>
            <a:r>
              <a:rPr lang="el-GR" sz="2000" dirty="0" smtClean="0">
                <a:latin typeface="+mj-lt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χάνουν τη γραμμή καθώς </a:t>
            </a:r>
            <a:r>
              <a:rPr lang="el-GR" sz="2000" dirty="0" smtClean="0">
                <a:latin typeface="+mj-lt"/>
              </a:rPr>
              <a:t>διαβάζουν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+mj-lt"/>
              </a:rPr>
              <a:t>δυσκολεύονται </a:t>
            </a:r>
            <a:r>
              <a:rPr lang="el-GR" sz="2000" dirty="0">
                <a:latin typeface="+mj-lt"/>
              </a:rPr>
              <a:t>να διαβάσουν πολυσύλλαβες λέξεις </a:t>
            </a:r>
            <a:endParaRPr lang="el-GR" sz="20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+mj-lt"/>
              </a:rPr>
              <a:t> </a:t>
            </a:r>
            <a:r>
              <a:rPr lang="el-GR" sz="2000" dirty="0">
                <a:latin typeface="+mj-lt"/>
              </a:rPr>
              <a:t>μπορεί να δείχνουν με το δάχτυλο το σημείο που διαβάζουν ή να κινούν το κεφάλι καθώς διαβάζουν, για να μη χάσουν το σημείο στο οποίο βρίσκονται</a:t>
            </a:r>
          </a:p>
        </p:txBody>
      </p:sp>
    </p:spTree>
    <p:extLst>
      <p:ext uri="{BB962C8B-B14F-4D97-AF65-F5344CB8AC3E}">
        <p14:creationId xmlns:p14="http://schemas.microsoft.com/office/powerpoint/2010/main" val="1265852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2.2 </a:t>
            </a:r>
            <a:r>
              <a:rPr lang="el-GR" dirty="0" err="1" smtClean="0"/>
              <a:t>Δυσαριθμησια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3568" y="1052736"/>
            <a:ext cx="7520940" cy="3579849"/>
          </a:xfrm>
        </p:spPr>
        <p:txBody>
          <a:bodyPr>
            <a:noAutofit/>
          </a:bodyPr>
          <a:lstStyle/>
          <a:p>
            <a:r>
              <a:rPr lang="el-GR" sz="2000" dirty="0"/>
              <a:t>Η </a:t>
            </a:r>
            <a:r>
              <a:rPr lang="el-GR" sz="2000" dirty="0" err="1"/>
              <a:t>δυσαριθμησία</a:t>
            </a:r>
            <a:r>
              <a:rPr lang="el-GR" sz="2000" dirty="0"/>
              <a:t> δεν έχει μελετηθεί εκτενώς, γι’ αυτό δεν υπάρχουν αρκετά ερευνητικά δεδομένα γι’ αυτήν σε σύγκριση π.χ., με τη δυσλεξία. </a:t>
            </a:r>
            <a:endParaRPr lang="el-GR" sz="2000" dirty="0" smtClean="0"/>
          </a:p>
          <a:p>
            <a:r>
              <a:rPr lang="el-GR" sz="2000" dirty="0" smtClean="0"/>
              <a:t>Τα </a:t>
            </a:r>
            <a:r>
              <a:rPr lang="el-GR" sz="2000" dirty="0"/>
              <a:t>παιδιά με </a:t>
            </a:r>
            <a:r>
              <a:rPr lang="el-GR" sz="2000" dirty="0" err="1"/>
              <a:t>δυσαριθμησία</a:t>
            </a:r>
            <a:r>
              <a:rPr lang="el-GR" sz="2000" dirty="0"/>
              <a:t> δυσκολεύονται να</a:t>
            </a:r>
            <a:r>
              <a:rPr lang="el-GR" sz="20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  </a:t>
            </a:r>
            <a:r>
              <a:rPr lang="el-GR" sz="2000" dirty="0"/>
              <a:t>κατανοήσουν μαθηματικές έννοιες στις οποίες βασίζονται συγκεκριμένες αριθμητικές </a:t>
            </a:r>
            <a:endParaRPr lang="el-G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 </a:t>
            </a:r>
            <a:r>
              <a:rPr lang="el-GR" sz="2000" dirty="0"/>
              <a:t>κάνουν βασικούς μαθηματικούς υπολογισμούς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στοιχίσουν </a:t>
            </a:r>
            <a:r>
              <a:rPr lang="el-GR" sz="2000" dirty="0"/>
              <a:t>σωστά τους αριθμούς κατά τη διεξαγωγή αριθμητικών </a:t>
            </a:r>
            <a:r>
              <a:rPr lang="el-GR" sz="2000" dirty="0" smtClean="0"/>
              <a:t>υπολογισμών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   </a:t>
            </a:r>
            <a:r>
              <a:rPr lang="el-GR" sz="2000" dirty="0"/>
              <a:t>αποστηθίσουν τους πίνακες του πολλαπλασιασμού </a:t>
            </a:r>
            <a:endParaRPr lang="el-G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/>
              <a:t>  </a:t>
            </a:r>
            <a:r>
              <a:rPr lang="el-GR" sz="2000" dirty="0"/>
              <a:t>κάνουν νοερές πράξεις και ειδικά πράξεις με </a:t>
            </a:r>
            <a:r>
              <a:rPr lang="el-GR" sz="2000" dirty="0" smtClean="0"/>
              <a:t>κλάσματα  μετατρέψουν </a:t>
            </a:r>
            <a:r>
              <a:rPr lang="el-GR" sz="2000" dirty="0"/>
              <a:t>μια μεγαλύτερη μονάδα σε μια μικρότερη, π.χ. κιλό σε γραμμάρια </a:t>
            </a:r>
          </a:p>
        </p:txBody>
      </p:sp>
    </p:spTree>
    <p:extLst>
      <p:ext uri="{BB962C8B-B14F-4D97-AF65-F5344CB8AC3E}">
        <p14:creationId xmlns:p14="http://schemas.microsoft.com/office/powerpoint/2010/main" val="423054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/>
              <a:t>                      </a:t>
            </a:r>
            <a:r>
              <a:rPr lang="el-GR" sz="3200" dirty="0" err="1" smtClean="0"/>
              <a:t>συνεχεια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>
            <a:normAutofit/>
          </a:bodyPr>
          <a:lstStyle/>
          <a:p>
            <a:r>
              <a:rPr lang="el-GR" sz="2400" dirty="0"/>
              <a:t>Επίσης, κάνουν συχνά λάθη στις οικονομικές τους συναλλαγές, παραλείπουν, προσθέτουν, αντικαθιστούν, αντιμεταθέτουν αριθμούς όταν γράφουν ή διαβάζουν, δυσκολεύονται με τις έννοιες του χρόνου, του προσανατολισμού και της μουσικής. Επίσης, είναι πιθανόν να έχουν προβλήματα στον </a:t>
            </a:r>
            <a:r>
              <a:rPr lang="el-GR" sz="2400" dirty="0" err="1"/>
              <a:t>μυοκινητικό</a:t>
            </a:r>
            <a:r>
              <a:rPr lang="el-GR" sz="2400" dirty="0"/>
              <a:t> συντονισμό τους, με αποτέλεσμα να μην τα καταφέρνουν ικανοποιητικά σε δραστηριότητες όπως ο αθλητισμός ή ο χορός .</a:t>
            </a:r>
          </a:p>
        </p:txBody>
      </p:sp>
    </p:spTree>
    <p:extLst>
      <p:ext uri="{BB962C8B-B14F-4D97-AF65-F5344CB8AC3E}">
        <p14:creationId xmlns:p14="http://schemas.microsoft.com/office/powerpoint/2010/main" val="21374558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Γωνίες">
  <a:themeElements>
    <a:clrScheme name="Γωνίες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Κλασικό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Γωνίε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126</TotalTime>
  <Words>1077</Words>
  <Application>Microsoft Office PowerPoint</Application>
  <PresentationFormat>Προβολή στην οθόνη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Γωνίες</vt:lpstr>
      <vt:lpstr>Μαθησιακέσ δυσκολιεσ</vt:lpstr>
      <vt:lpstr>1. ΟΡΙΣΜΟΣ ΕΙΔΙΚΩΝ ΜΑΘΗΣΙΑΚΩΝ ΔΥΣΚΟΛΙΩΝ</vt:lpstr>
      <vt:lpstr>Παρουσίαση του PowerPoint</vt:lpstr>
      <vt:lpstr>2. ΤΑΞΙΝΟΜΗΣΗ ΚΑΙ ΧΑΡΑΚΤΗΡΙΣΤΙΚΑ</vt:lpstr>
      <vt:lpstr>Τα διαγνωστικα  κριτηρια τα οποια οριζει το DSM-IV για τισ ΕΜΔ  ειναι τα παρακατω:</vt:lpstr>
      <vt:lpstr>2.1 Δυσλεξία</vt:lpstr>
      <vt:lpstr>                      συνεχεια</vt:lpstr>
      <vt:lpstr>              2.2 Δυσαριθμησια</vt:lpstr>
      <vt:lpstr>                      συνεχεια</vt:lpstr>
      <vt:lpstr>               2.3 Δυσγραφια</vt:lpstr>
      <vt:lpstr>                      συνεχεια</vt:lpstr>
      <vt:lpstr>                    3. ΠΙΘΑΝΑ ΑΙΤΙΑ     </vt:lpstr>
      <vt:lpstr>4.2. ΕπιδρΑσεισ στον ψυχοκοινωνικό τομεα</vt:lpstr>
      <vt:lpstr>                       συνεχεια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Μαθησιακέσ δυσκολιεσ</dc:title>
  <dc:creator>Dora</dc:creator>
  <cp:lastModifiedBy>Dora</cp:lastModifiedBy>
  <cp:revision>28</cp:revision>
  <dcterms:created xsi:type="dcterms:W3CDTF">2019-12-19T09:30:59Z</dcterms:created>
  <dcterms:modified xsi:type="dcterms:W3CDTF">2019-12-19T11:37:36Z</dcterms:modified>
</cp:coreProperties>
</file>