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7" r:id="rId4"/>
    <p:sldId id="260" r:id="rId5"/>
    <p:sldId id="268" r:id="rId6"/>
    <p:sldId id="263" r:id="rId7"/>
    <p:sldId id="264" r:id="rId8"/>
    <p:sldId id="265" r:id="rId9"/>
    <p:sldId id="266" r:id="rId10"/>
    <p:sldId id="269" r:id="rId11"/>
    <p:sldId id="25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79D5C2-88E3-4AB9-83A2-0DD0D4561CC8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8BF51A-DACC-4DBE-813D-D5CB0201A93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71670" y="1571612"/>
            <a:ext cx="6600828" cy="1894362"/>
          </a:xfrm>
        </p:spPr>
        <p:txBody>
          <a:bodyPr>
            <a:noAutofit/>
          </a:bodyPr>
          <a:lstStyle/>
          <a:p>
            <a:pPr algn="ctr" fontAlgn="base"/>
            <a:r>
              <a:rPr lang="el-G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ΔΥΣΧΡΩΜΙΕΣ ΝΥΧΙΩΝ</a:t>
            </a:r>
            <a:br>
              <a:rPr lang="el-G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l-GR" sz="4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971800" y="4572008"/>
            <a:ext cx="6172200" cy="2160104"/>
          </a:xfrm>
        </p:spPr>
        <p:txBody>
          <a:bodyPr>
            <a:noAutofit/>
          </a:bodyPr>
          <a:lstStyle/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Γ΄ Εξάμηνο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Μάθημα: Πρακτικές Ασκήσεις Ποδολογίας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Ματοπούλου Ελένη  </a:t>
            </a:r>
          </a:p>
          <a:p>
            <a:pPr lvl="0" algn="r">
              <a:buClr>
                <a:srgbClr val="90C226"/>
              </a:buClr>
            </a:pP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Θεσσαλονίκη </a:t>
            </a:r>
            <a:r>
              <a:rPr lang="el-GR" sz="2000" b="0" dirty="0" smtClean="0">
                <a:solidFill>
                  <a:schemeClr val="accent1"/>
                </a:solidFill>
                <a:latin typeface="Calibri" pitchFamily="34" charset="0"/>
              </a:rPr>
              <a:t>2021 </a:t>
            </a:r>
            <a:endParaRPr lang="el-GR" sz="2000" b="0" dirty="0" smtClean="0">
              <a:solidFill>
                <a:schemeClr val="accent1"/>
              </a:solidFill>
              <a:latin typeface="Calibri" pitchFamily="34" charset="0"/>
            </a:endParaRPr>
          </a:p>
          <a:p>
            <a:endParaRPr lang="el-GR" sz="2000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ΥΠΟΝΥΧΙΟΣ ΣΠΙΛΟΣ » Σπίλοι (ελιές)"/>
          <p:cNvPicPr>
            <a:picLocks noChangeAspect="1" noChangeArrowheads="1"/>
          </p:cNvPicPr>
          <p:nvPr/>
        </p:nvPicPr>
        <p:blipFill>
          <a:blip r:embed="rId2"/>
          <a:srcRect t="18052" r="29430" b="21225"/>
          <a:stretch>
            <a:fillRect/>
          </a:stretch>
        </p:blipFill>
        <p:spPr bwMode="auto">
          <a:xfrm>
            <a:off x="357158" y="214290"/>
            <a:ext cx="4500594" cy="3872604"/>
          </a:xfrm>
          <a:prstGeom prst="rect">
            <a:avLst/>
          </a:prstGeom>
          <a:noFill/>
        </p:spPr>
      </p:pic>
      <p:pic>
        <p:nvPicPr>
          <p:cNvPr id="25604" name="Picture 4" descr="Χτυπημένο νύχι: Τι να κάνετε για να μη μαυρίσει - Onmed.g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571876"/>
            <a:ext cx="471490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121442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" y="2143116"/>
            <a:ext cx="7011810" cy="3732093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1571612"/>
            <a:ext cx="79296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Οι δυσχρωμίες των νυχιών ανάλογα με την προέλευση της χρωστικής και το μηχανισμό διακρίνονται σε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l-GR" sz="2000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Α) Χρώση από εξωγενείς 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αιτίες:</a:t>
            </a:r>
          </a:p>
          <a:p>
            <a:pPr fontAlgn="base"/>
            <a:endParaRPr lang="el-GR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Σ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την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περίπτωση αυτή η χρήση των νυχιών μπορεί να γίνει από διάφορες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χρωστικές οι οποίες χρησιμοποιούνται στο χώρο της εργασίας (φωτογράφοι από τα εμφανιστικά υγρά ), για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κοσμητικούς σκοπούς ( τριχοβαφές ), για ιατρικούς σκοπούς (λ.χ. κατά τη θεραπεία με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ανθραλίνη, ρεσκορίνη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, υδράργυρο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, υπερμαγγανικό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κάλιο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κ.λπ..),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από συνήθεια (νικοτίνη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),κ.λπ..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Η λοίμωξη επίσης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των νυχιών ( κάτω ή πλησίον) από αεριογόνο ψευδομονάδα, χρωματίζει το νύχι μαύρο ή μπλε.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ellow Nails: Cause, cure and preven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428736"/>
            <a:ext cx="4592443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1643050"/>
            <a:ext cx="75724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Β) Δυσχρωμίες από ανώμαλο σχηματισμό του νυχιού: </a:t>
            </a:r>
          </a:p>
          <a:p>
            <a:pPr fontAlgn="base"/>
            <a:endParaRPr lang="el-GR" sz="2000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Σ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τη βαριά κυρίως ψωρίαση τις διαταραχές που</a:t>
            </a:r>
          </a:p>
          <a:p>
            <a:pPr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αφορούν την αρχιτεκτονική ακεραιότητα του νυχιού, συνοδεύουν και δυσχρωματικές διαταραχές, λ.χ. παρατηρείται κίτρινη χρώση ή σαν λαδιά, κατά την περιφέρεια της ονυχόλυσης. Δυσχρωμίες των</a:t>
            </a:r>
          </a:p>
          <a:p>
            <a:pPr fontAlgn="base"/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νυχιών παρατηρούνται επίσης σε μικρότερη συχνότητα στη φλυκταινώδη ψωρίαση των παλαμών – πελμάτων, στην ιόνθιο ερυθρά πιτυρίαση, στη συγγενή παχυωνυχία, στη νόσο του Darier και στη γυροειδή αλωπεκία.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Ψωρίαση ονύχων - Arnaderm - Δέσποινα Αρναούτογλο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6115050" cy="3438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2643182"/>
            <a:ext cx="80724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Γ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) </a:t>
            </a:r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Δυσχρωμίες λόγω ενσωμάτωσης μιας χρωστικής στο νύχι κατά το σχηματισμό 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αυτού</a:t>
            </a:r>
            <a:r>
              <a:rPr lang="en-US" sz="2000" u="sng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</a:p>
          <a:p>
            <a:pPr fontAlgn="base"/>
            <a:endParaRPr lang="en-US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H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παρατεταμένη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χορήγηση τετρακυκλινών δημιουργεί μια κίτρινη χρώση των νυχιών.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1500174"/>
            <a:ext cx="73581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Δ) </a:t>
            </a:r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Δυσχρωμίες από συστηματική λήψη φαρμάκων: </a:t>
            </a:r>
            <a:endParaRPr lang="en-US" sz="2000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n-US" sz="2000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H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μεπακρίνη μπορεί να δώσει ένα χρώμα μπλε και τα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νύχια να φθορίζουν κιτρινοπράσινα στο φως του Wood. Η χλωροκίνη μπορεί να προκαλέσει μια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κυανόμαυρη μελάχρωση της κοίτης των νυχιών. Τα άλλα ανθελονοσιακά μπορεί επίσης να προκαλέσουν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επιμήκεις ταινίες μελάχρωσης ή κάθετες προς την κοίτη του νυχιού. Η παρατεταμένη χορήγηση των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τετρακυκλινών, όπως ήδη αναφέρθηκε, μπορεί να προκαλέσει μια κίτρινη χρήση του νυχιού.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2357430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Η μινοκυκλίνη και η κυκλοφωσφαμίδη μπορεί να προκαλέσουν μελάχρωση των νυχιών. Η αργυρία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προκαλεί κυανή χρώση των νυχιών. Η υδροξυουρία μπορεί να προκαλέσει μελάχρωση του δέρματος και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των νυχιών. Το σταθερό φαρμακευτικό εξάνθημα από φαινoλoφθαλείνη μπορεί να εντοπισθεί στην κοίτη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των νυχιών προκαλώντας ένα σκοτεινό μπλε χρώμα.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1857364"/>
            <a:ext cx="77867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Ε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) </a:t>
            </a:r>
            <a:r>
              <a:rPr lang="el-GR" sz="2000" u="sng" dirty="0">
                <a:solidFill>
                  <a:schemeClr val="accent1"/>
                </a:solidFill>
                <a:latin typeface="Calibri" pitchFamily="34" charset="0"/>
              </a:rPr>
              <a:t>Δυσχρωμίες από διάφορες άλλες αιτίες</a:t>
            </a:r>
            <a:r>
              <a:rPr lang="el-GR" sz="2000" u="sng" dirty="0" smtClean="0">
                <a:solidFill>
                  <a:schemeClr val="accent1"/>
                </a:solidFill>
                <a:latin typeface="Calibri" pitchFamily="34" charset="0"/>
              </a:rPr>
              <a:t>:</a:t>
            </a:r>
            <a:endParaRPr lang="en-US" sz="2000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n-US" sz="2000" u="sng" dirty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endParaRPr lang="en-US" sz="2000" u="sng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fontAlgn="base"/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M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ια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επιμήκης μαύρη ταινία ή γραμμή </a:t>
            </a:r>
            <a:r>
              <a:rPr lang="el-GR" sz="2000" dirty="0" smtClean="0">
                <a:solidFill>
                  <a:schemeClr val="accent1"/>
                </a:solidFill>
                <a:latin typeface="Calibri" pitchFamily="34" charset="0"/>
              </a:rPr>
              <a:t>μπορεί 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να οφείλεται σ' ένα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μελαχρωματικό junctional σπίλο της μήτρας του νυχιού ή σε ένα κακόηθες μελάνωμα. Πολλαπλές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μελαγχρωματικές γραμμές μπορεί να έχουμε στη νόσο του Addison. Η υποδερματική αιμορραγία</a:t>
            </a:r>
          </a:p>
          <a:p>
            <a:pPr fontAlgn="base"/>
            <a:r>
              <a:rPr lang="el-GR" sz="2000" dirty="0">
                <a:solidFill>
                  <a:schemeClr val="accent1"/>
                </a:solidFill>
                <a:latin typeface="Calibri" pitchFamily="34" charset="0"/>
              </a:rPr>
              <a:t>τραυματικής αιτίας αποτελεί μια πολύ συχνή αιτία οξέος μαυρίσματος μέρους ή και ολόκληρου του νυχιού.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σαρμοσμένος 42">
      <a:dk1>
        <a:sysClr val="windowText" lastClr="000000"/>
      </a:dk1>
      <a:lt1>
        <a:srgbClr val="DBDDCC"/>
      </a:lt1>
      <a:dk2>
        <a:srgbClr val="DBDDCC"/>
      </a:dk2>
      <a:lt2>
        <a:srgbClr val="EBDDC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427</Words>
  <Application>Microsoft Office PowerPoint</Application>
  <PresentationFormat>Προβολή στην οθόνη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Προεξοχή</vt:lpstr>
      <vt:lpstr>ΔΥΣΧΡΩΜΙΕΣ ΝΥΧΙΩΝ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ΑΛΛΟΙΩΣΕΙΣ ΤΟΥ ΧΡΩΜΑΤΟΣ ΤΩΝ ΝΥΧΙΩΝ</dc:title>
  <dc:creator>user</dc:creator>
  <cp:lastModifiedBy>User</cp:lastModifiedBy>
  <cp:revision>11</cp:revision>
  <dcterms:created xsi:type="dcterms:W3CDTF">2020-12-21T09:27:43Z</dcterms:created>
  <dcterms:modified xsi:type="dcterms:W3CDTF">2021-11-29T11:23:48Z</dcterms:modified>
</cp:coreProperties>
</file>