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08197187-9B28-4E8D-AE1A-33532573EFC7}"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197187-9B28-4E8D-AE1A-33532573EFC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197187-9B28-4E8D-AE1A-33532573EFC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197187-9B28-4E8D-AE1A-33532573EFC7}"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08197187-9B28-4E8D-AE1A-33532573EFC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197187-9B28-4E8D-AE1A-33532573EFC7}"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8197187-9B28-4E8D-AE1A-33532573EFC7}"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8197187-9B28-4E8D-AE1A-33532573EFC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8197187-9B28-4E8D-AE1A-33532573EFC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197187-9B28-4E8D-AE1A-33532573EFC7}"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B475937-4850-4807-B336-4E12CF5EC7DC}" type="datetimeFigureOut">
              <a:rPr lang="el-GR" smtClean="0"/>
              <a:pPr/>
              <a:t>22/2/1980</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08197187-9B28-4E8D-AE1A-33532573EFC7}"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B475937-4850-4807-B336-4E12CF5EC7DC}" type="datetimeFigureOut">
              <a:rPr lang="el-GR" smtClean="0"/>
              <a:pPr/>
              <a:t>22/2/1980</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8197187-9B28-4E8D-AE1A-33532573EFC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Σ.Α.Ε.Κ. </a:t>
            </a:r>
            <a:r>
              <a:rPr lang="el-GR" dirty="0" err="1" smtClean="0"/>
              <a:t>Σίνδου</a:t>
            </a:r>
            <a:r>
              <a:rPr lang="el-GR" dirty="0" smtClean="0"/>
              <a:t/>
            </a:r>
            <a:br>
              <a:rPr lang="el-GR" dirty="0" smtClean="0"/>
            </a:br>
            <a:r>
              <a:rPr lang="el-GR" dirty="0" smtClean="0"/>
              <a:t>Βοηθός Νοσηλευτή Γενικής Νοσηλείας</a:t>
            </a:r>
            <a:endParaRPr lang="el-GR" b="1" dirty="0" smtClean="0"/>
          </a:p>
          <a:p>
            <a:endParaRPr lang="el-GR" dirty="0"/>
          </a:p>
        </p:txBody>
      </p:sp>
      <p:sp>
        <p:nvSpPr>
          <p:cNvPr id="2" name="1 - Τίτλος"/>
          <p:cNvSpPr>
            <a:spLocks noGrp="1"/>
          </p:cNvSpPr>
          <p:nvPr>
            <p:ph type="ctrTitle"/>
          </p:nvPr>
        </p:nvSpPr>
        <p:spPr/>
        <p:txBody>
          <a:bodyPr/>
          <a:lstStyle/>
          <a:p>
            <a:r>
              <a:rPr lang="el-GR" b="1" dirty="0" err="1" smtClean="0"/>
              <a:t>Μαθημα</a:t>
            </a:r>
            <a:r>
              <a:rPr lang="el-GR" b="1" dirty="0" smtClean="0"/>
              <a:t>: Αιμοδοσία</a:t>
            </a:r>
            <a:br>
              <a:rPr lang="el-GR" b="1" dirty="0" smtClean="0"/>
            </a:br>
            <a:r>
              <a:rPr lang="el-GR" b="1" dirty="0" smtClean="0"/>
              <a:t>Γ’ </a:t>
            </a:r>
            <a:r>
              <a:rPr lang="el-GR" b="1" dirty="0" err="1" smtClean="0"/>
              <a:t>εξαμηνο</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Τρόποι ανίχνευσης αντισωμάτων</a:t>
            </a:r>
            <a:endParaRPr lang="el-GR" dirty="0"/>
          </a:p>
        </p:txBody>
      </p:sp>
      <p:sp>
        <p:nvSpPr>
          <p:cNvPr id="3" name="2 - Θέση περιεχομένου"/>
          <p:cNvSpPr>
            <a:spLocks noGrp="1"/>
          </p:cNvSpPr>
          <p:nvPr>
            <p:ph sz="quarter" idx="1"/>
          </p:nvPr>
        </p:nvSpPr>
        <p:spPr/>
        <p:txBody>
          <a:bodyPr/>
          <a:lstStyle/>
          <a:p>
            <a:pPr>
              <a:buNone/>
            </a:pPr>
            <a:r>
              <a:rPr lang="el-GR" dirty="0" smtClean="0"/>
              <a:t>Τα </a:t>
            </a:r>
            <a:r>
              <a:rPr lang="en-US" dirty="0" err="1" smtClean="0"/>
              <a:t>IgM</a:t>
            </a:r>
            <a:r>
              <a:rPr lang="en-US" dirty="0" smtClean="0"/>
              <a:t> </a:t>
            </a:r>
            <a:r>
              <a:rPr lang="el-GR" dirty="0" smtClean="0"/>
              <a:t>αντισώματα έχουν και μεγάλο εύρος θερμικής δράσης. Μπορούν και δρουν σε θερμοκρασία ψυγείου( 4</a:t>
            </a:r>
            <a:r>
              <a:rPr lang="en-US" dirty="0" err="1" smtClean="0"/>
              <a:t>oC</a:t>
            </a:r>
            <a:r>
              <a:rPr lang="en-US" dirty="0" smtClean="0"/>
              <a:t>), </a:t>
            </a:r>
            <a:r>
              <a:rPr lang="el-GR" dirty="0" smtClean="0"/>
              <a:t>δωματίου(20ο</a:t>
            </a:r>
            <a:r>
              <a:rPr lang="en-US" dirty="0" smtClean="0"/>
              <a:t>C) </a:t>
            </a:r>
            <a:r>
              <a:rPr lang="el-GR" dirty="0" smtClean="0"/>
              <a:t>και σώματος(37ο</a:t>
            </a:r>
            <a:r>
              <a:rPr lang="en-US" dirty="0" smtClean="0"/>
              <a:t>C)</a:t>
            </a:r>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323528" y="3356992"/>
            <a:ext cx="4176464" cy="2922587"/>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4644008" y="3284984"/>
            <a:ext cx="4248472" cy="29845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778098"/>
          </a:xfrm>
        </p:spPr>
        <p:txBody>
          <a:bodyPr>
            <a:normAutofit/>
          </a:bodyPr>
          <a:lstStyle/>
          <a:p>
            <a:r>
              <a:rPr lang="el-GR" dirty="0" smtClean="0"/>
              <a:t>Τρόποι ανίχνευσης αντισωμάτων</a:t>
            </a:r>
            <a:endParaRPr lang="el-GR" dirty="0"/>
          </a:p>
        </p:txBody>
      </p:sp>
      <p:sp>
        <p:nvSpPr>
          <p:cNvPr id="3" name="2 - Θέση περιεχομένου"/>
          <p:cNvSpPr>
            <a:spLocks noGrp="1"/>
          </p:cNvSpPr>
          <p:nvPr>
            <p:ph sz="quarter" idx="1"/>
          </p:nvPr>
        </p:nvSpPr>
        <p:spPr>
          <a:xfrm>
            <a:off x="914400" y="1052736"/>
            <a:ext cx="7772400" cy="1512168"/>
          </a:xfrm>
        </p:spPr>
        <p:txBody>
          <a:bodyPr>
            <a:normAutofit fontScale="85000" lnSpcReduction="20000"/>
          </a:bodyPr>
          <a:lstStyle/>
          <a:p>
            <a:pPr>
              <a:buNone/>
            </a:pPr>
            <a:r>
              <a:rPr lang="el-GR" dirty="0" smtClean="0"/>
              <a:t>Οι </a:t>
            </a:r>
            <a:r>
              <a:rPr lang="en-US" dirty="0" err="1" smtClean="0"/>
              <a:t>IgG</a:t>
            </a:r>
            <a:r>
              <a:rPr lang="en-US" dirty="0" smtClean="0"/>
              <a:t> </a:t>
            </a:r>
            <a:r>
              <a:rPr lang="el-GR" dirty="0" err="1" smtClean="0"/>
              <a:t>ανοσοσφαιρίνες</a:t>
            </a:r>
            <a:r>
              <a:rPr lang="el-GR" dirty="0" smtClean="0"/>
              <a:t> έχουν μικρότερο μέγεθος και κυκλοφορούν στον όρο σαν μονομερή μόρια. Μπορούν να ευαισθητοποιούν τα ερυθρά αιμοσφαίρια προσκολλώντας επάνω τους αλλά χωρίς να μπορούν να προκαλέσουν τη συγκόλληση τους.</a:t>
            </a:r>
            <a:endParaRPr lang="el-GR" dirty="0"/>
          </a:p>
        </p:txBody>
      </p:sp>
      <p:pic>
        <p:nvPicPr>
          <p:cNvPr id="2050" name="Picture 2"/>
          <p:cNvPicPr>
            <a:picLocks noChangeAspect="1" noChangeArrowheads="1"/>
          </p:cNvPicPr>
          <p:nvPr/>
        </p:nvPicPr>
        <p:blipFill>
          <a:blip r:embed="rId2" cstate="print"/>
          <a:srcRect/>
          <a:stretch>
            <a:fillRect/>
          </a:stretch>
        </p:blipFill>
        <p:spPr bwMode="auto">
          <a:xfrm>
            <a:off x="971600" y="2636912"/>
            <a:ext cx="7321550" cy="3861048"/>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Τρόποι ανίχνευσης αντισωμάτων</a:t>
            </a:r>
            <a:endParaRPr lang="el-GR" dirty="0"/>
          </a:p>
        </p:txBody>
      </p:sp>
      <p:sp>
        <p:nvSpPr>
          <p:cNvPr id="3" name="2 - Θέση περιεχομένου"/>
          <p:cNvSpPr>
            <a:spLocks noGrp="1"/>
          </p:cNvSpPr>
          <p:nvPr>
            <p:ph sz="quarter" idx="1"/>
          </p:nvPr>
        </p:nvSpPr>
        <p:spPr/>
        <p:txBody>
          <a:bodyPr>
            <a:normAutofit lnSpcReduction="10000"/>
          </a:bodyPr>
          <a:lstStyle/>
          <a:p>
            <a:pPr>
              <a:buNone/>
            </a:pPr>
            <a:r>
              <a:rPr lang="el-GR" dirty="0" smtClean="0"/>
              <a:t>Σύμφωνα με αυτές τις ιδιότητες  διακρίνουμε τα αντισώματα σε δύο κατηγορίες. </a:t>
            </a:r>
          </a:p>
          <a:p>
            <a:r>
              <a:rPr lang="el-GR" dirty="0" smtClean="0"/>
              <a:t>Σε εκείνα που είναι ικανά να προκαλέσουν συγκόλληση σε ισότονο  διάλυμα </a:t>
            </a:r>
            <a:r>
              <a:rPr lang="en-US" dirty="0" err="1" smtClean="0"/>
              <a:t>Nacl</a:t>
            </a:r>
            <a:r>
              <a:rPr lang="el-GR" dirty="0" smtClean="0"/>
              <a:t> και ονομάζονται </a:t>
            </a:r>
            <a:r>
              <a:rPr lang="el-GR" b="1" dirty="0" smtClean="0"/>
              <a:t>πλήρη ή </a:t>
            </a:r>
            <a:r>
              <a:rPr lang="el-GR" b="1" dirty="0" err="1" smtClean="0"/>
              <a:t>διδύναμα</a:t>
            </a:r>
            <a:endParaRPr lang="el-GR" b="1" dirty="0" smtClean="0"/>
          </a:p>
          <a:p>
            <a:r>
              <a:rPr lang="el-GR" dirty="0" smtClean="0"/>
              <a:t>Σε εκείνα που δεν μπορούν να προκαλέσουν συγκόλληση σε ισότονο  διάλυμα </a:t>
            </a:r>
            <a:r>
              <a:rPr lang="en-US" dirty="0" err="1" smtClean="0"/>
              <a:t>Nacl</a:t>
            </a:r>
            <a:r>
              <a:rPr lang="el-GR" dirty="0" smtClean="0"/>
              <a:t> αλλά μόνο προσηλώνονται στην επιφάνεια των ερυθρών και ονομάζονται </a:t>
            </a:r>
            <a:r>
              <a:rPr lang="el-GR" b="1" dirty="0" smtClean="0"/>
              <a:t>ατελή ή </a:t>
            </a:r>
            <a:r>
              <a:rPr lang="el-GR" b="1" dirty="0" err="1" smtClean="0"/>
              <a:t>μονοδύναμα</a:t>
            </a:r>
            <a:endParaRPr lang="el-GR" b="1" dirty="0" smtClean="0"/>
          </a:p>
          <a:p>
            <a:pPr>
              <a:buNone/>
            </a:pPr>
            <a:r>
              <a:rPr lang="el-GR" b="1" dirty="0" smtClean="0"/>
              <a:t>Στα πλήρη ανήκουν συνήθως τα </a:t>
            </a:r>
            <a:r>
              <a:rPr lang="en-US" b="1" dirty="0" err="1" smtClean="0"/>
              <a:t>IgM</a:t>
            </a:r>
            <a:r>
              <a:rPr lang="el-GR" b="1" dirty="0" smtClean="0"/>
              <a:t> και στα ατελή</a:t>
            </a:r>
            <a:r>
              <a:rPr lang="en-US" b="1" dirty="0" smtClean="0"/>
              <a:t> </a:t>
            </a:r>
            <a:r>
              <a:rPr lang="el-GR" b="1" dirty="0" smtClean="0"/>
              <a:t>τα </a:t>
            </a:r>
            <a:r>
              <a:rPr lang="en-US" b="1" dirty="0" err="1" smtClean="0"/>
              <a:t>IgG</a:t>
            </a:r>
            <a:r>
              <a:rPr lang="el-GR" b="1" dirty="0" smtClean="0"/>
              <a:t>.</a:t>
            </a:r>
            <a:endParaRPr lang="el-G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Τρόποι ανίχνευσης αντισωμάτων</a:t>
            </a:r>
            <a:endParaRPr lang="el-GR" dirty="0"/>
          </a:p>
        </p:txBody>
      </p:sp>
      <p:sp>
        <p:nvSpPr>
          <p:cNvPr id="3" name="2 - Θέση περιεχομένου"/>
          <p:cNvSpPr>
            <a:spLocks noGrp="1"/>
          </p:cNvSpPr>
          <p:nvPr>
            <p:ph sz="quarter" idx="1"/>
          </p:nvPr>
        </p:nvSpPr>
        <p:spPr/>
        <p:txBody>
          <a:bodyPr>
            <a:normAutofit fontScale="92500" lnSpcReduction="20000"/>
          </a:bodyPr>
          <a:lstStyle/>
          <a:p>
            <a:pPr>
              <a:buNone/>
            </a:pPr>
            <a:r>
              <a:rPr lang="el-GR" dirty="0" smtClean="0"/>
              <a:t>    Η ανίχνευση αντισωμάτων </a:t>
            </a:r>
            <a:r>
              <a:rPr lang="en-US" dirty="0" err="1" smtClean="0"/>
              <a:t>IgM</a:t>
            </a:r>
            <a:r>
              <a:rPr lang="el-GR" dirty="0" smtClean="0"/>
              <a:t> του συστήματος ΑΒΟ με την χρήση </a:t>
            </a:r>
            <a:r>
              <a:rPr lang="el-GR" dirty="0" err="1" smtClean="0"/>
              <a:t>αντιορών</a:t>
            </a:r>
            <a:r>
              <a:rPr lang="el-GR" dirty="0" smtClean="0"/>
              <a:t> σε εναιώρημα </a:t>
            </a:r>
            <a:r>
              <a:rPr lang="el-GR" dirty="0" err="1" smtClean="0"/>
              <a:t>ερυθροκυττάρων</a:t>
            </a:r>
            <a:r>
              <a:rPr lang="el-GR" dirty="0" smtClean="0"/>
              <a:t> εντός ισότονου διαλύματος </a:t>
            </a:r>
            <a:r>
              <a:rPr lang="en-US" dirty="0" err="1" smtClean="0"/>
              <a:t>NaCl</a:t>
            </a:r>
            <a:r>
              <a:rPr lang="el-GR" dirty="0"/>
              <a:t> </a:t>
            </a:r>
            <a:r>
              <a:rPr lang="el-GR" dirty="0" smtClean="0"/>
              <a:t>γίνεται εύκολα επειδή η απόσταση των ερυθρών είναι </a:t>
            </a:r>
            <a:r>
              <a:rPr lang="el-GR" dirty="0" err="1" smtClean="0"/>
              <a:t>τέτοια,ώστε</a:t>
            </a:r>
            <a:r>
              <a:rPr lang="el-GR" dirty="0" smtClean="0"/>
              <a:t> το μεγάλο μόριο της </a:t>
            </a:r>
            <a:r>
              <a:rPr lang="en-US" dirty="0" smtClean="0"/>
              <a:t> </a:t>
            </a:r>
            <a:r>
              <a:rPr lang="el-GR" dirty="0" err="1" smtClean="0"/>
              <a:t>ανοσοσφαιρίνης</a:t>
            </a:r>
            <a:r>
              <a:rPr lang="el-GR" dirty="0" smtClean="0"/>
              <a:t> </a:t>
            </a:r>
            <a:r>
              <a:rPr lang="en-US" dirty="0" err="1" smtClean="0"/>
              <a:t>IgM</a:t>
            </a:r>
            <a:r>
              <a:rPr lang="el-GR" dirty="0" smtClean="0"/>
              <a:t>, να μπορεί να την καλύψει και να συγκολλήσει στα γειτονικά ερυθρά. Ενώ στη περίπτωση ανιχνεύσεως αντισωμάτων τύπου </a:t>
            </a:r>
            <a:r>
              <a:rPr lang="en-US" dirty="0" err="1" smtClean="0"/>
              <a:t>IgG</a:t>
            </a:r>
            <a:r>
              <a:rPr lang="el-GR" dirty="0" smtClean="0"/>
              <a:t> προκαλούνται ειδικές συνθήκες ώστε να μειωθεί η απόσταση μεταξύ των ερυθρών και να επέλθει η συγκόλληση </a:t>
            </a:r>
            <a:r>
              <a:rPr lang="en-US" dirty="0" smtClean="0"/>
              <a:t>in vitro. </a:t>
            </a:r>
            <a:r>
              <a:rPr lang="el-GR" dirty="0" smtClean="0"/>
              <a:t>Αυτό επιτυγχάνεται  με τις εξής διαδικασίες:</a:t>
            </a:r>
          </a:p>
          <a:p>
            <a:r>
              <a:rPr lang="el-GR" dirty="0" smtClean="0"/>
              <a:t>Κατεργασία με ένζυμα</a:t>
            </a:r>
          </a:p>
          <a:p>
            <a:r>
              <a:rPr lang="el-GR" dirty="0" smtClean="0"/>
              <a:t>Αυξάνοντας την ιονική ισχύ</a:t>
            </a:r>
          </a:p>
          <a:p>
            <a:r>
              <a:rPr lang="el-GR" dirty="0" smtClean="0"/>
              <a:t>Προσθήκη </a:t>
            </a:r>
            <a:r>
              <a:rPr lang="el-GR" dirty="0" err="1" smtClean="0"/>
              <a:t>λευκωματίνης</a:t>
            </a:r>
            <a:r>
              <a:rPr lang="el-GR" dirty="0" smtClean="0"/>
              <a:t>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Αντισφαιρινικός</a:t>
            </a:r>
            <a:r>
              <a:rPr lang="el-GR" dirty="0" smtClean="0"/>
              <a:t> ορός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Εξετάζοντας την παρουσία ατελών αντισωμάτων προσκολλημένα σε ανθρώπινα ερυθρά έχουμε τη δυνατότητα στο σωληνάριο που περιέχει το εναιώρημα των ερυθρών να προσθέσουμε </a:t>
            </a:r>
            <a:r>
              <a:rPr lang="el-GR" dirty="0" err="1" smtClean="0"/>
              <a:t>αντι</a:t>
            </a:r>
            <a:r>
              <a:rPr lang="el-GR" dirty="0" smtClean="0"/>
              <a:t>- αντισώματα( </a:t>
            </a:r>
            <a:r>
              <a:rPr lang="el-GR" dirty="0" err="1" smtClean="0"/>
              <a:t>αντισφαιρινικός</a:t>
            </a:r>
            <a:r>
              <a:rPr lang="el-GR" dirty="0" smtClean="0"/>
              <a:t> ορός) τα οποία θα ανιχνεύσουν τα ατελή αντισώματα </a:t>
            </a:r>
            <a:r>
              <a:rPr lang="en-US" dirty="0" err="1" smtClean="0"/>
              <a:t>IgG</a:t>
            </a:r>
            <a:r>
              <a:rPr lang="el-GR" dirty="0" smtClean="0"/>
              <a:t> και θα λειτουργήσουν ως </a:t>
            </a:r>
            <a:r>
              <a:rPr lang="el-GR" dirty="0" err="1" smtClean="0"/>
              <a:t>μεγαλομοριακές</a:t>
            </a:r>
            <a:r>
              <a:rPr lang="el-GR" dirty="0" smtClean="0"/>
              <a:t> γέφυρες ώστε να προκληθεί </a:t>
            </a:r>
            <a:r>
              <a:rPr lang="el-GR" dirty="0" err="1" smtClean="0"/>
              <a:t>συγκόλληση.Ο</a:t>
            </a:r>
            <a:r>
              <a:rPr lang="el-GR" dirty="0" smtClean="0"/>
              <a:t> </a:t>
            </a:r>
            <a:r>
              <a:rPr lang="el-GR" dirty="0" err="1" smtClean="0"/>
              <a:t>αντισφαιρινικός</a:t>
            </a:r>
            <a:r>
              <a:rPr lang="el-GR" dirty="0" smtClean="0"/>
              <a:t> ορός ενεργεί σαν γέφυρα που μακραίνει το μόριο των </a:t>
            </a:r>
            <a:r>
              <a:rPr lang="en-US" dirty="0" err="1" smtClean="0"/>
              <a:t>IgG</a:t>
            </a:r>
            <a:r>
              <a:rPr lang="en-US" dirty="0" smtClean="0"/>
              <a:t> </a:t>
            </a:r>
            <a:r>
              <a:rPr lang="el-GR" dirty="0" err="1" smtClean="0"/>
              <a:t>ανοσφαιρινών</a:t>
            </a:r>
            <a:r>
              <a:rPr lang="el-GR" dirty="0" smtClean="0"/>
              <a:t> και τα κάνει πιο δραστικά.</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Τεχνικές προσδιορισμού των αντισωμάτων </a:t>
            </a:r>
            <a:r>
              <a:rPr lang="el-GR" sz="3200" dirty="0" err="1"/>
              <a:t>α</a:t>
            </a:r>
            <a:r>
              <a:rPr lang="el-GR" sz="3200" dirty="0" err="1" smtClean="0"/>
              <a:t>ντι</a:t>
            </a:r>
            <a:r>
              <a:rPr lang="el-GR" sz="3200" dirty="0" smtClean="0"/>
              <a:t>-Α και </a:t>
            </a:r>
            <a:r>
              <a:rPr lang="el-GR" sz="3200" dirty="0" err="1" smtClean="0"/>
              <a:t>αντι</a:t>
            </a:r>
            <a:r>
              <a:rPr lang="el-GR" sz="3200" dirty="0" smtClean="0"/>
              <a:t>-Β στον ορό ή το πλάσμα</a:t>
            </a:r>
            <a:endParaRPr lang="el-GR" sz="3200" dirty="0"/>
          </a:p>
        </p:txBody>
      </p:sp>
      <p:sp>
        <p:nvSpPr>
          <p:cNvPr id="3" name="2 - Θέση περιεχομένου"/>
          <p:cNvSpPr>
            <a:spLocks noGrp="1"/>
          </p:cNvSpPr>
          <p:nvPr>
            <p:ph sz="quarter" idx="1"/>
          </p:nvPr>
        </p:nvSpPr>
        <p:spPr/>
        <p:txBody>
          <a:bodyPr/>
          <a:lstStyle/>
          <a:p>
            <a:pPr>
              <a:buNone/>
            </a:pPr>
            <a:r>
              <a:rPr lang="el-GR" dirty="0" smtClean="0"/>
              <a:t>Σκοπός είναι να αναζητήσουμε των </a:t>
            </a:r>
            <a:r>
              <a:rPr lang="el-GR" dirty="0" err="1" smtClean="0"/>
              <a:t>συγκολλητινών</a:t>
            </a:r>
            <a:r>
              <a:rPr lang="el-GR" dirty="0" smtClean="0"/>
              <a:t> (αντισώματα) με τη βοήθεια των </a:t>
            </a:r>
            <a:r>
              <a:rPr lang="el-GR" dirty="0" err="1" smtClean="0"/>
              <a:t>συγκολλητογόνων</a:t>
            </a:r>
            <a:r>
              <a:rPr lang="el-GR" dirty="0" smtClean="0"/>
              <a:t> (αντιγόνα)</a:t>
            </a:r>
          </a:p>
          <a:p>
            <a:r>
              <a:rPr lang="el-GR" dirty="0" smtClean="0"/>
              <a:t>Έμμεση τεχνική σε πλάκα </a:t>
            </a:r>
          </a:p>
          <a:p>
            <a:r>
              <a:rPr lang="el-GR" dirty="0" smtClean="0"/>
              <a:t>Έμμεση τεχνική σε σωληνάριο</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normAutofit/>
          </a:bodyPr>
          <a:lstStyle/>
          <a:p>
            <a:r>
              <a:rPr lang="el-GR" dirty="0" smtClean="0"/>
              <a:t>Έμμεση τεχνική σε πλάκα</a:t>
            </a:r>
            <a:endParaRPr lang="el-GR" dirty="0"/>
          </a:p>
        </p:txBody>
      </p:sp>
      <p:sp>
        <p:nvSpPr>
          <p:cNvPr id="3" name="2 - Θέση περιεχομένου"/>
          <p:cNvSpPr>
            <a:spLocks noGrp="1"/>
          </p:cNvSpPr>
          <p:nvPr>
            <p:ph sz="quarter" idx="1"/>
          </p:nvPr>
        </p:nvSpPr>
        <p:spPr>
          <a:xfrm>
            <a:off x="457200" y="1052736"/>
            <a:ext cx="8229600" cy="5616624"/>
          </a:xfrm>
        </p:spPr>
        <p:txBody>
          <a:bodyPr>
            <a:normAutofit lnSpcReduction="10000"/>
          </a:bodyPr>
          <a:lstStyle/>
          <a:p>
            <a:pPr>
              <a:buNone/>
            </a:pPr>
            <a:r>
              <a:rPr lang="el-GR" b="1" dirty="0" smtClean="0"/>
              <a:t>Δείγμα</a:t>
            </a:r>
            <a:r>
              <a:rPr lang="el-GR" dirty="0" smtClean="0"/>
              <a:t>: ορός αίματος ή πλάσμα</a:t>
            </a:r>
          </a:p>
          <a:p>
            <a:pPr>
              <a:buNone/>
            </a:pPr>
            <a:r>
              <a:rPr lang="el-GR" b="1" dirty="0" smtClean="0"/>
              <a:t>Όργανα- σκεύη:</a:t>
            </a:r>
          </a:p>
          <a:p>
            <a:r>
              <a:rPr lang="el-GR" dirty="0" err="1" smtClean="0"/>
              <a:t>Διαφανοσκόπιο</a:t>
            </a:r>
            <a:endParaRPr lang="el-GR" dirty="0" smtClean="0"/>
          </a:p>
          <a:p>
            <a:r>
              <a:rPr lang="el-GR" dirty="0" smtClean="0"/>
              <a:t>Γάντια</a:t>
            </a:r>
          </a:p>
          <a:p>
            <a:r>
              <a:rPr lang="el-GR" dirty="0" smtClean="0"/>
              <a:t>Πλαστικοποιημένο </a:t>
            </a:r>
            <a:r>
              <a:rPr lang="el-GR" dirty="0" err="1" smtClean="0"/>
              <a:t>χαρτοσέντονο</a:t>
            </a:r>
            <a:endParaRPr lang="el-GR" dirty="0" smtClean="0"/>
          </a:p>
          <a:p>
            <a:r>
              <a:rPr lang="el-GR" dirty="0" smtClean="0"/>
              <a:t>Σιφώνια </a:t>
            </a:r>
            <a:r>
              <a:rPr lang="en-US" dirty="0" smtClean="0"/>
              <a:t>Pasteur</a:t>
            </a:r>
          </a:p>
          <a:p>
            <a:r>
              <a:rPr lang="el-GR" dirty="0" err="1" smtClean="0"/>
              <a:t>Αντικειμενοφόρες</a:t>
            </a:r>
            <a:r>
              <a:rPr lang="el-GR" dirty="0" smtClean="0"/>
              <a:t> πλάκες</a:t>
            </a:r>
          </a:p>
          <a:p>
            <a:r>
              <a:rPr lang="el-GR" dirty="0" smtClean="0"/>
              <a:t>Ξύλινα ραβδάκια ή πλαστικά τριχοειδή</a:t>
            </a:r>
          </a:p>
          <a:p>
            <a:r>
              <a:rPr lang="el-GR" dirty="0" smtClean="0"/>
              <a:t>Ποτήρι με διάλυμα χλωρίνης</a:t>
            </a:r>
          </a:p>
          <a:p>
            <a:pPr>
              <a:buNone/>
            </a:pPr>
            <a:r>
              <a:rPr lang="el-GR" b="1" dirty="0" smtClean="0"/>
              <a:t>Αντιδραστήρια</a:t>
            </a:r>
            <a:r>
              <a:rPr lang="el-GR" dirty="0" smtClean="0"/>
              <a:t>: Εναιώρημα 25% ερυθρών αιμοσφαιρίων                   ομάδας Α</a:t>
            </a:r>
            <a:br>
              <a:rPr lang="el-GR" dirty="0" smtClean="0"/>
            </a:br>
            <a:r>
              <a:rPr lang="el-GR" dirty="0" smtClean="0"/>
              <a:t>                         Εναιώρημα 25% ερυθρών αιμοσφαιρίων ομάδας Β</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Άμεση τεχνική σε πλάκα </a:t>
            </a:r>
            <a:br>
              <a:rPr lang="el-GR" dirty="0" smtClean="0"/>
            </a:br>
            <a:r>
              <a:rPr lang="el-GR" dirty="0" smtClean="0"/>
              <a:t>Πορεία τεχνικής</a:t>
            </a: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dirty="0" smtClean="0"/>
              <a:t>Συγκεντρώνουμε τα υλικά</a:t>
            </a:r>
          </a:p>
          <a:p>
            <a:r>
              <a:rPr lang="el-GR" dirty="0" smtClean="0"/>
              <a:t>Βάζουμε με σιφώνιο</a:t>
            </a:r>
            <a:r>
              <a:rPr lang="en-US" dirty="0" smtClean="0"/>
              <a:t> Pasteur </a:t>
            </a:r>
            <a:r>
              <a:rPr lang="el-GR" dirty="0" smtClean="0"/>
              <a:t>δύο σταγόνες του δείγματος πάνω σε μια </a:t>
            </a:r>
            <a:r>
              <a:rPr lang="el-GR" dirty="0" err="1" smtClean="0"/>
              <a:t>αντικειμενοφόρο</a:t>
            </a:r>
            <a:r>
              <a:rPr lang="el-GR" dirty="0" smtClean="0"/>
              <a:t> πλάκα</a:t>
            </a:r>
          </a:p>
          <a:p>
            <a:r>
              <a:rPr lang="el-GR" dirty="0" smtClean="0"/>
              <a:t>Ανακινούμε τα εναιωρήματα</a:t>
            </a:r>
          </a:p>
          <a:p>
            <a:r>
              <a:rPr lang="el-GR" dirty="0" smtClean="0"/>
              <a:t>Προσθέτουμε μια σταγόνα εναιωρήματος  ομάδας Α και μια ομάδας Β στα δείγματα</a:t>
            </a:r>
          </a:p>
          <a:p>
            <a:r>
              <a:rPr lang="el-GR" dirty="0" smtClean="0"/>
              <a:t>Αναμιγνύουμε τις δύο σταγόνες με διαφορετικό ραβδάκι ή τριχοειδές</a:t>
            </a:r>
          </a:p>
          <a:p>
            <a:r>
              <a:rPr lang="el-GR" dirty="0" smtClean="0"/>
              <a:t>Ανασηκώνουμε την πλάκα και ανακινούμε με κυκλικές κινήσεις. Η συγκόλληση εφόσον δημιουργηθεί θα γίνει με των σχηματισμών κροκίδων σε χρονικό διάστημα 2 λεπτών</a:t>
            </a:r>
          </a:p>
          <a:p>
            <a:r>
              <a:rPr lang="el-GR" dirty="0" smtClean="0"/>
              <a:t>Επιβεβαιώνουμε την συγκόλληση παρατηρώντας στο </a:t>
            </a:r>
            <a:r>
              <a:rPr lang="el-GR" dirty="0" err="1" smtClean="0"/>
              <a:t>διαφανοσκόπιο</a:t>
            </a:r>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lstStyle/>
          <a:p>
            <a:r>
              <a:rPr lang="el-GR" dirty="0" smtClean="0"/>
              <a:t>Αποτελέσματα </a:t>
            </a:r>
            <a:endParaRPr lang="el-GR" dirty="0"/>
          </a:p>
        </p:txBody>
      </p:sp>
      <p:sp>
        <p:nvSpPr>
          <p:cNvPr id="3" name="2 - Θέση περιεχομένου"/>
          <p:cNvSpPr>
            <a:spLocks noGrp="1"/>
          </p:cNvSpPr>
          <p:nvPr>
            <p:ph sz="quarter" idx="1"/>
          </p:nvPr>
        </p:nvSpPr>
        <p:spPr>
          <a:xfrm>
            <a:off x="457200" y="1196752"/>
            <a:ext cx="8229600" cy="5256584"/>
          </a:xfrm>
        </p:spPr>
        <p:txBody>
          <a:bodyPr>
            <a:normAutofit fontScale="77500" lnSpcReduction="20000"/>
          </a:bodyPr>
          <a:lstStyle/>
          <a:p>
            <a:r>
              <a:rPr lang="el-GR" b="1" dirty="0" smtClean="0"/>
              <a:t>Θετικό: </a:t>
            </a:r>
            <a:r>
              <a:rPr lang="el-GR" dirty="0" smtClean="0"/>
              <a:t>Έγινε </a:t>
            </a:r>
            <a:r>
              <a:rPr lang="el-GR" b="1" dirty="0" smtClean="0"/>
              <a:t> </a:t>
            </a:r>
            <a:r>
              <a:rPr lang="el-GR" dirty="0" smtClean="0"/>
              <a:t>συγκόλληση η οποία φαίνεται στο σχηματισμό κροκίδων</a:t>
            </a:r>
          </a:p>
          <a:p>
            <a:r>
              <a:rPr lang="el-GR" b="1" dirty="0" smtClean="0"/>
              <a:t>Αρνητικό:</a:t>
            </a:r>
            <a:r>
              <a:rPr lang="el-GR" dirty="0" smtClean="0"/>
              <a:t>  Δεν έγινε συγκόλληση και γι’ αυτό δεν σχηματίστηκαν κροκίδες.</a:t>
            </a:r>
          </a:p>
          <a:p>
            <a:pPr>
              <a:buNone/>
            </a:pPr>
            <a:r>
              <a:rPr lang="el-GR" b="1" dirty="0" smtClean="0"/>
              <a:t>      Η παρουσία </a:t>
            </a:r>
            <a:r>
              <a:rPr lang="el-GR" b="1" dirty="0" err="1" smtClean="0"/>
              <a:t>αιμόλυσης</a:t>
            </a:r>
            <a:r>
              <a:rPr lang="el-GR" b="1" dirty="0" smtClean="0"/>
              <a:t> ή συγκόλλησης είναι ενδεικτική της ύπαρξης του αντίστοιχου αντισώματος στον ορό ή το πλάσμα</a:t>
            </a:r>
          </a:p>
          <a:p>
            <a:r>
              <a:rPr lang="el-GR" dirty="0" smtClean="0"/>
              <a:t>Αν συγκόλληση γίνει μόνο στο δείγμα με τα ερυθρά αιμοσφαίρια της ομάδας Α τότε αυτό σημαίνει ότι στον ορό υπάρχουν αντισώματα </a:t>
            </a:r>
            <a:r>
              <a:rPr lang="el-GR" dirty="0" err="1" smtClean="0"/>
              <a:t>αντι</a:t>
            </a:r>
            <a:r>
              <a:rPr lang="el-GR" dirty="0" smtClean="0"/>
              <a:t>-Α άρα ο ορός προέρχεται από άτομο της ομάδας Β.</a:t>
            </a:r>
          </a:p>
          <a:p>
            <a:r>
              <a:rPr lang="el-GR" dirty="0" smtClean="0"/>
              <a:t>Αν συγκόλληση γίνει μόνο στο δείγμα με τα ερυθρά αιμοσφαίρια της ομάδας Β τότε αυτό σημαίνει ότι στον ορό υπάρχουν αντισώματα </a:t>
            </a:r>
            <a:r>
              <a:rPr lang="el-GR" dirty="0" err="1" smtClean="0"/>
              <a:t>αντι</a:t>
            </a:r>
            <a:r>
              <a:rPr lang="el-GR" dirty="0" smtClean="0"/>
              <a:t>-Β άρα ο ορός προέρχεται από άτομο της ομάδας Α.</a:t>
            </a:r>
          </a:p>
          <a:p>
            <a:r>
              <a:rPr lang="el-GR" dirty="0" smtClean="0"/>
              <a:t>Αν συγκόλληση γίνει και στα δύο δείγματα τότε αυτό σημαίνει ότι στον ορό  υπάρχουν αντισώματα </a:t>
            </a:r>
            <a:r>
              <a:rPr lang="el-GR" dirty="0" err="1" smtClean="0"/>
              <a:t>αντι</a:t>
            </a:r>
            <a:r>
              <a:rPr lang="el-GR" dirty="0" smtClean="0"/>
              <a:t> –Α και  </a:t>
            </a:r>
            <a:r>
              <a:rPr lang="el-GR" dirty="0" err="1" smtClean="0"/>
              <a:t>αντι</a:t>
            </a:r>
            <a:r>
              <a:rPr lang="el-GR" dirty="0" smtClean="0"/>
              <a:t>-Β άρα ο ορός προέρχεται από άτομο της ομάδας Ο.</a:t>
            </a:r>
          </a:p>
          <a:p>
            <a:r>
              <a:rPr lang="el-GR" dirty="0" smtClean="0"/>
              <a:t>Αν η συγκόλληση δεν γίνει σε κανένα </a:t>
            </a:r>
            <a:r>
              <a:rPr lang="el-GR" dirty="0" err="1" smtClean="0"/>
              <a:t>δέιγμα</a:t>
            </a:r>
            <a:r>
              <a:rPr lang="el-GR" dirty="0" smtClean="0"/>
              <a:t> τότε αυτό σημαίνει ότι στον ορό δεν υπάρχουν αντισώματα. Άρα ο ορός προέρχεται από άτομο που ανήκει στη  ομάδα αίματος ΑΒ</a:t>
            </a:r>
          </a:p>
          <a:p>
            <a:endParaRPr lang="el-GR"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r>
              <a:rPr lang="el-GR" dirty="0" smtClean="0"/>
              <a:t>Τι είναι οι </a:t>
            </a:r>
            <a:r>
              <a:rPr lang="el-GR" dirty="0" err="1" smtClean="0"/>
              <a:t>συγκολλητίνες</a:t>
            </a:r>
            <a:r>
              <a:rPr lang="el-GR" dirty="0" smtClean="0"/>
              <a:t> και τι οι </a:t>
            </a:r>
            <a:r>
              <a:rPr lang="el-GR" dirty="0" err="1" smtClean="0"/>
              <a:t>αιμολυσίνες</a:t>
            </a:r>
            <a:r>
              <a:rPr lang="el-GR" dirty="0" smtClean="0"/>
              <a:t>. Τι είδους </a:t>
            </a:r>
            <a:r>
              <a:rPr lang="el-GR" dirty="0" err="1" smtClean="0"/>
              <a:t>ανοσοσφαιρίνες</a:t>
            </a:r>
            <a:r>
              <a:rPr lang="el-GR" dirty="0" smtClean="0"/>
              <a:t> είναι οι </a:t>
            </a:r>
            <a:r>
              <a:rPr lang="el-GR" dirty="0" err="1" smtClean="0"/>
              <a:t>αιμολυσίνες</a:t>
            </a:r>
            <a:r>
              <a:rPr lang="el-GR" dirty="0" smtClean="0"/>
              <a:t>;</a:t>
            </a:r>
          </a:p>
          <a:p>
            <a:r>
              <a:rPr lang="el-GR" dirty="0" smtClean="0"/>
              <a:t>Τα φυσικά αντισώματα τι είδους </a:t>
            </a:r>
            <a:r>
              <a:rPr lang="el-GR" dirty="0" err="1" smtClean="0"/>
              <a:t>ανοσοσφαιρίνες</a:t>
            </a:r>
            <a:r>
              <a:rPr lang="el-GR" dirty="0" smtClean="0"/>
              <a:t> είναι</a:t>
            </a:r>
          </a:p>
          <a:p>
            <a:r>
              <a:rPr lang="el-GR" dirty="0" smtClean="0"/>
              <a:t>Τι είδους αντισώματα μας βοηθά να ανιχνεύσουμε ο </a:t>
            </a:r>
            <a:r>
              <a:rPr lang="el-GR" dirty="0" err="1" smtClean="0"/>
              <a:t>αντισφαιρινικός</a:t>
            </a:r>
            <a:r>
              <a:rPr lang="el-GR" dirty="0" smtClean="0"/>
              <a:t> ορός</a:t>
            </a:r>
          </a:p>
          <a:p>
            <a:r>
              <a:rPr lang="el-GR" dirty="0" smtClean="0"/>
              <a:t>Με ποιες τεχνικές ανιχνεύουμε ατελή αντισώματα </a:t>
            </a:r>
            <a:r>
              <a:rPr lang="en-US" dirty="0" smtClean="0"/>
              <a:t>in vitro</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Αντιερυθροκυτταρικά</a:t>
            </a:r>
            <a:r>
              <a:rPr lang="el-GR" dirty="0" smtClean="0"/>
              <a:t> αντισώματα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Τα </a:t>
            </a:r>
            <a:r>
              <a:rPr lang="el-GR" dirty="0" err="1" smtClean="0"/>
              <a:t>ερυθροκυτταρικά</a:t>
            </a:r>
            <a:r>
              <a:rPr lang="el-GR" dirty="0" smtClean="0"/>
              <a:t> αντισώματα ( </a:t>
            </a:r>
            <a:r>
              <a:rPr lang="el-GR" dirty="0" err="1" smtClean="0"/>
              <a:t>συγκολλητίνες</a:t>
            </a:r>
            <a:r>
              <a:rPr lang="el-GR" dirty="0" smtClean="0"/>
              <a:t>) είναι πρωτεΐνες της κατηγορίας  γ-</a:t>
            </a:r>
            <a:r>
              <a:rPr lang="el-GR" dirty="0" err="1" smtClean="0"/>
              <a:t>σφαιρινών </a:t>
            </a:r>
            <a:r>
              <a:rPr lang="el-GR" dirty="0" smtClean="0"/>
              <a:t>που ονομάζονται και </a:t>
            </a:r>
            <a:r>
              <a:rPr lang="el-GR" dirty="0" err="1" smtClean="0"/>
              <a:t>ανοσοσφαιρίνες</a:t>
            </a:r>
            <a:r>
              <a:rPr lang="el-GR" dirty="0" smtClean="0"/>
              <a:t>.</a:t>
            </a:r>
          </a:p>
          <a:p>
            <a:r>
              <a:rPr lang="el-GR" dirty="0" smtClean="0"/>
              <a:t>Είναι πολλών </a:t>
            </a:r>
            <a:r>
              <a:rPr lang="el-GR" dirty="0" err="1" smtClean="0"/>
              <a:t>είδων</a:t>
            </a:r>
            <a:r>
              <a:rPr lang="el-GR" dirty="0" smtClean="0"/>
              <a:t> </a:t>
            </a:r>
            <a:r>
              <a:rPr lang="en-US" dirty="0" err="1" smtClean="0"/>
              <a:t>IgM</a:t>
            </a:r>
            <a:r>
              <a:rPr lang="en-US" dirty="0" smtClean="0"/>
              <a:t>, </a:t>
            </a:r>
            <a:r>
              <a:rPr lang="en-US" dirty="0" err="1" smtClean="0"/>
              <a:t>IgG</a:t>
            </a:r>
            <a:r>
              <a:rPr lang="en-US" dirty="0" smtClean="0"/>
              <a:t>, </a:t>
            </a:r>
            <a:r>
              <a:rPr lang="en-US" dirty="0" err="1" smtClean="0"/>
              <a:t>IgA</a:t>
            </a:r>
            <a:r>
              <a:rPr lang="en-US" dirty="0" smtClean="0"/>
              <a:t>, </a:t>
            </a:r>
            <a:r>
              <a:rPr lang="en-US" dirty="0" err="1" smtClean="0"/>
              <a:t>IgE</a:t>
            </a:r>
            <a:r>
              <a:rPr lang="en-US" dirty="0" smtClean="0"/>
              <a:t>…</a:t>
            </a:r>
          </a:p>
          <a:p>
            <a:r>
              <a:rPr lang="el-GR" dirty="0" smtClean="0"/>
              <a:t>Τα </a:t>
            </a:r>
            <a:r>
              <a:rPr lang="el-GR" dirty="0" err="1" smtClean="0"/>
              <a:t>αντιερυθροκυταρικά</a:t>
            </a:r>
            <a:r>
              <a:rPr lang="el-GR" dirty="0" smtClean="0"/>
              <a:t> αντισώματα αποτελούν ένα μικρό υποσύνολο των </a:t>
            </a:r>
            <a:r>
              <a:rPr lang="el-GR" dirty="0" err="1" smtClean="0"/>
              <a:t>ανο</a:t>
            </a:r>
            <a:r>
              <a:rPr lang="el-GR" dirty="0" err="1" smtClean="0"/>
              <a:t>σο</a:t>
            </a:r>
            <a:r>
              <a:rPr lang="el-GR" dirty="0" err="1" smtClean="0"/>
              <a:t>σφαιρινών</a:t>
            </a:r>
            <a:r>
              <a:rPr lang="el-GR" dirty="0" smtClean="0"/>
              <a:t> </a:t>
            </a:r>
            <a:r>
              <a:rPr lang="el-GR" dirty="0" smtClean="0"/>
              <a:t>και ανήκουν κυρίως στις κατηγορίες </a:t>
            </a:r>
            <a:r>
              <a:rPr lang="en-US" dirty="0" err="1" smtClean="0"/>
              <a:t>IgM</a:t>
            </a:r>
            <a:r>
              <a:rPr lang="en-US" dirty="0" smtClean="0"/>
              <a:t> </a:t>
            </a:r>
            <a:r>
              <a:rPr lang="el-GR" dirty="0" smtClean="0"/>
              <a:t>και </a:t>
            </a:r>
            <a:r>
              <a:rPr lang="en-US" dirty="0" err="1" smtClean="0"/>
              <a:t>IgG</a:t>
            </a:r>
            <a:endParaRPr lang="en-US" dirty="0" smtClean="0"/>
          </a:p>
          <a:p>
            <a:r>
              <a:rPr lang="el-GR" dirty="0" smtClean="0"/>
              <a:t>Ονομάζονται και </a:t>
            </a:r>
            <a:r>
              <a:rPr lang="el-GR" dirty="0" err="1" smtClean="0"/>
              <a:t>συγκολλητίνες</a:t>
            </a:r>
            <a:r>
              <a:rPr lang="el-GR" dirty="0" smtClean="0"/>
              <a:t> γιατί όταν συνευρεθούν με τα αντίστοιχα </a:t>
            </a:r>
            <a:r>
              <a:rPr lang="el-GR" dirty="0" err="1" smtClean="0"/>
              <a:t>ερυθροκυτταρικά</a:t>
            </a:r>
            <a:r>
              <a:rPr lang="el-GR" dirty="0" smtClean="0"/>
              <a:t> αντιγόνα αντιδρούν και προκαλούν συγκόλληση των ερυθρών</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Έμμεση </a:t>
            </a:r>
            <a:r>
              <a:rPr lang="el-GR" dirty="0" smtClean="0"/>
              <a:t>τεχνική σε σωληνάριο</a:t>
            </a:r>
            <a:endParaRPr lang="el-GR" dirty="0"/>
          </a:p>
        </p:txBody>
      </p:sp>
      <p:sp>
        <p:nvSpPr>
          <p:cNvPr id="3" name="2 - Θέση περιεχομένου"/>
          <p:cNvSpPr>
            <a:spLocks noGrp="1"/>
          </p:cNvSpPr>
          <p:nvPr>
            <p:ph sz="quarter" idx="1"/>
          </p:nvPr>
        </p:nvSpPr>
        <p:spPr/>
        <p:txBody>
          <a:bodyPr/>
          <a:lstStyle/>
          <a:p>
            <a:r>
              <a:rPr lang="el-GR" dirty="0" smtClean="0"/>
              <a:t>Δείγμα : ορός αίματος ή πλάσμα</a:t>
            </a:r>
          </a:p>
          <a:p>
            <a:r>
              <a:rPr lang="el-GR" dirty="0" smtClean="0"/>
              <a:t>Αντιδραστήρια:</a:t>
            </a:r>
            <a:br>
              <a:rPr lang="el-GR" dirty="0" smtClean="0"/>
            </a:br>
            <a:r>
              <a:rPr lang="el-GR" dirty="0" smtClean="0"/>
              <a:t> Εναιώρημα 25% ερυθρών αιμοσφαιρίων ομάδας Α</a:t>
            </a:r>
            <a:br>
              <a:rPr lang="el-GR" dirty="0" smtClean="0"/>
            </a:br>
            <a:r>
              <a:rPr lang="el-GR" dirty="0" smtClean="0"/>
              <a:t> Εναιώρημα 25% ερυθρών αιμοσφαιρίων ομάδας </a:t>
            </a:r>
            <a:r>
              <a:rPr lang="el-GR" dirty="0" smtClean="0"/>
              <a:t>Β</a:t>
            </a:r>
          </a:p>
          <a:p>
            <a:pPr>
              <a:buNone/>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Έμμεση τεχνική σε σωληνάριο</a:t>
            </a:r>
            <a:endParaRPr lang="el-GR" dirty="0"/>
          </a:p>
        </p:txBody>
      </p:sp>
      <p:sp>
        <p:nvSpPr>
          <p:cNvPr id="3" name="2 - Θέση περιεχομένου"/>
          <p:cNvSpPr>
            <a:spLocks noGrp="1"/>
          </p:cNvSpPr>
          <p:nvPr>
            <p:ph sz="quarter" idx="1"/>
          </p:nvPr>
        </p:nvSpPr>
        <p:spPr/>
        <p:txBody>
          <a:bodyPr/>
          <a:lstStyle/>
          <a:p>
            <a:pPr>
              <a:buNone/>
            </a:pPr>
            <a:r>
              <a:rPr lang="el-GR" dirty="0" smtClean="0"/>
              <a:t>Όργανα και σκεύη:</a:t>
            </a:r>
          </a:p>
          <a:p>
            <a:r>
              <a:rPr lang="el-GR" dirty="0" smtClean="0"/>
              <a:t>Φυγόκεντρος </a:t>
            </a:r>
          </a:p>
          <a:p>
            <a:r>
              <a:rPr lang="el-GR" dirty="0" smtClean="0"/>
              <a:t>Γάντια </a:t>
            </a:r>
          </a:p>
          <a:p>
            <a:r>
              <a:rPr lang="el-GR" dirty="0" err="1" smtClean="0"/>
              <a:t>Στατώ</a:t>
            </a:r>
            <a:r>
              <a:rPr lang="el-GR" dirty="0" smtClean="0"/>
              <a:t> σωληναρίων</a:t>
            </a:r>
          </a:p>
          <a:p>
            <a:r>
              <a:rPr lang="el-GR" dirty="0" smtClean="0"/>
              <a:t>Δοκιμαστικά σωληνάρια </a:t>
            </a:r>
            <a:r>
              <a:rPr lang="el-GR" dirty="0" err="1" smtClean="0"/>
              <a:t>αιμόλυσης</a:t>
            </a:r>
            <a:endParaRPr lang="el-GR" dirty="0" smtClean="0"/>
          </a:p>
          <a:p>
            <a:r>
              <a:rPr lang="el-GR" dirty="0" smtClean="0"/>
              <a:t>Σιφώνιο </a:t>
            </a:r>
            <a:r>
              <a:rPr lang="en-US" dirty="0" err="1" smtClean="0"/>
              <a:t>Paster</a:t>
            </a:r>
            <a:endParaRPr lang="en-US" dirty="0" smtClean="0"/>
          </a:p>
          <a:p>
            <a:r>
              <a:rPr lang="el-GR" dirty="0" smtClean="0"/>
              <a:t>Διάλυμα χλωρίνης</a:t>
            </a:r>
          </a:p>
          <a:p>
            <a:pPr>
              <a:buNone/>
            </a:pP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922114"/>
          </a:xfrm>
        </p:spPr>
        <p:txBody>
          <a:bodyPr>
            <a:normAutofit fontScale="90000"/>
          </a:bodyPr>
          <a:lstStyle/>
          <a:p>
            <a:r>
              <a:rPr lang="el-GR" dirty="0" smtClean="0"/>
              <a:t>Έμμεση τεχνική σε σωληνάριο</a:t>
            </a:r>
            <a:br>
              <a:rPr lang="el-GR" dirty="0" smtClean="0"/>
            </a:br>
            <a:r>
              <a:rPr lang="el-GR" dirty="0" smtClean="0"/>
              <a:t>Πορεία τεχνικής</a:t>
            </a:r>
            <a:endParaRPr lang="el-GR" dirty="0"/>
          </a:p>
        </p:txBody>
      </p:sp>
      <p:sp>
        <p:nvSpPr>
          <p:cNvPr id="3" name="2 - Θέση περιεχομένου"/>
          <p:cNvSpPr>
            <a:spLocks noGrp="1"/>
          </p:cNvSpPr>
          <p:nvPr>
            <p:ph sz="quarter" idx="1"/>
          </p:nvPr>
        </p:nvSpPr>
        <p:spPr>
          <a:xfrm>
            <a:off x="914400" y="1268760"/>
            <a:ext cx="7772400" cy="5184576"/>
          </a:xfrm>
        </p:spPr>
        <p:txBody>
          <a:bodyPr>
            <a:normAutofit fontScale="77500" lnSpcReduction="20000"/>
          </a:bodyPr>
          <a:lstStyle/>
          <a:p>
            <a:r>
              <a:rPr lang="el-GR" dirty="0" smtClean="0"/>
              <a:t>Σημειώνουμε τα στοιχεία του εξεταζόμενου και από μία ένδειξη </a:t>
            </a:r>
            <a:r>
              <a:rPr lang="el-GR" dirty="0" smtClean="0"/>
              <a:t>Α </a:t>
            </a:r>
            <a:r>
              <a:rPr lang="el-GR" dirty="0" smtClean="0"/>
              <a:t>και </a:t>
            </a:r>
            <a:r>
              <a:rPr lang="el-GR" dirty="0" smtClean="0"/>
              <a:t>Β</a:t>
            </a:r>
            <a:r>
              <a:rPr lang="el-GR" dirty="0" smtClean="0"/>
              <a:t>, επάνω σε δύο δοκιμαστικά σωληνάρια </a:t>
            </a:r>
            <a:r>
              <a:rPr lang="el-GR" dirty="0" err="1" smtClean="0"/>
              <a:t>αιμολύσεως</a:t>
            </a:r>
            <a:r>
              <a:rPr lang="el-GR" dirty="0" smtClean="0"/>
              <a:t>.</a:t>
            </a:r>
          </a:p>
          <a:p>
            <a:r>
              <a:rPr lang="el-GR" dirty="0" smtClean="0"/>
              <a:t>Βάζουμε με ένα σιφώνιο μια σταγόνα εναιωρήματος των γνωστών </a:t>
            </a:r>
            <a:r>
              <a:rPr lang="el-GR" dirty="0" err="1" smtClean="0"/>
              <a:t>ερυθροκυττάρων</a:t>
            </a:r>
            <a:r>
              <a:rPr lang="el-GR" dirty="0" smtClean="0"/>
              <a:t> ομάδας Α και Β στα σωληνάρια με την αντίστοιχη ένδειξη</a:t>
            </a:r>
          </a:p>
          <a:p>
            <a:r>
              <a:rPr lang="el-GR" dirty="0" smtClean="0"/>
              <a:t>Προσθέτουμε και στα δύο σωληνάρια από μια σταγόνα ορό η πλάσμα του εξεταζόμενου</a:t>
            </a:r>
          </a:p>
          <a:p>
            <a:r>
              <a:rPr lang="el-GR" dirty="0" smtClean="0"/>
              <a:t>Ανακινούμε με απαλές κινήσεις</a:t>
            </a:r>
          </a:p>
          <a:p>
            <a:r>
              <a:rPr lang="el-GR" dirty="0" err="1" smtClean="0"/>
              <a:t>Φυγοκεντρούμε</a:t>
            </a:r>
            <a:r>
              <a:rPr lang="el-GR" dirty="0" smtClean="0"/>
              <a:t> στις 1000 </a:t>
            </a:r>
            <a:r>
              <a:rPr lang="el-GR" dirty="0" err="1" smtClean="0"/>
              <a:t>στροφες</a:t>
            </a:r>
            <a:r>
              <a:rPr lang="el-GR" dirty="0" smtClean="0"/>
              <a:t>/</a:t>
            </a:r>
            <a:r>
              <a:rPr lang="el-GR" dirty="0" err="1" smtClean="0"/>
              <a:t>λεπτο</a:t>
            </a:r>
            <a:r>
              <a:rPr lang="el-GR" dirty="0" smtClean="0"/>
              <a:t> για 15-30 δευτερόλεπτα</a:t>
            </a:r>
          </a:p>
          <a:p>
            <a:r>
              <a:rPr lang="el-GR" dirty="0" smtClean="0"/>
              <a:t>Ελέγχουμε για τη δημιουργία </a:t>
            </a:r>
            <a:r>
              <a:rPr lang="el-GR" dirty="0" err="1" smtClean="0"/>
              <a:t>αιμόλυσης</a:t>
            </a:r>
            <a:endParaRPr lang="el-GR" dirty="0" smtClean="0"/>
          </a:p>
          <a:p>
            <a:r>
              <a:rPr lang="el-GR" dirty="0" smtClean="0"/>
              <a:t>Ανακινούμε το περιεχόμενο των σωληναρίων με απαλά χτυπήματα στο εσωτερικό της παλάμης</a:t>
            </a:r>
          </a:p>
          <a:p>
            <a:r>
              <a:rPr lang="el-GR" dirty="0" smtClean="0"/>
              <a:t>Παρατηρούμε να δημιουργήθηκε συγκόλληση</a:t>
            </a:r>
          </a:p>
          <a:p>
            <a:pPr>
              <a:buNone/>
            </a:pPr>
            <a:r>
              <a:rPr lang="el-GR" b="1" dirty="0" smtClean="0"/>
              <a:t>Στην τεχνική προσδιορισμού αντισωμάτων σε </a:t>
            </a:r>
            <a:r>
              <a:rPr lang="el-GR" b="1" dirty="0" err="1" smtClean="0"/>
              <a:t>δοκομαστικό</a:t>
            </a:r>
            <a:r>
              <a:rPr lang="el-GR" b="1" dirty="0" smtClean="0"/>
              <a:t> σωληνάριο εκτός από τη δημιουργία ή μη συγκόλλησης έχουμε και τη δημιουργία ή μη </a:t>
            </a:r>
            <a:r>
              <a:rPr lang="el-GR" b="1" dirty="0" err="1" smtClean="0"/>
              <a:t>αιμόλυσης</a:t>
            </a:r>
            <a:endParaRPr lang="el-GR" b="1" dirty="0" smtClean="0"/>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620688"/>
            <a:ext cx="7772400" cy="1224136"/>
          </a:xfrm>
        </p:spPr>
        <p:txBody>
          <a:bodyPr>
            <a:normAutofit fontScale="90000"/>
          </a:bodyPr>
          <a:lstStyle/>
          <a:p>
            <a:r>
              <a:rPr lang="el-GR" sz="3600" dirty="0" smtClean="0"/>
              <a:t>Έμμεση τεχνική με σωληνάριο</a:t>
            </a:r>
            <a:br>
              <a:rPr lang="el-GR" sz="3600" dirty="0" smtClean="0"/>
            </a:br>
            <a:r>
              <a:rPr lang="el-GR" sz="3600" dirty="0" smtClean="0"/>
              <a:t>Αποτελέσματα:</a:t>
            </a:r>
            <a:r>
              <a:rPr lang="el-GR" dirty="0" smtClean="0"/>
              <a:t/>
            </a:r>
            <a:br>
              <a:rPr lang="el-GR" dirty="0" smtClean="0"/>
            </a:br>
            <a:endParaRPr lang="el-GR" dirty="0"/>
          </a:p>
        </p:txBody>
      </p:sp>
      <p:sp>
        <p:nvSpPr>
          <p:cNvPr id="3" name="2 - Θέση περιεχομένου"/>
          <p:cNvSpPr>
            <a:spLocks noGrp="1"/>
          </p:cNvSpPr>
          <p:nvPr>
            <p:ph sz="quarter" idx="1"/>
          </p:nvPr>
        </p:nvSpPr>
        <p:spPr>
          <a:xfrm>
            <a:off x="914400" y="1916832"/>
            <a:ext cx="7772400" cy="4464496"/>
          </a:xfrm>
        </p:spPr>
        <p:txBody>
          <a:bodyPr>
            <a:normAutofit/>
          </a:bodyPr>
          <a:lstStyle/>
          <a:p>
            <a:r>
              <a:rPr lang="el-GR" dirty="0" smtClean="0"/>
              <a:t>Θετικό: 1. έγινε </a:t>
            </a:r>
            <a:r>
              <a:rPr lang="el-GR" dirty="0" err="1" smtClean="0"/>
              <a:t>αιμόλυση</a:t>
            </a:r>
            <a:r>
              <a:rPr lang="el-GR" dirty="0" smtClean="0"/>
              <a:t> των </a:t>
            </a:r>
            <a:r>
              <a:rPr lang="el-GR" dirty="0" err="1" smtClean="0"/>
              <a:t>ερυθροκυττάρων</a:t>
            </a:r>
            <a:r>
              <a:rPr lang="el-GR" dirty="0" smtClean="0"/>
              <a:t> η οποία φαίνεται με ροδαλό χρώμα του υπερκείμενου υγρού</a:t>
            </a:r>
            <a:br>
              <a:rPr lang="el-GR" dirty="0" smtClean="0"/>
            </a:br>
            <a:r>
              <a:rPr lang="el-GR" dirty="0" smtClean="0"/>
              <a:t>                2. έγινε συγκόλληση που φαίνεται από το σχηματισμό κροκίδων</a:t>
            </a:r>
          </a:p>
          <a:p>
            <a:r>
              <a:rPr lang="el-GR" dirty="0" err="1" smtClean="0"/>
              <a:t>Αρνητικο</a:t>
            </a:r>
            <a:r>
              <a:rPr lang="el-GR" dirty="0" smtClean="0"/>
              <a:t>: 1. Δεν έγινε </a:t>
            </a:r>
            <a:r>
              <a:rPr lang="el-GR" dirty="0" err="1" smtClean="0"/>
              <a:t>αιμόλυση</a:t>
            </a:r>
            <a:r>
              <a:rPr lang="el-GR" dirty="0" smtClean="0"/>
              <a:t> γι ‘αυτό δεν άλλαξε το χρώμα του υπερκείμενου υγρού </a:t>
            </a:r>
            <a:r>
              <a:rPr lang="el-GR" dirty="0" err="1" smtClean="0"/>
              <a:t>μετα</a:t>
            </a:r>
            <a:r>
              <a:rPr lang="el-GR" dirty="0" smtClean="0"/>
              <a:t> τη </a:t>
            </a:r>
            <a:r>
              <a:rPr lang="el-GR" dirty="0" err="1" smtClean="0"/>
              <a:t>φυγοκέντρηση</a:t>
            </a:r>
            <a:r>
              <a:rPr lang="el-GR" dirty="0" smtClean="0"/>
              <a:t/>
            </a:r>
            <a:br>
              <a:rPr lang="el-GR" dirty="0" smtClean="0"/>
            </a:br>
            <a:r>
              <a:rPr lang="el-GR" dirty="0" smtClean="0"/>
              <a:t>                     2.δεν </a:t>
            </a:r>
            <a:r>
              <a:rPr lang="el-GR" dirty="0" err="1" smtClean="0"/>
              <a:t>εγινε</a:t>
            </a:r>
            <a:r>
              <a:rPr lang="el-GR" dirty="0" smtClean="0"/>
              <a:t> συγκόλληση </a:t>
            </a:r>
            <a:r>
              <a:rPr lang="el-GR" dirty="0" err="1" smtClean="0"/>
              <a:t>γι’αυτό</a:t>
            </a:r>
            <a:r>
              <a:rPr lang="el-GR" dirty="0" smtClean="0"/>
              <a:t> δεν σχηματίστηκαν κροκίδες.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Έμμεση τεχνική με σωληνάριο Αποτελέσματα</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a:buNone/>
            </a:pPr>
            <a:r>
              <a:rPr lang="el-GR" dirty="0" smtClean="0"/>
              <a:t>Η παρουσία </a:t>
            </a:r>
            <a:r>
              <a:rPr lang="el-GR" dirty="0" err="1" smtClean="0"/>
              <a:t>αιμόλυσης</a:t>
            </a:r>
            <a:r>
              <a:rPr lang="el-GR" dirty="0" smtClean="0"/>
              <a:t> ή συγκόλλησης είναι ενδεικτική του αντίστοιχου αντιγόνου</a:t>
            </a:r>
          </a:p>
          <a:p>
            <a:r>
              <a:rPr lang="el-GR" dirty="0" smtClean="0"/>
              <a:t>Αν γίνει συγκόλληση με τα ερυθρά αιμοσφαίρια της ομάδας Α τότε αυτό σημαίνει </a:t>
            </a:r>
            <a:r>
              <a:rPr lang="el-GR" dirty="0" err="1" smtClean="0"/>
              <a:t>οτί</a:t>
            </a:r>
            <a:r>
              <a:rPr lang="el-GR" dirty="0" smtClean="0"/>
              <a:t> υπάρχουν αντισώματα </a:t>
            </a:r>
            <a:r>
              <a:rPr lang="el-GR" dirty="0" err="1" smtClean="0"/>
              <a:t>αντι</a:t>
            </a:r>
            <a:r>
              <a:rPr lang="el-GR" dirty="0" smtClean="0"/>
              <a:t>-Β άρα και ως ομάδα αίματος καθορίζεται η Β</a:t>
            </a:r>
          </a:p>
          <a:p>
            <a:r>
              <a:rPr lang="el-GR" dirty="0" smtClean="0"/>
              <a:t>Αν γίνει συγκόλληση με τα ερυθρά αιμοσφαίρια της ομάδας </a:t>
            </a:r>
            <a:r>
              <a:rPr lang="el-GR" dirty="0" smtClean="0"/>
              <a:t>Β </a:t>
            </a:r>
            <a:r>
              <a:rPr lang="el-GR" dirty="0" smtClean="0"/>
              <a:t>τότε αυτό σημαίνει </a:t>
            </a:r>
            <a:r>
              <a:rPr lang="el-GR" dirty="0" err="1" smtClean="0"/>
              <a:t>οτί</a:t>
            </a:r>
            <a:r>
              <a:rPr lang="el-GR" dirty="0" smtClean="0"/>
              <a:t> υπάρχουν αντισώματα </a:t>
            </a:r>
            <a:r>
              <a:rPr lang="el-GR" dirty="0" err="1" smtClean="0"/>
              <a:t>αντι</a:t>
            </a:r>
            <a:r>
              <a:rPr lang="el-GR" dirty="0" smtClean="0"/>
              <a:t>-Α </a:t>
            </a:r>
            <a:r>
              <a:rPr lang="el-GR" dirty="0" smtClean="0"/>
              <a:t>άρα και ως ομάδα αίματος καθορίζεται η </a:t>
            </a:r>
            <a:r>
              <a:rPr lang="el-GR" dirty="0" smtClean="0"/>
              <a:t>Α</a:t>
            </a:r>
            <a:endParaRPr lang="el-GR" dirty="0" smtClean="0"/>
          </a:p>
          <a:p>
            <a:r>
              <a:rPr lang="el-GR" dirty="0" smtClean="0"/>
              <a:t>Αν γίνει συγκόλληση και στα δύο δείγματα τότε υπάρχουν </a:t>
            </a:r>
            <a:r>
              <a:rPr lang="el-GR" dirty="0" err="1" smtClean="0"/>
              <a:t>αντι</a:t>
            </a:r>
            <a:r>
              <a:rPr lang="el-GR" dirty="0" smtClean="0"/>
              <a:t>-Α και </a:t>
            </a:r>
            <a:r>
              <a:rPr lang="el-GR" dirty="0" err="1" smtClean="0"/>
              <a:t>αντι</a:t>
            </a:r>
            <a:r>
              <a:rPr lang="el-GR" dirty="0" smtClean="0"/>
              <a:t>-Β αντισώματα και ως ομάδα αίματος καθορίζεται η Ο</a:t>
            </a:r>
          </a:p>
          <a:p>
            <a:r>
              <a:rPr lang="el-GR" dirty="0" smtClean="0"/>
              <a:t>Αν δεν γίνει συγκόλληση σε κανένα από τα δείγματα ,αυτό σημαίνει ότι δεν υπάρχουν καθόλου αντισώματα και ως ομάδα αίματος ορίζεται.</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Αντιερυθροκυτταρικά</a:t>
            </a:r>
            <a:r>
              <a:rPr lang="el-GR" dirty="0" smtClean="0"/>
              <a:t> αντισώματα</a:t>
            </a:r>
            <a:endParaRPr lang="el-GR" dirty="0"/>
          </a:p>
        </p:txBody>
      </p:sp>
      <p:sp>
        <p:nvSpPr>
          <p:cNvPr id="3" name="2 - Θέση περιεχομένου"/>
          <p:cNvSpPr>
            <a:spLocks noGrp="1"/>
          </p:cNvSpPr>
          <p:nvPr>
            <p:ph sz="quarter" idx="1"/>
          </p:nvPr>
        </p:nvSpPr>
        <p:spPr>
          <a:xfrm>
            <a:off x="457200" y="1600200"/>
            <a:ext cx="8229600" cy="4997152"/>
          </a:xfrm>
        </p:spPr>
        <p:txBody>
          <a:bodyPr>
            <a:normAutofit fontScale="92500" lnSpcReduction="10000"/>
          </a:bodyPr>
          <a:lstStyle/>
          <a:p>
            <a:pPr>
              <a:buNone/>
            </a:pPr>
            <a:r>
              <a:rPr lang="el-GR" dirty="0" smtClean="0"/>
              <a:t>Διακρίνονται σε: </a:t>
            </a:r>
          </a:p>
          <a:p>
            <a:r>
              <a:rPr lang="el-GR" b="1" dirty="0" smtClean="0"/>
              <a:t>Άνοσα</a:t>
            </a:r>
            <a:r>
              <a:rPr lang="el-GR" dirty="0" smtClean="0"/>
              <a:t>: ανήκουν κυρίως στην κατηγορία των </a:t>
            </a:r>
            <a:r>
              <a:rPr lang="en-US" dirty="0" err="1" smtClean="0"/>
              <a:t>IgG</a:t>
            </a:r>
            <a:r>
              <a:rPr lang="el-GR" dirty="0" smtClean="0"/>
              <a:t> και απαραίτητη </a:t>
            </a:r>
            <a:r>
              <a:rPr lang="el-GR" dirty="0" err="1" smtClean="0"/>
              <a:t>προυπόθεση</a:t>
            </a:r>
            <a:r>
              <a:rPr lang="el-GR" dirty="0" smtClean="0"/>
              <a:t> για την δημιουργία τους είναι η είσοδος ερυθρών αιμοσφαιρίων με άγνωστα στον οργανισμό αντιγόνα , ώστε να προκύψει ανοσοποίηση.</a:t>
            </a:r>
            <a:r>
              <a:rPr lang="en-US" dirty="0" smtClean="0"/>
              <a:t> </a:t>
            </a:r>
            <a:endParaRPr lang="el-GR" dirty="0" smtClean="0"/>
          </a:p>
          <a:p>
            <a:r>
              <a:rPr lang="el-GR" b="1" dirty="0" smtClean="0"/>
              <a:t>Φυσικά: </a:t>
            </a:r>
            <a:r>
              <a:rPr lang="el-GR" dirty="0" smtClean="0"/>
              <a:t>είναι τα αντισώματα που ανιχνεύονται στον ορό πολλών ανθρώπων , τα οποία δεν προήλθαν από ανοσοποίηση αλλά μπορούν να αναγνωρίζουν </a:t>
            </a:r>
            <a:r>
              <a:rPr lang="el-GR" dirty="0" err="1" smtClean="0"/>
              <a:t>ερυθροκυτταρικά</a:t>
            </a:r>
            <a:r>
              <a:rPr lang="el-GR" dirty="0" smtClean="0"/>
              <a:t> αντιγόνα και να αντιδρούν μαζί τους. Είναι κυρίως </a:t>
            </a:r>
            <a:r>
              <a:rPr lang="el-GR" dirty="0" err="1" smtClean="0"/>
              <a:t>ανοσοσφαιρίνες</a:t>
            </a:r>
            <a:r>
              <a:rPr lang="el-GR" dirty="0" smtClean="0"/>
              <a:t> </a:t>
            </a:r>
            <a:r>
              <a:rPr lang="en-US" dirty="0" err="1" smtClean="0"/>
              <a:t>IgM</a:t>
            </a:r>
            <a:r>
              <a:rPr lang="el-GR" dirty="0" smtClean="0"/>
              <a:t>)</a:t>
            </a:r>
          </a:p>
          <a:p>
            <a:r>
              <a:rPr lang="el-GR" dirty="0" smtClean="0"/>
              <a:t>Σαν φυσικές </a:t>
            </a:r>
            <a:r>
              <a:rPr lang="el-GR" dirty="0" err="1" smtClean="0"/>
              <a:t>συγκολλητίνες</a:t>
            </a:r>
            <a:r>
              <a:rPr lang="el-GR" dirty="0" smtClean="0"/>
              <a:t> θεωρούνται οι </a:t>
            </a:r>
            <a:r>
              <a:rPr lang="el-GR" dirty="0" err="1" smtClean="0"/>
              <a:t>ανοσοσφαιρίνες</a:t>
            </a:r>
            <a:r>
              <a:rPr lang="el-GR" dirty="0" smtClean="0"/>
              <a:t> </a:t>
            </a:r>
            <a:r>
              <a:rPr lang="el-GR" dirty="0" err="1" smtClean="0"/>
              <a:t>αντι</a:t>
            </a:r>
            <a:r>
              <a:rPr lang="el-GR" dirty="0" smtClean="0"/>
              <a:t>-Α, </a:t>
            </a:r>
            <a:r>
              <a:rPr lang="el-GR" dirty="0" err="1" smtClean="0"/>
              <a:t>αντι</a:t>
            </a:r>
            <a:r>
              <a:rPr lang="el-GR" dirty="0" smtClean="0"/>
              <a:t>-Β, και </a:t>
            </a:r>
            <a:r>
              <a:rPr lang="el-GR" dirty="0" err="1" smtClean="0"/>
              <a:t>αντι</a:t>
            </a:r>
            <a:r>
              <a:rPr lang="el-GR" dirty="0" smtClean="0"/>
              <a:t>-Η. Η παρουσία τους θεωρείται πολύ χρήσιμη γιατί μας πιστοποιούν τις ομάδες αίματος ως προς το σύστημα </a:t>
            </a:r>
            <a:r>
              <a:rPr lang="en-US" dirty="0" smtClean="0"/>
              <a:t>ABO</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Αντιερυθροκυτταρικά</a:t>
            </a:r>
            <a:r>
              <a:rPr lang="el-GR" dirty="0" smtClean="0"/>
              <a:t> αντισώματα</a:t>
            </a:r>
            <a:endParaRPr lang="el-GR" dirty="0"/>
          </a:p>
        </p:txBody>
      </p:sp>
      <p:sp>
        <p:nvSpPr>
          <p:cNvPr id="3" name="2 - Θέση περιεχομένου"/>
          <p:cNvSpPr>
            <a:spLocks noGrp="1"/>
          </p:cNvSpPr>
          <p:nvPr>
            <p:ph sz="quarter" idx="1"/>
          </p:nvPr>
        </p:nvSpPr>
        <p:spPr/>
        <p:txBody>
          <a:bodyPr/>
          <a:lstStyle/>
          <a:p>
            <a:pPr>
              <a:buNone/>
            </a:pPr>
            <a:r>
              <a:rPr lang="el-GR" dirty="0" smtClean="0"/>
              <a:t>Όταν δεν υπάρχει γνωστό αίτιο ανοσοποίησης, η δημιουργία φυσικών αντισωμάτων μπορεί να εξηγηθεί με δύο υποθέσεις: </a:t>
            </a:r>
          </a:p>
          <a:p>
            <a:r>
              <a:rPr lang="el-GR" dirty="0" smtClean="0"/>
              <a:t>Τη θεωρία του </a:t>
            </a:r>
            <a:r>
              <a:rPr lang="en-US" dirty="0" smtClean="0"/>
              <a:t>Burnet</a:t>
            </a:r>
          </a:p>
          <a:p>
            <a:r>
              <a:rPr lang="el-GR" dirty="0" smtClean="0"/>
              <a:t>Τη θεωρία του </a:t>
            </a:r>
            <a:r>
              <a:rPr lang="en-US" dirty="0" smtClean="0"/>
              <a:t>Wiener</a:t>
            </a:r>
          </a:p>
          <a:p>
            <a:pPr>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778098"/>
          </a:xfrm>
        </p:spPr>
        <p:txBody>
          <a:bodyPr/>
          <a:lstStyle/>
          <a:p>
            <a:r>
              <a:rPr lang="el-GR" dirty="0" err="1" smtClean="0"/>
              <a:t>Αντιερυθροκυτταρικά</a:t>
            </a:r>
            <a:r>
              <a:rPr lang="el-GR" dirty="0" smtClean="0"/>
              <a:t> αντισώματα</a:t>
            </a:r>
            <a:endParaRPr lang="el-GR" dirty="0"/>
          </a:p>
        </p:txBody>
      </p:sp>
      <p:sp>
        <p:nvSpPr>
          <p:cNvPr id="3" name="2 - Θέση περιεχομένου"/>
          <p:cNvSpPr>
            <a:spLocks noGrp="1"/>
          </p:cNvSpPr>
          <p:nvPr>
            <p:ph sz="quarter" idx="1"/>
          </p:nvPr>
        </p:nvSpPr>
        <p:spPr>
          <a:xfrm>
            <a:off x="914400" y="1124744"/>
            <a:ext cx="7772400" cy="5184576"/>
          </a:xfrm>
        </p:spPr>
        <p:txBody>
          <a:bodyPr>
            <a:normAutofit fontScale="55000" lnSpcReduction="20000"/>
          </a:bodyPr>
          <a:lstStyle/>
          <a:p>
            <a:pPr>
              <a:buNone/>
            </a:pPr>
            <a:r>
              <a:rPr lang="el-GR" sz="3600" dirty="0" smtClean="0"/>
              <a:t>Στη φύση υπάρχουν ουσίες που έχουν όμοια ή σχεδόν όμοια δομή με τη δομή των </a:t>
            </a:r>
            <a:r>
              <a:rPr lang="el-GR" sz="3600" dirty="0" err="1" smtClean="0"/>
              <a:t>ερυθροκυτταρικών</a:t>
            </a:r>
            <a:r>
              <a:rPr lang="el-GR" sz="3600" dirty="0" smtClean="0"/>
              <a:t> αντιγόνων. Στην αρχή της νεογνικής  ζωής εισέρχονται αντιγόνα είτε με μικρόβια , είτε με τροφές τα οποία δεσμεύονται από τα φαγοκύτταρα και </a:t>
            </a:r>
            <a:r>
              <a:rPr lang="el-GR" sz="3600" dirty="0" err="1" smtClean="0"/>
              <a:t>φαγοκυτταρώνονται</a:t>
            </a:r>
            <a:endParaRPr lang="el-GR" sz="3600" dirty="0" smtClean="0"/>
          </a:p>
          <a:p>
            <a:pPr>
              <a:buFont typeface="Wingdings" pitchFamily="2" charset="2"/>
              <a:buChar char="Ø"/>
            </a:pPr>
            <a:r>
              <a:rPr lang="el-GR" sz="3600" dirty="0" smtClean="0"/>
              <a:t>Αν ο οργανισμός διαθέτει στα κύτταρα του κάποια από αυτά τα αντιγόνα , το αναγνωρίζει και δεν κινεί τη διαδικασία της άνοσης αντίδρασης</a:t>
            </a:r>
          </a:p>
          <a:p>
            <a:pPr>
              <a:buFont typeface="Wingdings" pitchFamily="2" charset="2"/>
              <a:buChar char="Ø"/>
            </a:pPr>
            <a:r>
              <a:rPr lang="el-GR" sz="3600" dirty="0" smtClean="0"/>
              <a:t>Αν κάποιο αντιγόνο δεν περιλαμβάνεται στα δικά του, αφού πραγματοποιηθεί η φαγοκυττάρωση, </a:t>
            </a:r>
            <a:r>
              <a:rPr lang="el-GR" sz="3600" dirty="0" err="1" smtClean="0"/>
              <a:t>δινεται</a:t>
            </a:r>
            <a:r>
              <a:rPr lang="el-GR" sz="3600" dirty="0" smtClean="0"/>
              <a:t> η εντολή να ξεκινήσει η διαδικασία της άνοσης αντίδρασης για να παραχθούν αντισώματα εναντίον αυτού του αντιγόνου</a:t>
            </a:r>
            <a:r>
              <a:rPr lang="en-US" sz="3600" dirty="0" smtClean="0"/>
              <a:t/>
            </a:r>
            <a:br>
              <a:rPr lang="en-US" sz="3600" dirty="0" smtClean="0"/>
            </a:br>
            <a:r>
              <a:rPr lang="el-GR" sz="3600" dirty="0" smtClean="0"/>
              <a:t>Φυσικά αντισώματα (ψυχρού τύπου)</a:t>
            </a:r>
          </a:p>
          <a:p>
            <a:pPr>
              <a:buFont typeface="Wingdings" pitchFamily="2" charset="2"/>
              <a:buChar char="Ø"/>
            </a:pPr>
            <a:r>
              <a:rPr lang="el-GR" sz="3600" dirty="0" smtClean="0"/>
              <a:t>Αν στο μέλλον ,εισχωρήσει παρεντερικά στον οργανισμό κάποιο από αυτά τα αντιγόνα ( π.χ. εμβόλιο, </a:t>
            </a:r>
            <a:r>
              <a:rPr lang="el-GR" sz="3600" dirty="0" err="1" smtClean="0"/>
              <a:t>μεταγγιση</a:t>
            </a:r>
            <a:r>
              <a:rPr lang="el-GR" sz="3600" dirty="0" smtClean="0"/>
              <a:t> αίματος) αναγνωρίζεται ταχύτατα και πραγματοποιείται αναμνηστική άνοση </a:t>
            </a:r>
            <a:r>
              <a:rPr lang="el-GR" sz="3600" dirty="0" err="1" smtClean="0"/>
              <a:t>αντίδρασημε</a:t>
            </a:r>
            <a:r>
              <a:rPr lang="el-GR" sz="3600" dirty="0" smtClean="0"/>
              <a:t> παραγωγή νέων αντισωμάτων. Άνοσα αντισώματα (θερμού τύπου)</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Αντίδραση αντιγόνου- αντισώματος</a:t>
            </a:r>
            <a:endParaRPr lang="el-GR" dirty="0"/>
          </a:p>
        </p:txBody>
      </p:sp>
      <p:sp>
        <p:nvSpPr>
          <p:cNvPr id="3" name="2 - Θέση περιεχομένου"/>
          <p:cNvSpPr>
            <a:spLocks noGrp="1"/>
          </p:cNvSpPr>
          <p:nvPr>
            <p:ph sz="quarter" idx="1"/>
          </p:nvPr>
        </p:nvSpPr>
        <p:spPr/>
        <p:txBody>
          <a:bodyPr>
            <a:normAutofit/>
          </a:bodyPr>
          <a:lstStyle/>
          <a:p>
            <a:pPr>
              <a:buNone/>
            </a:pPr>
            <a:r>
              <a:rPr lang="en-US" dirty="0" smtClean="0"/>
              <a:t>    </a:t>
            </a:r>
            <a:r>
              <a:rPr lang="el-GR" dirty="0" smtClean="0"/>
              <a:t>Αν για κάποιο λόγο , ξένα ερυθρά </a:t>
            </a:r>
            <a:r>
              <a:rPr lang="el-GR" dirty="0" err="1" smtClean="0"/>
              <a:t>αιμοσφάιρια</a:t>
            </a:r>
            <a:r>
              <a:rPr lang="el-GR" dirty="0" smtClean="0"/>
              <a:t> εισέλθουν στην κυκλοφορία ενός ατόμου, τότε τα αντισώματα θα αναγνωρίσουν τα εισβολέα , θα συνδεθούν με τα αντιγόνα του και θα ξεκινήσει μια διαδικασία καταστροφής των άγνωστων κυττάρων. Μια τέτοια διαδικασία , που πραγματοποιείται εντός έμβιου οργανισμού αποκαλείται </a:t>
            </a:r>
            <a:r>
              <a:rPr lang="en-US" b="1" dirty="0" smtClean="0"/>
              <a:t>in vivo.</a:t>
            </a:r>
            <a:r>
              <a:rPr lang="el-GR" b="1" dirty="0"/>
              <a:t> </a:t>
            </a:r>
            <a:r>
              <a:rPr lang="el-GR" dirty="0" smtClean="0"/>
              <a:t>Μόλις διαπιστώνεται η εισβολή ενεργοποιούνται δύο μηχανισμοί:</a:t>
            </a:r>
          </a:p>
          <a:p>
            <a:pPr>
              <a:buNone/>
            </a:pPr>
            <a:endParaRPr lang="el-G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850106"/>
          </a:xfrm>
        </p:spPr>
        <p:txBody>
          <a:bodyPr>
            <a:normAutofit/>
          </a:bodyPr>
          <a:lstStyle/>
          <a:p>
            <a:r>
              <a:rPr lang="el-GR" dirty="0" smtClean="0"/>
              <a:t>Αντίδραση αντιγόνου- αντισώματος</a:t>
            </a:r>
            <a:endParaRPr lang="el-GR" dirty="0"/>
          </a:p>
        </p:txBody>
      </p:sp>
      <p:sp>
        <p:nvSpPr>
          <p:cNvPr id="3" name="2 - Θέση περιεχομένου"/>
          <p:cNvSpPr>
            <a:spLocks noGrp="1"/>
          </p:cNvSpPr>
          <p:nvPr>
            <p:ph sz="quarter" idx="1"/>
          </p:nvPr>
        </p:nvSpPr>
        <p:spPr>
          <a:xfrm>
            <a:off x="457200" y="1196752"/>
            <a:ext cx="8229600" cy="5328592"/>
          </a:xfrm>
        </p:spPr>
        <p:txBody>
          <a:bodyPr>
            <a:normAutofit fontScale="77500" lnSpcReduction="20000"/>
          </a:bodyPr>
          <a:lstStyle/>
          <a:p>
            <a:r>
              <a:rPr lang="el-GR" b="1" dirty="0" smtClean="0"/>
              <a:t>Της φαγοκυττάρωσης </a:t>
            </a:r>
            <a:r>
              <a:rPr lang="el-GR" dirty="0" smtClean="0"/>
              <a:t>, όπου τα </a:t>
            </a:r>
            <a:r>
              <a:rPr lang="el-GR" dirty="0" err="1" smtClean="0"/>
              <a:t>ερυθροκυτταρικά</a:t>
            </a:r>
            <a:r>
              <a:rPr lang="el-GR" dirty="0" smtClean="0"/>
              <a:t> αντιγόνα των ξένων ερυθρών αιμοσφαιρίων  θα ενωθούν με το ένα άκρο των </a:t>
            </a:r>
            <a:r>
              <a:rPr lang="el-GR" dirty="0" err="1" smtClean="0"/>
              <a:t>ερυθροκυτταρικών</a:t>
            </a:r>
            <a:r>
              <a:rPr lang="el-GR" dirty="0" smtClean="0"/>
              <a:t> αντιγόνων. Έτσι ενωμένα θα περιπλανώνται μέσα στο κυκλοφορικό σύστημα όπου ένα λευκό αιμοσφαίριο θα δεσμεύσει το αντίσωμα με το ερυθρό που βρίσκεται στην άκρη του. Όταν το λευκό αιμοσφαίριο δεσμεύσει αρκετά αντισώματα θα </a:t>
            </a:r>
            <a:r>
              <a:rPr lang="el-GR" dirty="0" err="1" smtClean="0"/>
              <a:t>φαγοκυτταρωθούν</a:t>
            </a:r>
            <a:r>
              <a:rPr lang="el-GR" dirty="0" smtClean="0"/>
              <a:t> και θα καταστραφούν.</a:t>
            </a:r>
          </a:p>
          <a:p>
            <a:r>
              <a:rPr lang="el-GR" b="1" dirty="0" smtClean="0"/>
              <a:t>Της </a:t>
            </a:r>
            <a:r>
              <a:rPr lang="el-GR" b="1" dirty="0" err="1" smtClean="0"/>
              <a:t>αιμόλυσης</a:t>
            </a:r>
            <a:r>
              <a:rPr lang="el-GR" b="1" dirty="0" smtClean="0"/>
              <a:t>, </a:t>
            </a:r>
            <a:r>
              <a:rPr lang="el-GR" dirty="0" smtClean="0"/>
              <a:t>μέσα στον όρο του ανθρώπου υπάρχουν οι πρωτεΐνες συμπληρώματος οι οποίες είναι 9 και σε φυσιολογικές ουσίες παραμένουν αδρανείς. Μόλις στο οργανισμό εισέλθουν ξένα ερυθρά και υπάρξει αντίδραση αντιγόνου-αντισώματος  προκαλείται ερεθισμός της πρώτης πρωτεΐνης και η οποία από αδρανής ενεργοποιείται και στη συνέχεια η μια πρωτεΐνη να δρα επί της άλλης. Η τελευταία πρωτεΐνη είναι πολύ ισχυρό ένζυμο και δρα επί της κυτταρικής μεμβράνης των ερυθρών προκαλώντας ανοίγματα. Το αποτέλεσμα είναι η </a:t>
            </a:r>
            <a:r>
              <a:rPr lang="el-GR" dirty="0" err="1" smtClean="0"/>
              <a:t>αιμόλυση</a:t>
            </a:r>
            <a:r>
              <a:rPr lang="el-GR" dirty="0" smtClean="0"/>
              <a:t> των ερυθρών , αφού η αιμοσφαιρίνη διαχέεται στο πλάσμα μέσα από τα κενά της κυτταρικής μεμβράνης.</a:t>
            </a:r>
            <a:br>
              <a:rPr lang="el-GR" dirty="0" smtClean="0"/>
            </a:br>
            <a:r>
              <a:rPr lang="el-GR" dirty="0" smtClean="0"/>
              <a:t>Τα αντισώματα που προκαλούν συγκόλληση ονομάζονται </a:t>
            </a:r>
            <a:r>
              <a:rPr lang="el-GR" dirty="0" err="1" smtClean="0"/>
              <a:t>συγκολλητίνες</a:t>
            </a:r>
            <a:r>
              <a:rPr lang="el-GR" dirty="0" smtClean="0"/>
              <a:t>  και εκείνα που προκαλούν </a:t>
            </a:r>
            <a:r>
              <a:rPr lang="el-GR" dirty="0" err="1" smtClean="0"/>
              <a:t>αιμόλυση</a:t>
            </a:r>
            <a:r>
              <a:rPr lang="el-GR" dirty="0" smtClean="0"/>
              <a:t> ονομάζονται </a:t>
            </a:r>
            <a:r>
              <a:rPr lang="el-GR" dirty="0" err="1" smtClean="0"/>
              <a:t>αιμολυσίνες</a:t>
            </a:r>
            <a:r>
              <a:rPr lang="el-GR" dirty="0" smtClean="0"/>
              <a:t>.</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Αντίδραση αντιγόνου- αντισώματος</a:t>
            </a:r>
            <a:endParaRPr lang="el-GR" dirty="0"/>
          </a:p>
        </p:txBody>
      </p:sp>
      <p:sp>
        <p:nvSpPr>
          <p:cNvPr id="3" name="2 - Θέση περιεχομένου"/>
          <p:cNvSpPr>
            <a:spLocks noGrp="1"/>
          </p:cNvSpPr>
          <p:nvPr>
            <p:ph sz="quarter" idx="1"/>
          </p:nvPr>
        </p:nvSpPr>
        <p:spPr/>
        <p:txBody>
          <a:bodyPr/>
          <a:lstStyle/>
          <a:p>
            <a:pPr>
              <a:buNone/>
            </a:pPr>
            <a:r>
              <a:rPr lang="en-US" dirty="0" smtClean="0"/>
              <a:t>    </a:t>
            </a:r>
            <a:r>
              <a:rPr lang="el-GR" dirty="0" smtClean="0"/>
              <a:t>Οι διαδικασίες που τελούνται υπό φυσιολογικές συνθήκες </a:t>
            </a:r>
            <a:r>
              <a:rPr lang="el-GR" dirty="0"/>
              <a:t>ε</a:t>
            </a:r>
            <a:r>
              <a:rPr lang="el-GR" dirty="0" smtClean="0"/>
              <a:t>ντός οποιουδήποτε έμβιου οργανισμού λέμε ότι συμβαίνουν</a:t>
            </a:r>
            <a:r>
              <a:rPr lang="en-US" dirty="0" smtClean="0"/>
              <a:t> </a:t>
            </a:r>
            <a:r>
              <a:rPr lang="en-US" b="1" dirty="0" smtClean="0"/>
              <a:t>in vivo. </a:t>
            </a:r>
            <a:r>
              <a:rPr lang="el-GR" dirty="0" smtClean="0"/>
              <a:t>Πολλές από αυτές , έχουμε την δυνατότητα μιμούμενοι τις συνθήκες κάτω από τις οποίες συμβαίνουν να τις πραγματοποιήσουμε στο εργαστήριο . Τότε λέμε ότι εκτελέστηκαν </a:t>
            </a:r>
            <a:r>
              <a:rPr lang="en-US" b="1" dirty="0" smtClean="0"/>
              <a:t>in vitro.</a:t>
            </a:r>
            <a:r>
              <a:rPr lang="el-GR" b="1" dirty="0" smtClean="0"/>
              <a:t>   </a:t>
            </a:r>
            <a:endParaRPr lang="el-G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Τρόποι ανίχνευσης αντισωμάτων</a:t>
            </a:r>
            <a:endParaRPr lang="el-GR" dirty="0"/>
          </a:p>
        </p:txBody>
      </p:sp>
      <p:sp>
        <p:nvSpPr>
          <p:cNvPr id="3" name="2 - Θέση περιεχομένου"/>
          <p:cNvSpPr>
            <a:spLocks noGrp="1"/>
          </p:cNvSpPr>
          <p:nvPr>
            <p:ph sz="quarter" idx="1"/>
          </p:nvPr>
        </p:nvSpPr>
        <p:spPr/>
        <p:txBody>
          <a:bodyPr>
            <a:normAutofit/>
          </a:bodyPr>
          <a:lstStyle/>
          <a:p>
            <a:pPr>
              <a:buNone/>
            </a:pPr>
            <a:r>
              <a:rPr lang="el-GR" dirty="0" smtClean="0"/>
              <a:t>    Η δομή και οι ιδιότητες των βασικότερων κατηγόριων αντισωμάτων , </a:t>
            </a:r>
            <a:r>
              <a:rPr lang="en-US" dirty="0" err="1" smtClean="0"/>
              <a:t>IgM</a:t>
            </a:r>
            <a:r>
              <a:rPr lang="el-GR" dirty="0" smtClean="0"/>
              <a:t> και </a:t>
            </a:r>
            <a:r>
              <a:rPr lang="en-US" dirty="0" smtClean="0"/>
              <a:t> </a:t>
            </a:r>
            <a:r>
              <a:rPr lang="en-US" dirty="0" err="1" smtClean="0"/>
              <a:t>IgG</a:t>
            </a:r>
            <a:r>
              <a:rPr lang="el-GR" dirty="0" smtClean="0"/>
              <a:t> διαφέρουν γι’ αυτό χρησιμοποιούνται διαφορετικοί τρόποι ανίχνευσης. </a:t>
            </a:r>
            <a:r>
              <a:rPr lang="en-US" dirty="0" smtClean="0"/>
              <a:t/>
            </a:r>
            <a:br>
              <a:rPr lang="en-US" dirty="0" smtClean="0"/>
            </a:br>
            <a:r>
              <a:rPr lang="el-GR" b="1" dirty="0" smtClean="0"/>
              <a:t>Οι </a:t>
            </a:r>
            <a:r>
              <a:rPr lang="en-US" b="1" dirty="0" err="1" smtClean="0"/>
              <a:t>IgM</a:t>
            </a:r>
            <a:r>
              <a:rPr lang="en-US" b="1" dirty="0" smtClean="0"/>
              <a:t> </a:t>
            </a:r>
            <a:r>
              <a:rPr lang="el-GR" b="1" dirty="0" err="1" smtClean="0"/>
              <a:t>ανοσοσφαιρίνες</a:t>
            </a:r>
            <a:r>
              <a:rPr lang="el-GR" b="1" dirty="0" smtClean="0"/>
              <a:t> </a:t>
            </a:r>
            <a:r>
              <a:rPr lang="el-GR" dirty="0" smtClean="0"/>
              <a:t>είναι μεγαλύτερες σε μέγεθος και όγκο και διαθέτουν 10 θέσεις η καθεμία με τις οποίες μπορούν να ενωθούν με τα </a:t>
            </a:r>
            <a:r>
              <a:rPr lang="el-GR" dirty="0" err="1" smtClean="0"/>
              <a:t>ερυθροκύτταρα</a:t>
            </a:r>
            <a:r>
              <a:rPr lang="el-GR" dirty="0" smtClean="0"/>
              <a:t>. Μπορούν να συλλαμβάνουν δύο η και περισσότερα ερυθρά και να τα συγκολλούν.</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285</TotalTime>
  <Words>1510</Words>
  <Application>Microsoft Office PowerPoint</Application>
  <PresentationFormat>Προβολή στην οθόνη (4:3)</PresentationFormat>
  <Paragraphs>111</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Δικαιοσύνη</vt:lpstr>
      <vt:lpstr>Μαθημα: Αιμοδοσία Γ’ εξαμηνο</vt:lpstr>
      <vt:lpstr>Αντιερυθροκυτταρικά αντισώματα</vt:lpstr>
      <vt:lpstr>Αντιερυθροκυτταρικά αντισώματα</vt:lpstr>
      <vt:lpstr>Αντιερυθροκυτταρικά αντισώματα</vt:lpstr>
      <vt:lpstr>Αντιερυθροκυτταρικά αντισώματα</vt:lpstr>
      <vt:lpstr>Αντίδραση αντιγόνου- αντισώματος</vt:lpstr>
      <vt:lpstr>Αντίδραση αντιγόνου- αντισώματος</vt:lpstr>
      <vt:lpstr>Αντίδραση αντιγόνου- αντισώματος</vt:lpstr>
      <vt:lpstr>Τρόποι ανίχνευσης αντισωμάτων</vt:lpstr>
      <vt:lpstr>Τρόποι ανίχνευσης αντισωμάτων</vt:lpstr>
      <vt:lpstr>Τρόποι ανίχνευσης αντισωμάτων</vt:lpstr>
      <vt:lpstr>Τρόποι ανίχνευσης αντισωμάτων</vt:lpstr>
      <vt:lpstr>Τρόποι ανίχνευσης αντισωμάτων</vt:lpstr>
      <vt:lpstr>Αντισφαιρινικός ορός</vt:lpstr>
      <vt:lpstr>Τεχνικές προσδιορισμού των αντισωμάτων αντι-Α και αντι-Β στον ορό ή το πλάσμα</vt:lpstr>
      <vt:lpstr>Έμμεση τεχνική σε πλάκα</vt:lpstr>
      <vt:lpstr>Άμεση τεχνική σε πλάκα  Πορεία τεχνικής</vt:lpstr>
      <vt:lpstr>Αποτελέσματα </vt:lpstr>
      <vt:lpstr>Διαφάνεια 19</vt:lpstr>
      <vt:lpstr>Έμμεση τεχνική σε σωληνάριο</vt:lpstr>
      <vt:lpstr>Έμμεση τεχνική σε σωληνάριο</vt:lpstr>
      <vt:lpstr>Έμμεση τεχνική σε σωληνάριο Πορεία τεχνικής</vt:lpstr>
      <vt:lpstr>Έμμεση τεχνική με σωληνάριο Αποτελέσματα: </vt:lpstr>
      <vt:lpstr>Έμμεση τεχνική με σωληνάριο Αποτελέσματα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 Αιμοδοσία Γ’ εξαμηνο</dc:title>
  <dc:creator>User</dc:creator>
  <cp:lastModifiedBy>User</cp:lastModifiedBy>
  <cp:revision>36</cp:revision>
  <dcterms:created xsi:type="dcterms:W3CDTF">1980-02-22T01:27:34Z</dcterms:created>
  <dcterms:modified xsi:type="dcterms:W3CDTF">1980-02-22T17:45:02Z</dcterms:modified>
</cp:coreProperties>
</file>