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16CFAF-B294-466C-8AE4-842A834545FA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CF6732-EA93-4DDD-9866-994BDA047E80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ΥΓΕΙΪΝΗ ΚΑΙ ΑΣΦΑΛΕΙΑ ΤΡΟΦΙΜΩΝ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484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l-GR" dirty="0" smtClean="0"/>
              <a:t>Ανακεφαλαίωση</a:t>
            </a:r>
          </a:p>
          <a:p>
            <a:pPr marL="137160" indent="0">
              <a:buNone/>
            </a:pPr>
            <a:endParaRPr lang="el-GR" dirty="0" smtClean="0"/>
          </a:p>
          <a:p>
            <a:pPr marL="137160" indent="0">
              <a:buNone/>
            </a:pPr>
            <a:r>
              <a:rPr lang="el-GR" dirty="0"/>
              <a:t>Η τροφή είναι αναγκαία </a:t>
            </a:r>
            <a:r>
              <a:rPr lang="el-GR" dirty="0" smtClean="0"/>
              <a:t>για το φαινόμενο της ζωής </a:t>
            </a:r>
            <a:r>
              <a:rPr lang="el-GR" dirty="0"/>
              <a:t>και </a:t>
            </a:r>
            <a:r>
              <a:rPr lang="el-GR" dirty="0" smtClean="0"/>
              <a:t>σωστής ανάπτυξης </a:t>
            </a:r>
            <a:r>
              <a:rPr lang="el-GR" dirty="0"/>
              <a:t>του ανθρώπου, γι’ αυτό είναι </a:t>
            </a:r>
            <a:r>
              <a:rPr lang="el-GR" dirty="0" smtClean="0"/>
              <a:t>κεφαλαιώδους σημασίας </a:t>
            </a:r>
            <a:r>
              <a:rPr lang="el-GR" dirty="0"/>
              <a:t>τα τρόφιμα που παράγονται να είναι ασφαλή για την υγεία αυτών που θα τα καταναλώσουν.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3627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l-GR" dirty="0" smtClean="0"/>
              <a:t>Ανακεφαλαίωση</a:t>
            </a:r>
          </a:p>
          <a:p>
            <a:pPr marL="137160" indent="0">
              <a:buNone/>
            </a:pPr>
            <a:r>
              <a:rPr lang="el-GR" dirty="0"/>
              <a:t>Ένα τρόφιμο χαρακτηρίζεται ως «υγιεινό και ασφαλές» όταν: </a:t>
            </a:r>
            <a:endParaRPr lang="el-GR" dirty="0" smtClean="0"/>
          </a:p>
          <a:p>
            <a:pPr marL="651510" indent="-514350">
              <a:buFont typeface="+mj-lt"/>
              <a:buAutoNum type="arabicPeriod"/>
            </a:pPr>
            <a:r>
              <a:rPr lang="el-GR" dirty="0" smtClean="0">
                <a:solidFill>
                  <a:srgbClr val="00B050"/>
                </a:solidFill>
              </a:rPr>
              <a:t> </a:t>
            </a:r>
            <a:r>
              <a:rPr lang="el-GR" dirty="0">
                <a:solidFill>
                  <a:srgbClr val="00B050"/>
                </a:solidFill>
              </a:rPr>
              <a:t>δεν έχει καθόλου παθογόνους </a:t>
            </a:r>
            <a:r>
              <a:rPr lang="el-GR" dirty="0" smtClean="0">
                <a:solidFill>
                  <a:srgbClr val="00B050"/>
                </a:solidFill>
              </a:rPr>
              <a:t>μικροοργανισμούς 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>
                <a:solidFill>
                  <a:srgbClr val="00B050"/>
                </a:solidFill>
              </a:rPr>
              <a:t> </a:t>
            </a:r>
            <a:r>
              <a:rPr lang="el-GR" dirty="0">
                <a:solidFill>
                  <a:srgbClr val="00B050"/>
                </a:solidFill>
              </a:rPr>
              <a:t>έχει πολύ χαμηλό, έως ανύπαρκτο, αριθμό ανεπιθύμητων </a:t>
            </a:r>
            <a:r>
              <a:rPr lang="el-GR" dirty="0" smtClean="0">
                <a:solidFill>
                  <a:srgbClr val="00B050"/>
                </a:solidFill>
              </a:rPr>
              <a:t>μικροβίων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>
                <a:solidFill>
                  <a:srgbClr val="00B050"/>
                </a:solidFill>
              </a:rPr>
              <a:t> </a:t>
            </a:r>
            <a:r>
              <a:rPr lang="el-GR" dirty="0">
                <a:solidFill>
                  <a:srgbClr val="00B050"/>
                </a:solidFill>
              </a:rPr>
              <a:t>δεν έχει καθόλου ή έχει σε επιτρεπτά επίπεδα ουσίες οι οποίες μπορούν να προκαλέσουν πρόβλημα στην υγεία των </a:t>
            </a:r>
            <a:r>
              <a:rPr lang="el-GR" dirty="0" smtClean="0">
                <a:solidFill>
                  <a:srgbClr val="00B050"/>
                </a:solidFill>
              </a:rPr>
              <a:t>καταναλωτών</a:t>
            </a:r>
          </a:p>
        </p:txBody>
      </p:sp>
    </p:spTree>
    <p:extLst>
      <p:ext uri="{BB962C8B-B14F-4D97-AF65-F5344CB8AC3E}">
        <p14:creationId xmlns:p14="http://schemas.microsoft.com/office/powerpoint/2010/main" val="153125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l-GR" smtClean="0"/>
              <a:t>Βιβλιογραφία,πηγές</a:t>
            </a:r>
            <a:r>
              <a:rPr lang="el-GR" dirty="0" smtClean="0"/>
              <a:t>:</a:t>
            </a:r>
          </a:p>
          <a:p>
            <a:pPr marL="137160" indent="0" algn="ctr">
              <a:buNone/>
            </a:pPr>
            <a:r>
              <a:rPr lang="el-GR" i="1" dirty="0" err="1" smtClean="0"/>
              <a:t>Υγειϊνή</a:t>
            </a:r>
            <a:r>
              <a:rPr lang="el-GR" i="1" dirty="0" smtClean="0"/>
              <a:t> και ασφάλεια τροφίμων Γ’ ΕΠΑΛ</a:t>
            </a:r>
          </a:p>
          <a:p>
            <a:pPr marL="137160" indent="0" algn="ctr">
              <a:buNone/>
            </a:pPr>
            <a:r>
              <a:rPr lang="el-GR" i="1" dirty="0" smtClean="0"/>
              <a:t>Τομέας </a:t>
            </a:r>
            <a:r>
              <a:rPr lang="el-GR" i="1" dirty="0" err="1" smtClean="0"/>
              <a:t>γεωπονίας,τροφίμων</a:t>
            </a:r>
            <a:r>
              <a:rPr lang="el-GR" i="1" dirty="0" smtClean="0"/>
              <a:t> και </a:t>
            </a:r>
            <a:r>
              <a:rPr lang="el-GR" i="1" dirty="0" err="1" smtClean="0"/>
              <a:t>περιβάλοντως</a:t>
            </a:r>
            <a:endParaRPr lang="el-GR" i="1" dirty="0" smtClean="0"/>
          </a:p>
          <a:p>
            <a:pPr marL="137160" indent="0" algn="ctr">
              <a:buNone/>
            </a:pPr>
            <a:r>
              <a:rPr lang="en-US" i="1" dirty="0"/>
              <a:t>http://ebooks.edu.gr/ebooks/</a:t>
            </a:r>
            <a:endParaRPr lang="el-GR" i="1" dirty="0" smtClean="0"/>
          </a:p>
        </p:txBody>
      </p:sp>
    </p:spTree>
    <p:extLst>
      <p:ext uri="{BB962C8B-B14F-4D97-AF65-F5344CB8AC3E}">
        <p14:creationId xmlns:p14="http://schemas.microsoft.com/office/powerpoint/2010/main" val="39098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	</a:t>
            </a:r>
            <a:r>
              <a:rPr lang="el-GR" dirty="0" smtClean="0"/>
              <a:t>άνθρωπος, όπως και όλοι οι ζωντανοί</a:t>
            </a:r>
            <a:r>
              <a:rPr lang="el-GR" dirty="0"/>
              <a:t>	οργανισμοί,	</a:t>
            </a:r>
            <a:r>
              <a:rPr lang="el-GR" dirty="0" smtClean="0"/>
              <a:t>για να αναπτυχθεί και να επιζήσει</a:t>
            </a:r>
            <a:r>
              <a:rPr lang="el-GR" dirty="0"/>
              <a:t>	</a:t>
            </a:r>
            <a:r>
              <a:rPr lang="el-GR" dirty="0" smtClean="0"/>
              <a:t>πρέπει να τρέφεται. Η τροφή είναι αναγκαία</a:t>
            </a:r>
            <a:r>
              <a:rPr lang="el-GR" dirty="0"/>
              <a:t>	για</a:t>
            </a:r>
            <a:r>
              <a:rPr lang="el-GR" dirty="0" smtClean="0"/>
              <a:t>:</a:t>
            </a:r>
          </a:p>
          <a:p>
            <a:pPr marL="137160" indent="0">
              <a:buNone/>
            </a:pP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	 </a:t>
            </a:r>
            <a:r>
              <a:rPr lang="el-GR" dirty="0" smtClean="0"/>
              <a:t>την οικοδόμηση και ανάπτυξη του σώματος</a:t>
            </a:r>
            <a:r>
              <a:rPr lang="el-GR" dirty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	 </a:t>
            </a:r>
            <a:r>
              <a:rPr lang="el-GR" dirty="0" smtClean="0"/>
              <a:t>την αντικατάσταση των</a:t>
            </a:r>
            <a:r>
              <a:rPr lang="el-GR" dirty="0"/>
              <a:t>	</a:t>
            </a:r>
            <a:r>
              <a:rPr lang="el-GR" dirty="0" smtClean="0"/>
              <a:t>συνεχών απωλειών</a:t>
            </a:r>
            <a:r>
              <a:rPr lang="el-GR" dirty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	 την	</a:t>
            </a:r>
            <a:r>
              <a:rPr lang="el-GR" dirty="0" smtClean="0"/>
              <a:t>απαιτούμενη ενέργεια</a:t>
            </a:r>
            <a:r>
              <a:rPr lang="el-GR" dirty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	 την	καλή	υγεία.</a:t>
            </a:r>
          </a:p>
          <a:p>
            <a:pPr marL="13716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100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l-GR" dirty="0"/>
              <a:t>Πρόληψη όλων εκείνων των κινδύνων που μπορούν να παρουσιαστούν στα τρόφιμα και να δημιουργήσουν πρόβλημα στην υγεία αυτών που θα τα καταναλώσουν</a:t>
            </a:r>
            <a:r>
              <a:rPr lang="el-GR" dirty="0" smtClean="0"/>
              <a:t>.</a:t>
            </a:r>
          </a:p>
          <a:p>
            <a:pPr marL="137160" indent="0">
              <a:buNone/>
            </a:pPr>
            <a:r>
              <a:rPr lang="el-GR" dirty="0"/>
              <a:t>Τα τελευταία χρόνια τα προβλήματα λόγω κατανάλωσης ακατάλληλων τροφίμων, που καταγράφονται, έχουν αυξηθεί. Οι παράγοντες που συνετέλεσαν στην αύξηση αυτή είναι κυρίως:</a:t>
            </a:r>
          </a:p>
        </p:txBody>
      </p:sp>
    </p:spTree>
    <p:extLst>
      <p:ext uri="{BB962C8B-B14F-4D97-AF65-F5344CB8AC3E}">
        <p14:creationId xmlns:p14="http://schemas.microsoft.com/office/powerpoint/2010/main" val="14971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1510" indent="-514350">
              <a:buFont typeface="+mj-lt"/>
              <a:buAutoNum type="arabicPeriod"/>
            </a:pPr>
            <a:r>
              <a:rPr lang="el-GR" dirty="0"/>
              <a:t> η βελτίωση των μεθόδων και τεχνικών ανίχνευσης των τροφικών προβλημάτων, </a:t>
            </a:r>
            <a:endParaRPr lang="el-GR" dirty="0" smtClean="0"/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 </a:t>
            </a:r>
            <a:r>
              <a:rPr lang="el-GR" dirty="0"/>
              <a:t>η βελτίωση των συστημάτων καταγραφής των τροφικών προβλημάτων, </a:t>
            </a:r>
            <a:endParaRPr lang="el-GR" dirty="0" smtClean="0"/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 </a:t>
            </a:r>
            <a:r>
              <a:rPr lang="el-GR" dirty="0"/>
              <a:t>ο «συγκεντρωτισμός» στην παραγωγή και επεξεργασία τροφίμων, </a:t>
            </a:r>
            <a:endParaRPr lang="el-GR" dirty="0" smtClean="0"/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 </a:t>
            </a:r>
            <a:r>
              <a:rPr lang="el-GR" dirty="0"/>
              <a:t>η αύξηση του πληθυσμού και η συγκέντρωσή του στα αστικά κέντρα, </a:t>
            </a:r>
            <a:endParaRPr lang="el-GR" dirty="0" smtClean="0"/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 </a:t>
            </a:r>
            <a:r>
              <a:rPr lang="el-GR" dirty="0"/>
              <a:t>η αλλαγή των διατροφικών συνηθειών, </a:t>
            </a:r>
            <a:endParaRPr lang="el-GR" dirty="0" smtClean="0"/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 </a:t>
            </a:r>
            <a:r>
              <a:rPr lang="el-GR" dirty="0"/>
              <a:t>η αύξηση των κέντρων μαζικής εστίασης</a:t>
            </a:r>
            <a:r>
              <a:rPr lang="el-GR" dirty="0" smtClean="0"/>
              <a:t>,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 </a:t>
            </a:r>
            <a:r>
              <a:rPr lang="el-GR" dirty="0"/>
              <a:t> η εμφάνιση των λεγόμενων «βολικών» τροφίμων.</a:t>
            </a:r>
          </a:p>
        </p:txBody>
      </p:sp>
    </p:spTree>
    <p:extLst>
      <p:ext uri="{BB962C8B-B14F-4D97-AF65-F5344CB8AC3E}">
        <p14:creationId xmlns:p14="http://schemas.microsoft.com/office/powerpoint/2010/main" val="391566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l-GR" dirty="0"/>
              <a:t>Οι παράγοντες που μπορούν να δημιουργήσουν προβλήματα στην υγεία των καταναλωτών και σχετίζονται με τα τρόφιμα οφείλονται κυρίως σε</a:t>
            </a:r>
            <a:r>
              <a:rPr lang="el-GR" dirty="0" smtClean="0"/>
              <a:t>:</a:t>
            </a:r>
          </a:p>
          <a:p>
            <a:pPr marL="137160" indent="0">
              <a:buNone/>
            </a:pPr>
            <a:r>
              <a:rPr lang="el-GR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 </a:t>
            </a:r>
            <a:r>
              <a:rPr lang="el-GR" dirty="0">
                <a:solidFill>
                  <a:srgbClr val="FF0000"/>
                </a:solidFill>
              </a:rPr>
              <a:t>αλλεργίες από συστατικά των τροφίμων (σε άτομα ευαίσθητα σε αυτά), 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FF0000"/>
                </a:solidFill>
              </a:rPr>
              <a:t> </a:t>
            </a:r>
            <a:r>
              <a:rPr lang="el-GR" dirty="0">
                <a:solidFill>
                  <a:srgbClr val="FF0000"/>
                </a:solidFill>
              </a:rPr>
              <a:t>κατανάλωση τοξικών φυτικών και ζωικών ιστών</a:t>
            </a:r>
            <a:r>
              <a:rPr lang="el-GR" dirty="0" smtClean="0">
                <a:solidFill>
                  <a:srgbClr val="FF0000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FF0000"/>
                </a:solidFill>
              </a:rPr>
              <a:t> </a:t>
            </a:r>
            <a:r>
              <a:rPr lang="el-GR" dirty="0">
                <a:solidFill>
                  <a:srgbClr val="FF0000"/>
                </a:solidFill>
              </a:rPr>
              <a:t>παρουσία παθογόνων μικροβίων ή μεγάλου αριθμού ανεπιθύμητων μικροβίων</a:t>
            </a:r>
            <a:r>
              <a:rPr lang="el-GR" dirty="0" smtClean="0">
                <a:solidFill>
                  <a:srgbClr val="FF0000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FF0000"/>
                </a:solidFill>
              </a:rPr>
              <a:t> </a:t>
            </a:r>
            <a:r>
              <a:rPr lang="el-GR" dirty="0">
                <a:solidFill>
                  <a:srgbClr val="FF0000"/>
                </a:solidFill>
              </a:rPr>
              <a:t>παρουσία μικροβιακών τοξινών</a:t>
            </a:r>
            <a:r>
              <a:rPr lang="el-GR" dirty="0" smtClean="0">
                <a:solidFill>
                  <a:srgbClr val="FF0000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FF0000"/>
                </a:solidFill>
              </a:rPr>
              <a:t> </a:t>
            </a:r>
            <a:r>
              <a:rPr lang="el-GR" dirty="0">
                <a:solidFill>
                  <a:srgbClr val="FF0000"/>
                </a:solidFill>
              </a:rPr>
              <a:t>παρουσία τοξικών παραγόντων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795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l-GR" dirty="0"/>
              <a:t> Ένα τρόφιμο χαρακτηρίζεται ως «υγιεινό και ασφαλές» όταν</a:t>
            </a:r>
            <a:r>
              <a:rPr lang="el-GR" dirty="0" smtClean="0"/>
              <a:t>:</a:t>
            </a:r>
          </a:p>
          <a:p>
            <a:pPr marL="137160" indent="0">
              <a:buNone/>
            </a:pPr>
            <a:r>
              <a:rPr lang="el-GR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00B050"/>
                </a:solidFill>
              </a:rPr>
              <a:t> </a:t>
            </a:r>
            <a:r>
              <a:rPr lang="el-GR" dirty="0">
                <a:solidFill>
                  <a:srgbClr val="00B050"/>
                </a:solidFill>
              </a:rPr>
              <a:t>δεν έχει καθόλου παθογόνα μικρόβια, 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00B050"/>
                </a:solidFill>
              </a:rPr>
              <a:t> </a:t>
            </a:r>
            <a:r>
              <a:rPr lang="el-GR" dirty="0">
                <a:solidFill>
                  <a:srgbClr val="00B050"/>
                </a:solidFill>
              </a:rPr>
              <a:t>έχει πολύ χαμηλό, έως ανύπαρκτο, αριθμό ανεπιθύμητων μικροβίων, 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00B050"/>
                </a:solidFill>
              </a:rPr>
              <a:t> </a:t>
            </a:r>
            <a:r>
              <a:rPr lang="el-GR" dirty="0">
                <a:solidFill>
                  <a:srgbClr val="00B050"/>
                </a:solidFill>
              </a:rPr>
              <a:t>δεν έχει καθόλου ή έχει σε επιτρεπτά επίπεδα ουσίες οι οποίες μπορούν να προκαλέσουν προβλήματα στην υγεία των καταναλωτών.</a:t>
            </a:r>
            <a:endParaRPr lang="el-GR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60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el-GR" dirty="0"/>
              <a:t> </a:t>
            </a:r>
            <a:r>
              <a:rPr lang="el-GR" dirty="0" smtClean="0"/>
              <a:t> </a:t>
            </a:r>
            <a:r>
              <a:rPr lang="el-GR" dirty="0"/>
              <a:t>«Υγιεινή Παραγωγής» και </a:t>
            </a:r>
            <a:r>
              <a:rPr lang="el-GR" dirty="0" smtClean="0"/>
              <a:t>στόχοι:</a:t>
            </a:r>
          </a:p>
          <a:p>
            <a:pPr marL="137160" indent="0">
              <a:buNone/>
            </a:pPr>
            <a:endParaRPr lang="el-GR" dirty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 όσο το δυνατό χαμηλότερο ανεπιθύμητο μικροβιακό φορτίο στις πρώτες ύλες και, κατά συνέπεια, στο τρόφιμο,  καταστροφή όλων των παθογόνων μικροβίων που πιθανά να υπάρχουν στις πρώτες ύλες, </a:t>
            </a:r>
            <a:endParaRPr lang="el-G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 </a:t>
            </a:r>
            <a:r>
              <a:rPr lang="el-GR" dirty="0"/>
              <a:t>απουσία, ή παρουσία σε επιτρεπτά επίπεδα, ουσιών που μπορεί να προκαλέσουν προβλήματα στην υγεία των καταναλωτών, </a:t>
            </a:r>
            <a:endParaRPr lang="el-G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 </a:t>
            </a:r>
            <a:r>
              <a:rPr lang="el-GR" dirty="0"/>
              <a:t>παρεμπόδιση της επιμόλυνσης του τελικού προϊόντος, </a:t>
            </a:r>
            <a:endParaRPr lang="el-G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 </a:t>
            </a:r>
            <a:r>
              <a:rPr lang="el-GR" dirty="0"/>
              <a:t>παρεμπόδιση της ανάπτυξης και του πολλαπλασιασμού των ανεπιθύμητων μικροβίων που ήδη υπάρχουν στο τρόφιμο.</a:t>
            </a:r>
            <a:endParaRPr lang="el-GR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1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el-GR" dirty="0"/>
              <a:t>  Οι παράγοντες που επιδρούν στην υγιεινή των τροφίμων κατά την παραγωγή τους είναι</a:t>
            </a:r>
            <a:r>
              <a:rPr lang="el-GR" dirty="0" smtClean="0"/>
              <a:t>:</a:t>
            </a:r>
          </a:p>
          <a:p>
            <a:pPr marL="137160" indent="0">
              <a:buNone/>
            </a:pPr>
            <a:endParaRPr lang="el-GR" dirty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 Οι εγκαταστάσεις </a:t>
            </a:r>
            <a:r>
              <a:rPr lang="el-GR" dirty="0" smtClean="0"/>
              <a:t>παραγωγής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 Ο μηχανολογικός εξοπλισμός και τα βοηθητικά </a:t>
            </a:r>
            <a:r>
              <a:rPr lang="el-GR" dirty="0" smtClean="0"/>
              <a:t>σκεύη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 Οι πρώτες </a:t>
            </a:r>
            <a:r>
              <a:rPr lang="el-GR" dirty="0" smtClean="0"/>
              <a:t>ύλες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 Το χρησιμοποιούμενο </a:t>
            </a:r>
            <a:r>
              <a:rPr lang="el-GR" dirty="0" smtClean="0"/>
              <a:t>νερό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 Ο </a:t>
            </a:r>
            <a:r>
              <a:rPr lang="el-GR" dirty="0" smtClean="0"/>
              <a:t>εξαερισμός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 Ο καθαρισμός και η </a:t>
            </a:r>
            <a:r>
              <a:rPr lang="el-GR" dirty="0" smtClean="0"/>
              <a:t>απολύμανση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 </a:t>
            </a:r>
            <a:r>
              <a:rPr lang="el-GR" dirty="0"/>
              <a:t>Τα διάφορα έντομα, τρωκτικά και λοιπά </a:t>
            </a:r>
            <a:r>
              <a:rPr lang="el-GR" dirty="0" smtClean="0"/>
              <a:t>ζώα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 </a:t>
            </a:r>
            <a:r>
              <a:rPr lang="el-GR" dirty="0"/>
              <a:t>Το προσωπικό</a:t>
            </a:r>
            <a:endParaRPr lang="el-GR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3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ΥΓΕΙΪΝΗ ΚΑΙ ΑΣΦΑΛΕΙΑ ΤΡΟΦΙΜΩΝ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l-GR" dirty="0"/>
              <a:t>  </a:t>
            </a:r>
            <a:r>
              <a:rPr lang="el-GR" dirty="0" smtClean="0"/>
              <a:t>Παράγοντες καταστροφής και περιορισμού μικροβιακού φορτίου:</a:t>
            </a:r>
          </a:p>
          <a:p>
            <a:pPr marL="137160" indent="0">
              <a:buNone/>
            </a:pPr>
            <a:endParaRPr lang="el-GR" dirty="0"/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Θερμοκρασία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err="1" smtClean="0"/>
              <a:t>Ενεργότητα</a:t>
            </a:r>
            <a:r>
              <a:rPr lang="el-GR" dirty="0" smtClean="0"/>
              <a:t> νερού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err="1" smtClean="0"/>
              <a:t>Ph</a:t>
            </a:r>
            <a:r>
              <a:rPr lang="en-US" dirty="0"/>
              <a:t> </a:t>
            </a:r>
            <a:r>
              <a:rPr lang="el-GR" dirty="0" smtClean="0"/>
              <a:t>του τροφίμου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Περιεκτικότητα και παρουσία οξυγόνου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Παρουσία ανασταλτικών </a:t>
            </a:r>
            <a:r>
              <a:rPr lang="el-GR" dirty="0" err="1" smtClean="0"/>
              <a:t>παραγόντων(αλάτι,συντηριτικά</a:t>
            </a:r>
            <a:r>
              <a:rPr lang="el-GR" dirty="0" smtClean="0"/>
              <a:t>) </a:t>
            </a:r>
            <a:endParaRPr lang="el-GR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70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</TotalTime>
  <Words>552</Words>
  <Application>Microsoft Office PowerPoint</Application>
  <PresentationFormat>Προβολή στην οθόνη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Αποκορύφωμα</vt:lpstr>
      <vt:lpstr>ΥΓΕΙΪΝΗ ΚΑΙ ΑΣΦΑΛΕΙΑ ΤΡΟΦΙΜΩΝ</vt:lpstr>
      <vt:lpstr>ΥΓΕΙΪΝΗ ΚΑΙ ΑΣΦΑΛΕΙΑ ΤΡΟΦΙΜΩΝ</vt:lpstr>
      <vt:lpstr>ΥΓΕΙΪΝΗ ΚΑΙ ΑΣΦΑΛΕΙΑ ΤΡΟΦΙΜΩΝ</vt:lpstr>
      <vt:lpstr>ΥΓΕΙΪΝΗ ΚΑΙ ΑΣΦΑΛΕΙΑ ΤΡΟΦΙΜΩΝ</vt:lpstr>
      <vt:lpstr>ΥΓΕΙΪΝΗ ΚΑΙ ΑΣΦΑΛΕΙΑ ΤΡΟΦΙΜΩΝ</vt:lpstr>
      <vt:lpstr>ΥΓΕΙΪΝΗ ΚΑΙ ΑΣΦΑΛΕΙΑ ΤΡΟΦΙΜΩΝ</vt:lpstr>
      <vt:lpstr>ΥΓΕΙΪΝΗ ΚΑΙ ΑΣΦΑΛΕΙΑ ΤΡΟΦΙΜΩΝ</vt:lpstr>
      <vt:lpstr>ΥΓΕΙΪΝΗ ΚΑΙ ΑΣΦΑΛΕΙΑ ΤΡΟΦΙΜΩΝ</vt:lpstr>
      <vt:lpstr>ΥΓΕΙΪΝΗ ΚΑΙ ΑΣΦΑΛΕΙΑ ΤΡΟΦΙΜΩΝ</vt:lpstr>
      <vt:lpstr>ΥΓΕΙΪΝΗ ΚΑΙ ΑΣΦΑΛΕΙΑ ΤΡΟΦΙΜΩΝ</vt:lpstr>
      <vt:lpstr>ΥΓΕΙΪΝΗ ΚΑΙ ΑΣΦΑΛΕΙΑ ΤΡΟΦΙΜΩΝ</vt:lpstr>
      <vt:lpstr>ΥΓΕΙΪΝΗ ΚΑΙ ΑΣΦΑΛΕΙΑ ΤΡΟΦΙΜΩΝ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ΥΓΕΙΪΝΗ ΚΑΙ ΑΣΦΑΛΕΙΑ ΤΡΟΦΙΜΩΝ</dc:title>
  <dc:creator>Δημήτρης</dc:creator>
  <cp:lastModifiedBy>Δημήτρης</cp:lastModifiedBy>
  <cp:revision>5</cp:revision>
  <dcterms:created xsi:type="dcterms:W3CDTF">2024-10-18T05:25:05Z</dcterms:created>
  <dcterms:modified xsi:type="dcterms:W3CDTF">2024-10-18T06:25:24Z</dcterms:modified>
</cp:coreProperties>
</file>