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1" r:id="rId6"/>
    <p:sldId id="260" r:id="rId7"/>
    <p:sldId id="262" r:id="rId8"/>
    <p:sldId id="263" r:id="rId9"/>
    <p:sldId id="264"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FE0444-5E01-4E7B-A894-B1272F4399BE}" v="194" dt="2021-11-13T11:05:52.258"/>
    <p1510:client id="{BB257B80-CE36-4720-8D6D-F90451FB3B11}" v="6" dt="2021-11-14T09:18:26.456"/>
    <p1510:client id="{C6069490-9417-46D4-BD06-6E6EDF603C35}" v="45" dt="2021-11-13T10:10:52.627"/>
    <p1510:client id="{D498410A-09EB-42CB-8D4F-8B31FC8B85E3}" v="31" dt="2021-11-13T09:18:42.7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11/28/2021</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05188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11/28/2021</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69432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11/28/2021</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53764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11/28/2021</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79569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11/28/2021</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30792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11/28/2021</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29539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11/28/2021</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34986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11/28/2021</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29087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11/28/2021</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68207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11/28/2021</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091266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11/28/2021</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36562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11/28/2021</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0697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1" r:id="rId6"/>
    <p:sldLayoutId id="2147483667" r:id="rId7"/>
    <p:sldLayoutId id="2147483668" r:id="rId8"/>
    <p:sldLayoutId id="2147483669" r:id="rId9"/>
    <p:sldLayoutId id="2147483670" r:id="rId10"/>
    <p:sldLayoutId id="2147483672" r:id="rId11"/>
  </p:sldLayoutIdLst>
  <p:hf sldNum="0" hdr="0" ftr="0" dt="0"/>
  <p:txStyles>
    <p:titleStyle>
      <a:lvl1pPr algn="l" defTabSz="914400" rtl="0" eaLnBrk="1" latinLnBrk="0" hangingPunct="1">
        <a:lnSpc>
          <a:spcPct val="90000"/>
        </a:lnSpc>
        <a:spcBef>
          <a:spcPct val="0"/>
        </a:spcBef>
        <a:buNone/>
        <a:defRPr sz="42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2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9" name="Straight Connector 8">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1" name="Rectangle 10">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p:cNvSpPr>
            <a:spLocks noGrp="1"/>
          </p:cNvSpPr>
          <p:nvPr>
            <p:ph type="title"/>
          </p:nvPr>
        </p:nvSpPr>
        <p:spPr>
          <a:xfrm>
            <a:off x="5136385" y="815303"/>
            <a:ext cx="6125311" cy="5054008"/>
          </a:xfrm>
        </p:spPr>
        <p:txBody>
          <a:bodyPr vert="horz" lIns="91440" tIns="45720" rIns="91440" bIns="45720" rtlCol="0" anchor="ctr">
            <a:normAutofit/>
          </a:bodyPr>
          <a:lstStyle/>
          <a:p>
            <a:r>
              <a:rPr lang="en-US" sz="4400">
                <a:solidFill>
                  <a:schemeClr val="tx1">
                    <a:lumMod val="85000"/>
                    <a:lumOff val="15000"/>
                  </a:schemeClr>
                </a:solidFill>
              </a:rPr>
              <a:t>                   ΑΥΧΕΝΙΚΟ ΣΥΝΔΡΟΜΟ</a:t>
            </a:r>
          </a:p>
        </p:txBody>
      </p:sp>
      <p:cxnSp>
        <p:nvCxnSpPr>
          <p:cNvPr id="13" name="Straight Connector 12">
            <a:extLst>
              <a:ext uri="{FF2B5EF4-FFF2-40B4-BE49-F238E27FC236}">
                <a16:creationId xmlns:a16="http://schemas.microsoft.com/office/drawing/2014/main" id="{09525C9A-1972-4836-BA7A-706C946EF4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48328" y="1563203"/>
            <a:ext cx="0" cy="3558208"/>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3DB7FA66-7966-4A39-A523-95F3440952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25122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1C8503-32C8-4E4B-BEBA-0504B22996D1}"/>
              </a:ext>
            </a:extLst>
          </p:cNvPr>
          <p:cNvSpPr>
            <a:spLocks noGrp="1"/>
          </p:cNvSpPr>
          <p:nvPr>
            <p:ph type="title"/>
          </p:nvPr>
        </p:nvSpPr>
        <p:spPr/>
        <p:txBody>
          <a:bodyPr/>
          <a:lstStyle/>
          <a:p>
            <a:r>
              <a:rPr lang="el-GR" b="1" dirty="0"/>
              <a:t>ΤΟ ΑΥΧΕΝΙΚΟ ΣΥΝΔΡΟΜΟ</a:t>
            </a:r>
          </a:p>
        </p:txBody>
      </p:sp>
      <p:sp>
        <p:nvSpPr>
          <p:cNvPr id="3" name="Θέση περιεχομένου 2">
            <a:extLst>
              <a:ext uri="{FF2B5EF4-FFF2-40B4-BE49-F238E27FC236}">
                <a16:creationId xmlns:a16="http://schemas.microsoft.com/office/drawing/2014/main" id="{C8D23545-EBBB-491C-A1EA-CBF69712EF67}"/>
              </a:ext>
            </a:extLst>
          </p:cNvPr>
          <p:cNvSpPr>
            <a:spLocks noGrp="1"/>
          </p:cNvSpPr>
          <p:nvPr>
            <p:ph idx="1"/>
          </p:nvPr>
        </p:nvSpPr>
        <p:spPr/>
        <p:txBody>
          <a:bodyPr vert="horz" lIns="0" tIns="45720" rIns="0" bIns="45720" rtlCol="0" anchor="t">
            <a:normAutofit/>
          </a:bodyPr>
          <a:lstStyle/>
          <a:p>
            <a:r>
              <a:rPr lang="el-GR" sz="3200" dirty="0">
                <a:ea typeface="+mn-lt"/>
                <a:cs typeface="+mn-lt"/>
              </a:rPr>
              <a:t> </a:t>
            </a:r>
            <a:r>
              <a:rPr lang="el-GR" sz="3200" dirty="0">
                <a:latin typeface="Arial Nova Light"/>
                <a:ea typeface="+mn-lt"/>
                <a:cs typeface="+mn-lt"/>
              </a:rPr>
              <a:t>είναι ο πόνος που εντοπίζεται αρχικά στον αυχένα, μεταφέρεται προς τον ένα ή και τους δύο ώμους, στον βραχίονα ή και στο χέρι μέχρι τα δάκτυλα.</a:t>
            </a:r>
          </a:p>
        </p:txBody>
      </p:sp>
    </p:spTree>
    <p:extLst>
      <p:ext uri="{BB962C8B-B14F-4D97-AF65-F5344CB8AC3E}">
        <p14:creationId xmlns:p14="http://schemas.microsoft.com/office/powerpoint/2010/main" val="750883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EDA118-F479-44CD-832C-0BA25898D3E8}"/>
              </a:ext>
            </a:extLst>
          </p:cNvPr>
          <p:cNvSpPr>
            <a:spLocks noGrp="1"/>
          </p:cNvSpPr>
          <p:nvPr>
            <p:ph type="title"/>
          </p:nvPr>
        </p:nvSpPr>
        <p:spPr/>
        <p:txBody>
          <a:bodyPr/>
          <a:lstStyle/>
          <a:p>
            <a:r>
              <a:rPr lang="el-GR" b="1" dirty="0">
                <a:ea typeface="+mj-lt"/>
                <a:cs typeface="+mj-lt"/>
              </a:rPr>
              <a:t>Πού οφείλεται το Αυχενικό Σύνδρομο?</a:t>
            </a:r>
            <a:endParaRPr lang="el-GR" dirty="0"/>
          </a:p>
        </p:txBody>
      </p:sp>
      <p:sp>
        <p:nvSpPr>
          <p:cNvPr id="3" name="Θέση περιεχομένου 2">
            <a:extLst>
              <a:ext uri="{FF2B5EF4-FFF2-40B4-BE49-F238E27FC236}">
                <a16:creationId xmlns:a16="http://schemas.microsoft.com/office/drawing/2014/main" id="{853040B0-643F-4258-B915-9FD3E906D92F}"/>
              </a:ext>
            </a:extLst>
          </p:cNvPr>
          <p:cNvSpPr>
            <a:spLocks noGrp="1"/>
          </p:cNvSpPr>
          <p:nvPr>
            <p:ph idx="1"/>
          </p:nvPr>
        </p:nvSpPr>
        <p:spPr>
          <a:xfrm>
            <a:off x="479054" y="2108201"/>
            <a:ext cx="10676626" cy="3760891"/>
          </a:xfrm>
        </p:spPr>
        <p:txBody>
          <a:bodyPr vert="horz" lIns="0" tIns="45720" rIns="0" bIns="45720" rtlCol="0" anchor="t">
            <a:noAutofit/>
          </a:bodyPr>
          <a:lstStyle/>
          <a:p>
            <a:pPr marL="342900" indent="-342900">
              <a:buAutoNum type="arabicParenR"/>
            </a:pPr>
            <a:r>
              <a:rPr lang="el-GR" dirty="0">
                <a:latin typeface="Arial Nova Light"/>
                <a:ea typeface="+mn-lt"/>
                <a:cs typeface="+mn-lt"/>
              </a:rPr>
              <a:t>Απλή μυϊκή θλάση λόγω </a:t>
            </a:r>
            <a:r>
              <a:rPr lang="el-GR" b="1" dirty="0">
                <a:latin typeface="Arial Nova Light"/>
                <a:ea typeface="+mn-lt"/>
                <a:cs typeface="+mn-lt"/>
              </a:rPr>
              <a:t>κακής στάσης</a:t>
            </a:r>
            <a:r>
              <a:rPr lang="el-GR" dirty="0">
                <a:latin typeface="Arial Nova Light"/>
                <a:ea typeface="+mn-lt"/>
                <a:cs typeface="+mn-lt"/>
              </a:rPr>
              <a:t>, </a:t>
            </a:r>
            <a:r>
              <a:rPr lang="el-GR" b="1" dirty="0">
                <a:latin typeface="Arial Nova Light"/>
                <a:ea typeface="+mn-lt"/>
                <a:cs typeface="+mn-lt"/>
              </a:rPr>
              <a:t>άρσης βάρους</a:t>
            </a:r>
            <a:r>
              <a:rPr lang="el-GR" dirty="0">
                <a:latin typeface="Arial Nova Light"/>
                <a:ea typeface="+mn-lt"/>
                <a:cs typeface="+mn-lt"/>
              </a:rPr>
              <a:t>, </a:t>
            </a:r>
            <a:r>
              <a:rPr lang="el-GR" b="1" dirty="0">
                <a:latin typeface="Arial Nova Light"/>
                <a:ea typeface="+mn-lt"/>
                <a:cs typeface="+mn-lt"/>
              </a:rPr>
              <a:t>έκθεση του αυχένα σε ψυχρό αέρα </a:t>
            </a:r>
            <a:r>
              <a:rPr lang="el-GR" dirty="0">
                <a:latin typeface="Arial Nova Light"/>
                <a:ea typeface="+mn-lt"/>
                <a:cs typeface="+mn-lt"/>
              </a:rPr>
              <a:t>ή και </a:t>
            </a:r>
            <a:r>
              <a:rPr lang="el-GR" b="1" dirty="0">
                <a:latin typeface="Arial Nova Light"/>
                <a:ea typeface="+mn-lt"/>
                <a:cs typeface="+mn-lt"/>
              </a:rPr>
              <a:t>απότομη κίνηση του αυχένα</a:t>
            </a:r>
            <a:endParaRPr lang="el-GR">
              <a:latin typeface="Arial Nova Light"/>
            </a:endParaRPr>
          </a:p>
          <a:p>
            <a:pPr marL="342900" indent="-342900">
              <a:buAutoNum type="arabicParenR"/>
            </a:pPr>
            <a:r>
              <a:rPr lang="el-GR" dirty="0">
                <a:latin typeface="Arial Nova Light"/>
                <a:ea typeface="+mn-lt"/>
                <a:cs typeface="+mn-lt"/>
              </a:rPr>
              <a:t>Εκφυλιστική</a:t>
            </a:r>
            <a:r>
              <a:rPr lang="el-GR" b="1" dirty="0">
                <a:latin typeface="Arial Nova Light"/>
                <a:ea typeface="+mn-lt"/>
                <a:cs typeface="+mn-lt"/>
              </a:rPr>
              <a:t> </a:t>
            </a:r>
            <a:r>
              <a:rPr lang="el-GR" b="1" dirty="0" err="1">
                <a:latin typeface="Arial Nova Light"/>
                <a:ea typeface="+mn-lt"/>
                <a:cs typeface="+mn-lt"/>
              </a:rPr>
              <a:t>σπονδυλοαρθροπάθεια</a:t>
            </a:r>
            <a:endParaRPr lang="el-GR">
              <a:latin typeface="Arial Nova Light"/>
            </a:endParaRPr>
          </a:p>
          <a:p>
            <a:pPr marL="342900" indent="-342900">
              <a:buAutoNum type="arabicParenR"/>
            </a:pPr>
            <a:r>
              <a:rPr lang="el-GR" b="1" dirty="0" err="1">
                <a:latin typeface="Arial Nova Light"/>
                <a:ea typeface="+mn-lt"/>
                <a:cs typeface="+mn-lt"/>
              </a:rPr>
              <a:t>Δισκοκήλες</a:t>
            </a:r>
            <a:endParaRPr lang="el-GR">
              <a:latin typeface="Arial Nova Light"/>
            </a:endParaRPr>
          </a:p>
          <a:p>
            <a:pPr marL="342900" indent="-342900">
              <a:buAutoNum type="arabicParenR"/>
            </a:pPr>
            <a:r>
              <a:rPr lang="el-GR" dirty="0">
                <a:latin typeface="Arial Nova Light"/>
                <a:ea typeface="+mn-lt"/>
                <a:cs typeface="+mn-lt"/>
              </a:rPr>
              <a:t>Σπονδυλική</a:t>
            </a:r>
            <a:r>
              <a:rPr lang="el-GR" b="1" dirty="0">
                <a:latin typeface="Arial Nova Light"/>
                <a:ea typeface="+mn-lt"/>
                <a:cs typeface="+mn-lt"/>
              </a:rPr>
              <a:t> στένωση</a:t>
            </a:r>
            <a:endParaRPr lang="el-GR">
              <a:latin typeface="Arial Nova Light"/>
            </a:endParaRPr>
          </a:p>
          <a:p>
            <a:pPr marL="342900" indent="-342900">
              <a:buAutoNum type="arabicParenR"/>
            </a:pPr>
            <a:r>
              <a:rPr lang="el-GR" dirty="0">
                <a:latin typeface="Arial Nova Light"/>
                <a:ea typeface="+mn-lt"/>
                <a:cs typeface="+mn-lt"/>
              </a:rPr>
              <a:t>Αυχενική</a:t>
            </a:r>
            <a:r>
              <a:rPr lang="el-GR" b="1" dirty="0">
                <a:latin typeface="Arial Nova Light"/>
                <a:ea typeface="+mn-lt"/>
                <a:cs typeface="+mn-lt"/>
              </a:rPr>
              <a:t> σπονδύλωση</a:t>
            </a:r>
            <a:endParaRPr lang="el-GR">
              <a:latin typeface="Arial Nova Light"/>
            </a:endParaRPr>
          </a:p>
          <a:p>
            <a:pPr marL="342900" indent="-342900">
              <a:buAutoNum type="arabicParenR"/>
            </a:pPr>
            <a:r>
              <a:rPr lang="el-GR" b="1" dirty="0">
                <a:latin typeface="Arial Nova Light"/>
                <a:ea typeface="+mn-lt"/>
                <a:cs typeface="+mn-lt"/>
              </a:rPr>
              <a:t>Τραυματισμός </a:t>
            </a:r>
            <a:r>
              <a:rPr lang="el-GR" dirty="0">
                <a:latin typeface="Arial Nova Light"/>
                <a:ea typeface="+mn-lt"/>
                <a:cs typeface="+mn-lt"/>
              </a:rPr>
              <a:t>αυχένα </a:t>
            </a:r>
            <a:endParaRPr lang="el-GR" dirty="0">
              <a:latin typeface="Arial Nova Light"/>
            </a:endParaRPr>
          </a:p>
          <a:p>
            <a:pPr marL="342900" indent="-342900">
              <a:buAutoNum type="arabicParenR"/>
            </a:pPr>
            <a:endParaRPr lang="el-GR" dirty="0"/>
          </a:p>
        </p:txBody>
      </p:sp>
    </p:spTree>
    <p:extLst>
      <p:ext uri="{BB962C8B-B14F-4D97-AF65-F5344CB8AC3E}">
        <p14:creationId xmlns:p14="http://schemas.microsoft.com/office/powerpoint/2010/main" val="1698738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918B21-6B98-4F63-AE2E-D1158AB070FD}"/>
              </a:ext>
            </a:extLst>
          </p:cNvPr>
          <p:cNvSpPr>
            <a:spLocks noGrp="1"/>
          </p:cNvSpPr>
          <p:nvPr>
            <p:ph type="title"/>
          </p:nvPr>
        </p:nvSpPr>
        <p:spPr/>
        <p:txBody>
          <a:bodyPr/>
          <a:lstStyle/>
          <a:p>
            <a:pPr algn="just"/>
            <a:r>
              <a:rPr lang="el-GR" b="1" dirty="0">
                <a:latin typeface="Arial Nova"/>
              </a:rPr>
              <a:t>Συμπτώματα</a:t>
            </a:r>
          </a:p>
          <a:p>
            <a:endParaRPr lang="el-GR" dirty="0"/>
          </a:p>
        </p:txBody>
      </p:sp>
      <p:sp>
        <p:nvSpPr>
          <p:cNvPr id="3" name="Θέση περιεχομένου 2">
            <a:extLst>
              <a:ext uri="{FF2B5EF4-FFF2-40B4-BE49-F238E27FC236}">
                <a16:creationId xmlns:a16="http://schemas.microsoft.com/office/drawing/2014/main" id="{26712D37-888D-4E45-913B-B53253445FB5}"/>
              </a:ext>
            </a:extLst>
          </p:cNvPr>
          <p:cNvSpPr>
            <a:spLocks noGrp="1"/>
          </p:cNvSpPr>
          <p:nvPr>
            <p:ph idx="1"/>
          </p:nvPr>
        </p:nvSpPr>
        <p:spPr/>
        <p:txBody>
          <a:bodyPr vert="horz" lIns="0" tIns="45720" rIns="0" bIns="45720" rtlCol="0" anchor="t">
            <a:normAutofit/>
          </a:bodyPr>
          <a:lstStyle/>
          <a:p>
            <a:pPr algn="just"/>
            <a:r>
              <a:rPr lang="el-GR" sz="2000" dirty="0">
                <a:latin typeface="Arial Nova Light"/>
                <a:ea typeface="+mn-lt"/>
                <a:cs typeface="+mn-lt"/>
              </a:rPr>
              <a:t>Τα συμπτώματα που μπορεί να παρουσιάσει στον κάθε ασθενή το αυχενικό σύνδρομο διαχωρίζονται ανάλογα με την έντασή τους. Διαρκούν από λίγες ημέρες μέχρι μήνες, ακόμα και χρόνια. Επιπλέον, εκτός από τον αυχένα, μπορεί να αντανακλούν στον ώμο ακόμα και σε όλη την περιοχή του άνω άκρου .Ο πόνος αναφέρεται σαν ενόχληση κατά τη διεξαγωγή συγκεκριμένων κινήσεων .Συχνή είναι η εμφάνιση μουδιάσματος ή καύσου, που ξεκινάει από τον αυχένα ως το χέρι. Τέλος ο πονοκέφαλος.</a:t>
            </a:r>
            <a:endParaRPr lang="el-GR" sz="2000" dirty="0">
              <a:ea typeface="+mn-lt"/>
              <a:cs typeface="+mn-lt"/>
            </a:endParaRPr>
          </a:p>
          <a:p>
            <a:pPr algn="just"/>
            <a:endParaRPr lang="el-GR" sz="2000" dirty="0"/>
          </a:p>
          <a:p>
            <a:pPr algn="just"/>
            <a:endParaRPr lang="el-GR" sz="2000" dirty="0">
              <a:latin typeface="Arial Nova Light"/>
            </a:endParaRPr>
          </a:p>
          <a:p>
            <a:endParaRPr lang="el-GR" dirty="0"/>
          </a:p>
        </p:txBody>
      </p:sp>
    </p:spTree>
    <p:extLst>
      <p:ext uri="{BB962C8B-B14F-4D97-AF65-F5344CB8AC3E}">
        <p14:creationId xmlns:p14="http://schemas.microsoft.com/office/powerpoint/2010/main" val="1131712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15E748-A8F5-496E-8099-E7CE9AF99BAE}"/>
              </a:ext>
            </a:extLst>
          </p:cNvPr>
          <p:cNvSpPr>
            <a:spLocks noGrp="1"/>
          </p:cNvSpPr>
          <p:nvPr>
            <p:ph type="title" idx="4294967295"/>
          </p:nvPr>
        </p:nvSpPr>
        <p:spPr>
          <a:xfrm>
            <a:off x="2133600" y="287338"/>
            <a:ext cx="10058400" cy="1449387"/>
          </a:xfrm>
        </p:spPr>
        <p:txBody>
          <a:bodyPr>
            <a:normAutofit/>
          </a:bodyPr>
          <a:lstStyle/>
          <a:p>
            <a:endParaRPr lang="el-GR" dirty="0"/>
          </a:p>
          <a:p>
            <a:endParaRPr lang="el-GR" dirty="0"/>
          </a:p>
        </p:txBody>
      </p:sp>
      <p:sp>
        <p:nvSpPr>
          <p:cNvPr id="5" name="Θέση περιεχομένου 4">
            <a:extLst>
              <a:ext uri="{FF2B5EF4-FFF2-40B4-BE49-F238E27FC236}">
                <a16:creationId xmlns:a16="http://schemas.microsoft.com/office/drawing/2014/main" id="{C0D4D319-B310-4A59-93C0-D7CD903D816B}"/>
              </a:ext>
            </a:extLst>
          </p:cNvPr>
          <p:cNvSpPr>
            <a:spLocks noGrp="1"/>
          </p:cNvSpPr>
          <p:nvPr>
            <p:ph idx="4294967295"/>
          </p:nvPr>
        </p:nvSpPr>
        <p:spPr>
          <a:xfrm>
            <a:off x="925902" y="743070"/>
            <a:ext cx="11266098" cy="5097162"/>
          </a:xfrm>
        </p:spPr>
        <p:txBody>
          <a:bodyPr vert="horz" lIns="0" tIns="45720" rIns="0" bIns="45720" rtlCol="0" anchor="t">
            <a:normAutofit/>
          </a:bodyPr>
          <a:lstStyle/>
          <a:p>
            <a:pPr>
              <a:lnSpc>
                <a:spcPct val="90000"/>
              </a:lnSpc>
              <a:spcBef>
                <a:spcPct val="0"/>
              </a:spcBef>
              <a:spcAft>
                <a:spcPts val="0"/>
              </a:spcAft>
            </a:pPr>
            <a:r>
              <a:rPr lang="el-GR" sz="2000" dirty="0">
                <a:latin typeface="Arial Nova Light"/>
                <a:ea typeface="+mn-lt"/>
                <a:cs typeface="+mn-lt"/>
              </a:rPr>
              <a:t>➜ </a:t>
            </a:r>
            <a:r>
              <a:rPr lang="el-GR" sz="2000" b="1" dirty="0">
                <a:latin typeface="Arial Nova Light"/>
                <a:ea typeface="+mn-lt"/>
                <a:cs typeface="+mn-lt"/>
              </a:rPr>
              <a:t>Αυχενική δισκοπάθεια:</a:t>
            </a:r>
            <a:r>
              <a:rPr lang="el-GR" sz="2000" dirty="0">
                <a:latin typeface="Arial Nova Light"/>
                <a:ea typeface="+mn-lt"/>
                <a:cs typeface="+mn-lt"/>
              </a:rPr>
              <a:t> Αν το κεφάλι μας βρίσκεται συχνά και πολλή ώρα σκυφτό ή γυρισμένο από τη μία πλευρά (λόγω εργασίας, κακού ύπνου, προβλημάτων όρασης ή ακοής), τότε καταπονείται ο αυχένας και μπορεί να χάσει </a:t>
            </a:r>
          </a:p>
          <a:p>
            <a:pPr>
              <a:lnSpc>
                <a:spcPct val="90000"/>
              </a:lnSpc>
              <a:spcBef>
                <a:spcPct val="0"/>
              </a:spcBef>
              <a:spcAft>
                <a:spcPts val="0"/>
              </a:spcAft>
            </a:pPr>
            <a:r>
              <a:rPr lang="el-GR" sz="2000" dirty="0">
                <a:latin typeface="Arial Nova Light"/>
                <a:ea typeface="+mn-lt"/>
                <a:cs typeface="+mn-lt"/>
              </a:rPr>
              <a:t>➜ </a:t>
            </a:r>
            <a:r>
              <a:rPr lang="el-GR" sz="2000" b="1" dirty="0">
                <a:latin typeface="Arial Nova Light"/>
                <a:ea typeface="+mn-lt"/>
                <a:cs typeface="+mn-lt"/>
              </a:rPr>
              <a:t>Μυϊκές συσπάσεις:</a:t>
            </a:r>
            <a:r>
              <a:rPr lang="el-GR" sz="2000" dirty="0">
                <a:latin typeface="Arial Nova Light"/>
                <a:ea typeface="+mn-lt"/>
                <a:cs typeface="+mn-lt"/>
              </a:rPr>
              <a:t> Συνήθως προκαλούνται από απότομες εναλλαγές θερμοκρασίας (ψύξεις) ή από απότομη κίνηση.</a:t>
            </a:r>
          </a:p>
          <a:p>
            <a:pPr>
              <a:lnSpc>
                <a:spcPct val="90000"/>
              </a:lnSpc>
              <a:spcBef>
                <a:spcPct val="0"/>
              </a:spcBef>
              <a:spcAft>
                <a:spcPts val="0"/>
              </a:spcAft>
            </a:pPr>
            <a:r>
              <a:rPr lang="el-GR" sz="2000" dirty="0">
                <a:latin typeface="Arial Nova Light"/>
                <a:ea typeface="+mn-lt"/>
                <a:cs typeface="+mn-lt"/>
              </a:rPr>
              <a:t>➜ </a:t>
            </a:r>
            <a:r>
              <a:rPr lang="el-GR" sz="2000" b="1" dirty="0">
                <a:latin typeface="Arial Nova Light"/>
                <a:ea typeface="+mn-lt"/>
                <a:cs typeface="+mn-lt"/>
              </a:rPr>
              <a:t>Μικροτραυματισμοί:</a:t>
            </a:r>
            <a:r>
              <a:rPr lang="el-GR" sz="2000" dirty="0">
                <a:latin typeface="Arial Nova Light"/>
                <a:ea typeface="+mn-lt"/>
                <a:cs typeface="+mn-lt"/>
              </a:rPr>
              <a:t> Οι επαναλαμβανόμενοι μικροτραυματισμοί από κακή στάση, άγαρμπη γυμναστική, απότομες κινήσεις ή τραυματισμό μπορεί επίσης να προκαλέσουν αυχενικό σύνδρομο.</a:t>
            </a:r>
          </a:p>
          <a:p>
            <a:pPr>
              <a:lnSpc>
                <a:spcPct val="90000"/>
              </a:lnSpc>
              <a:spcBef>
                <a:spcPct val="0"/>
              </a:spcBef>
              <a:spcAft>
                <a:spcPts val="0"/>
              </a:spcAft>
            </a:pPr>
            <a:r>
              <a:rPr lang="el-GR" sz="2000" dirty="0">
                <a:latin typeface="Arial Nova Light"/>
                <a:ea typeface="+mn-lt"/>
                <a:cs typeface="+mn-lt"/>
              </a:rPr>
              <a:t>➜ </a:t>
            </a:r>
            <a:r>
              <a:rPr lang="el-GR" sz="2000" b="1" dirty="0">
                <a:latin typeface="Arial Nova Light"/>
                <a:ea typeface="+mn-lt"/>
                <a:cs typeface="+mn-lt"/>
              </a:rPr>
              <a:t>Στρες: </a:t>
            </a:r>
            <a:r>
              <a:rPr lang="el-GR" sz="2000" dirty="0">
                <a:latin typeface="Arial Nova Light"/>
                <a:ea typeface="+mn-lt"/>
                <a:cs typeface="+mn-lt"/>
              </a:rPr>
              <a:t>Το στρες δημιουργεί ένταση και η ένταση δεν αφήνει το σώμα μας να χαλαρώσει με αποτέλεσμα να πιάνεται ο αυχένα</a:t>
            </a:r>
            <a:endParaRPr lang="el-GR" sz="2000" dirty="0">
              <a:latin typeface="Arial Nova Light"/>
            </a:endParaRPr>
          </a:p>
        </p:txBody>
      </p:sp>
      <p:sp>
        <p:nvSpPr>
          <p:cNvPr id="6" name="Θέση περιεχομένου 2">
            <a:extLst>
              <a:ext uri="{FF2B5EF4-FFF2-40B4-BE49-F238E27FC236}">
                <a16:creationId xmlns:a16="http://schemas.microsoft.com/office/drawing/2014/main" id="{62E977DA-ABD6-4A53-B7D8-9D890E00DF75}"/>
              </a:ext>
            </a:extLst>
          </p:cNvPr>
          <p:cNvSpPr>
            <a:spLocks noGrp="1"/>
          </p:cNvSpPr>
          <p:nvPr/>
        </p:nvSpPr>
        <p:spPr>
          <a:xfrm>
            <a:off x="665959" y="497937"/>
            <a:ext cx="10058400" cy="3760891"/>
          </a:xfrm>
          <a:prstGeom prst="rect">
            <a:avLst/>
          </a:prstGeom>
        </p:spPr>
        <p:txBody>
          <a:bodyPr vert="horz" lIns="0" tIns="45720" rIns="0" bIns="45720" rtlCol="0" anchor="t">
            <a:normAutofit/>
          </a:bodyPr>
          <a:lst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2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endParaRPr lang="el-GR" dirty="0">
              <a:ea typeface="+mn-lt"/>
              <a:cs typeface="+mn-lt"/>
            </a:endParaRPr>
          </a:p>
          <a:p>
            <a:pPr algn="just"/>
            <a:endParaRPr lang="el-GR" dirty="0">
              <a:ea typeface="+mn-lt"/>
              <a:cs typeface="+mn-lt"/>
            </a:endParaRPr>
          </a:p>
          <a:p>
            <a:endParaRPr lang="el-GR" dirty="0"/>
          </a:p>
        </p:txBody>
      </p:sp>
    </p:spTree>
    <p:extLst>
      <p:ext uri="{BB962C8B-B14F-4D97-AF65-F5344CB8AC3E}">
        <p14:creationId xmlns:p14="http://schemas.microsoft.com/office/powerpoint/2010/main" val="1751041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F0773C-5BC4-4A1D-B92E-5254F3DAD393}"/>
              </a:ext>
            </a:extLst>
          </p:cNvPr>
          <p:cNvSpPr>
            <a:spLocks noGrp="1"/>
          </p:cNvSpPr>
          <p:nvPr>
            <p:ph type="title"/>
          </p:nvPr>
        </p:nvSpPr>
        <p:spPr/>
        <p:txBody>
          <a:bodyPr/>
          <a:lstStyle/>
          <a:p>
            <a:pPr algn="just"/>
            <a:r>
              <a:rPr lang="el-GR" b="1" dirty="0">
                <a:latin typeface="Arial Nova"/>
              </a:rPr>
              <a:t>Κατηγορίες αυχενικού συνδρόμου</a:t>
            </a:r>
            <a:endParaRPr lang="el-GR" dirty="0">
              <a:latin typeface="Arial Nova"/>
            </a:endParaRPr>
          </a:p>
          <a:p>
            <a:endParaRPr lang="el-GR" dirty="0"/>
          </a:p>
        </p:txBody>
      </p:sp>
      <p:sp>
        <p:nvSpPr>
          <p:cNvPr id="3" name="Θέση περιεχομένου 2">
            <a:extLst>
              <a:ext uri="{FF2B5EF4-FFF2-40B4-BE49-F238E27FC236}">
                <a16:creationId xmlns:a16="http://schemas.microsoft.com/office/drawing/2014/main" id="{0378BEA8-9470-4578-8368-1ABDD66F57EF}"/>
              </a:ext>
            </a:extLst>
          </p:cNvPr>
          <p:cNvSpPr>
            <a:spLocks noGrp="1"/>
          </p:cNvSpPr>
          <p:nvPr>
            <p:ph idx="1"/>
          </p:nvPr>
        </p:nvSpPr>
        <p:spPr>
          <a:xfrm>
            <a:off x="1140412" y="2036314"/>
            <a:ext cx="10058400" cy="3760891"/>
          </a:xfrm>
        </p:spPr>
        <p:txBody>
          <a:bodyPr vert="horz" lIns="0" tIns="45720" rIns="0" bIns="45720" rtlCol="0" anchor="t">
            <a:normAutofit/>
          </a:bodyPr>
          <a:lstStyle/>
          <a:p>
            <a:pPr marL="457200" indent="-457200" algn="just">
              <a:buAutoNum type="arabicParenR"/>
            </a:pPr>
            <a:r>
              <a:rPr lang="el-GR" sz="2000" dirty="0">
                <a:latin typeface="Arial Nova Light"/>
                <a:ea typeface="+mn-lt"/>
                <a:cs typeface="+mn-lt"/>
              </a:rPr>
              <a:t>Το </a:t>
            </a:r>
            <a:r>
              <a:rPr lang="el-GR" sz="2000" b="1" dirty="0">
                <a:latin typeface="Arial Nova Light"/>
                <a:ea typeface="+mn-lt"/>
                <a:cs typeface="+mn-lt"/>
              </a:rPr>
              <a:t>δευτεροπαθές</a:t>
            </a:r>
            <a:r>
              <a:rPr lang="el-GR" sz="2000" dirty="0">
                <a:latin typeface="Arial Nova Light"/>
                <a:ea typeface="+mn-lt"/>
                <a:cs typeface="+mn-lt"/>
              </a:rPr>
              <a:t> αυχενικό σύνδρομο, που προκαλείται από συγκεκριμένο υποκείμενο οργανικό νόσημα ή ανατομική διαταραχή, π.χ. κήλη δίσκου.</a:t>
            </a:r>
            <a:endParaRPr lang="el-GR" sz="2000">
              <a:latin typeface="Arial Nova Light"/>
            </a:endParaRPr>
          </a:p>
          <a:p>
            <a:pPr marL="457200" indent="-457200" algn="just">
              <a:buAutoNum type="arabicParenR"/>
            </a:pPr>
            <a:r>
              <a:rPr lang="el-GR" sz="2000" dirty="0">
                <a:latin typeface="Arial Nova Light"/>
                <a:ea typeface="+mn-lt"/>
                <a:cs typeface="+mn-lt"/>
              </a:rPr>
              <a:t>Το </a:t>
            </a:r>
            <a:r>
              <a:rPr lang="el-GR" sz="2000" b="1" dirty="0">
                <a:latin typeface="Arial Nova Light"/>
                <a:ea typeface="+mn-lt"/>
                <a:cs typeface="+mn-lt"/>
              </a:rPr>
              <a:t>ιδιοπαθές</a:t>
            </a:r>
            <a:r>
              <a:rPr lang="el-GR" sz="2000" dirty="0">
                <a:latin typeface="Arial Nova Light"/>
                <a:ea typeface="+mn-lt"/>
                <a:cs typeface="+mn-lt"/>
              </a:rPr>
              <a:t> αυχενικό σύνδρομο, το οποίο έχει </a:t>
            </a:r>
            <a:r>
              <a:rPr lang="el-GR" sz="2000" dirty="0" err="1">
                <a:latin typeface="Arial Nova Light"/>
                <a:ea typeface="+mn-lt"/>
                <a:cs typeface="+mn-lt"/>
              </a:rPr>
              <a:t>πολυπαραγοντική</a:t>
            </a:r>
            <a:r>
              <a:rPr lang="el-GR" sz="2000" dirty="0">
                <a:latin typeface="Arial Nova Light"/>
                <a:ea typeface="+mn-lt"/>
                <a:cs typeface="+mn-lt"/>
              </a:rPr>
              <a:t> αιτιολογία και συχνά συνδέεται με καταστάσεις έντονου </a:t>
            </a:r>
            <a:r>
              <a:rPr lang="el-GR" sz="2000" dirty="0" err="1">
                <a:latin typeface="Arial Nova Light"/>
                <a:ea typeface="+mn-lt"/>
                <a:cs typeface="+mn-lt"/>
              </a:rPr>
              <a:t>stress</a:t>
            </a:r>
            <a:r>
              <a:rPr lang="el-GR" sz="2000" dirty="0">
                <a:latin typeface="Arial Nova Light"/>
                <a:ea typeface="+mn-lt"/>
                <a:cs typeface="+mn-lt"/>
              </a:rPr>
              <a:t>.</a:t>
            </a:r>
            <a:endParaRPr lang="el-GR" sz="2000" dirty="0">
              <a:latin typeface="Arial Nova Light"/>
            </a:endParaRPr>
          </a:p>
          <a:p>
            <a:endParaRPr lang="el-GR" dirty="0"/>
          </a:p>
        </p:txBody>
      </p:sp>
    </p:spTree>
    <p:extLst>
      <p:ext uri="{BB962C8B-B14F-4D97-AF65-F5344CB8AC3E}">
        <p14:creationId xmlns:p14="http://schemas.microsoft.com/office/powerpoint/2010/main" val="1746743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5D8F53-469F-43B7-AE99-321BBEC66F4D}"/>
              </a:ext>
            </a:extLst>
          </p:cNvPr>
          <p:cNvSpPr>
            <a:spLocks noGrp="1"/>
          </p:cNvSpPr>
          <p:nvPr>
            <p:ph type="title"/>
          </p:nvPr>
        </p:nvSpPr>
        <p:spPr/>
        <p:txBody>
          <a:bodyPr/>
          <a:lstStyle/>
          <a:p>
            <a:r>
              <a:rPr lang="el-GR" b="1" dirty="0">
                <a:latin typeface="Arial Nova"/>
              </a:rPr>
              <a:t>Συντηρητική θεραπεία</a:t>
            </a:r>
            <a:endParaRPr lang="el-GR" dirty="0">
              <a:latin typeface="Arial Nova"/>
            </a:endParaRPr>
          </a:p>
          <a:p>
            <a:endParaRPr lang="el-GR" dirty="0"/>
          </a:p>
        </p:txBody>
      </p:sp>
      <p:sp>
        <p:nvSpPr>
          <p:cNvPr id="3" name="Θέση περιεχομένου 2">
            <a:extLst>
              <a:ext uri="{FF2B5EF4-FFF2-40B4-BE49-F238E27FC236}">
                <a16:creationId xmlns:a16="http://schemas.microsoft.com/office/drawing/2014/main" id="{18EF79CE-AC36-4805-B0AB-C0E14A03E184}"/>
              </a:ext>
            </a:extLst>
          </p:cNvPr>
          <p:cNvSpPr>
            <a:spLocks noGrp="1"/>
          </p:cNvSpPr>
          <p:nvPr>
            <p:ph idx="1"/>
          </p:nvPr>
        </p:nvSpPr>
        <p:spPr/>
        <p:txBody>
          <a:bodyPr vert="horz" lIns="0" tIns="45720" rIns="0" bIns="45720" rtlCol="0" anchor="t">
            <a:normAutofit/>
          </a:bodyPr>
          <a:lstStyle/>
          <a:p>
            <a:pPr marL="457200" indent="-457200">
              <a:buAutoNum type="arabicParenR"/>
            </a:pPr>
            <a:r>
              <a:rPr lang="el-GR" sz="2000" dirty="0">
                <a:latin typeface="Arial Nova Light"/>
                <a:ea typeface="+mn-lt"/>
                <a:cs typeface="+mn-lt"/>
              </a:rPr>
              <a:t>Φαρμακευτική αγωγή με αντιφλεγμονώδη και παυσίπονα</a:t>
            </a:r>
            <a:endParaRPr lang="el-GR" sz="2000">
              <a:latin typeface="Arial Nova Light"/>
            </a:endParaRPr>
          </a:p>
          <a:p>
            <a:pPr marL="457200" indent="-457200">
              <a:buAutoNum type="arabicParenR"/>
            </a:pPr>
            <a:r>
              <a:rPr lang="el-GR" sz="2000" dirty="0">
                <a:latin typeface="Arial Nova Light"/>
                <a:ea typeface="+mn-lt"/>
                <a:cs typeface="+mn-lt"/>
              </a:rPr>
              <a:t>Κορτιζόνη (σε ορισμένες περιπτώσεις)</a:t>
            </a:r>
            <a:endParaRPr lang="el-GR" sz="2000">
              <a:latin typeface="Arial Nova Light"/>
            </a:endParaRPr>
          </a:p>
          <a:p>
            <a:pPr marL="457200" indent="-457200">
              <a:buAutoNum type="arabicParenR"/>
            </a:pPr>
            <a:r>
              <a:rPr lang="el-GR" sz="2000" dirty="0">
                <a:latin typeface="Arial Nova Light"/>
                <a:ea typeface="+mn-lt"/>
                <a:cs typeface="+mn-lt"/>
              </a:rPr>
              <a:t>Ανάπαυση</a:t>
            </a:r>
            <a:endParaRPr lang="el-GR" sz="2000">
              <a:latin typeface="Arial Nova Light"/>
            </a:endParaRPr>
          </a:p>
          <a:p>
            <a:pPr marL="457200" indent="-457200">
              <a:buAutoNum type="arabicParenR"/>
            </a:pPr>
            <a:r>
              <a:rPr lang="el-GR" sz="2000" dirty="0">
                <a:latin typeface="Arial Nova Light"/>
                <a:ea typeface="+mn-lt"/>
                <a:cs typeface="+mn-lt"/>
              </a:rPr>
              <a:t>Τροποποίηση της σωματικής δραστηριότητας</a:t>
            </a:r>
            <a:endParaRPr lang="el-GR" sz="2000">
              <a:latin typeface="Arial Nova Light"/>
            </a:endParaRPr>
          </a:p>
          <a:p>
            <a:pPr marL="457200" indent="-457200">
              <a:buAutoNum type="arabicParenR"/>
            </a:pPr>
            <a:r>
              <a:rPr lang="el-GR" sz="2000" dirty="0">
                <a:latin typeface="Arial Nova Light"/>
                <a:ea typeface="+mn-lt"/>
                <a:cs typeface="+mn-lt"/>
              </a:rPr>
              <a:t>Εφαρμογή κολλάρου</a:t>
            </a:r>
            <a:endParaRPr lang="el-GR" sz="2000">
              <a:latin typeface="Arial Nova Light"/>
            </a:endParaRPr>
          </a:p>
          <a:p>
            <a:pPr marL="457200" indent="-457200">
              <a:buAutoNum type="arabicParenR"/>
            </a:pPr>
            <a:r>
              <a:rPr lang="el-GR" sz="2000" dirty="0">
                <a:latin typeface="Arial Nova Light"/>
                <a:ea typeface="+mn-lt"/>
                <a:cs typeface="+mn-lt"/>
              </a:rPr>
              <a:t>Ειδικό πρόγραμμα φυσικοθεραπείας</a:t>
            </a:r>
            <a:endParaRPr lang="el-GR" sz="2000" dirty="0">
              <a:latin typeface="Arial Nova Light"/>
            </a:endParaRPr>
          </a:p>
          <a:p>
            <a:endParaRPr lang="el-GR" dirty="0"/>
          </a:p>
        </p:txBody>
      </p:sp>
    </p:spTree>
    <p:extLst>
      <p:ext uri="{BB962C8B-B14F-4D97-AF65-F5344CB8AC3E}">
        <p14:creationId xmlns:p14="http://schemas.microsoft.com/office/powerpoint/2010/main" val="3608096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F1A1C2-FA1D-42B2-9D6C-F3D2D4DBCA77}"/>
              </a:ext>
            </a:extLst>
          </p:cNvPr>
          <p:cNvSpPr>
            <a:spLocks noGrp="1"/>
          </p:cNvSpPr>
          <p:nvPr>
            <p:ph type="title"/>
          </p:nvPr>
        </p:nvSpPr>
        <p:spPr/>
        <p:txBody>
          <a:bodyPr/>
          <a:lstStyle/>
          <a:p>
            <a:r>
              <a:rPr lang="el-GR" b="1" dirty="0">
                <a:latin typeface="Arial Nova"/>
              </a:rPr>
              <a:t>ΔΙΑΤΑΣΕΙΣ</a:t>
            </a:r>
          </a:p>
        </p:txBody>
      </p:sp>
      <p:sp>
        <p:nvSpPr>
          <p:cNvPr id="3" name="Θέση περιεχομένου 2">
            <a:extLst>
              <a:ext uri="{FF2B5EF4-FFF2-40B4-BE49-F238E27FC236}">
                <a16:creationId xmlns:a16="http://schemas.microsoft.com/office/drawing/2014/main" id="{CA68293D-ADC1-49B0-A3D2-16AB80F602AB}"/>
              </a:ext>
            </a:extLst>
          </p:cNvPr>
          <p:cNvSpPr>
            <a:spLocks noGrp="1"/>
          </p:cNvSpPr>
          <p:nvPr>
            <p:ph idx="1"/>
          </p:nvPr>
        </p:nvSpPr>
        <p:spPr/>
        <p:txBody>
          <a:bodyPr vert="horz" lIns="0" tIns="45720" rIns="0" bIns="45720" rtlCol="0" anchor="t">
            <a:normAutofit/>
          </a:bodyPr>
          <a:lstStyle/>
          <a:p>
            <a:r>
              <a:rPr lang="el-GR" sz="2000" b="1" dirty="0">
                <a:latin typeface="Arial Nova Light"/>
                <a:ea typeface="+mn-lt"/>
                <a:cs typeface="+mn-lt"/>
              </a:rPr>
              <a:t>Αυχενική έκταση: </a:t>
            </a:r>
            <a:r>
              <a:rPr lang="el-GR" sz="2000" dirty="0">
                <a:latin typeface="Arial Nova Light"/>
                <a:ea typeface="+mn-lt"/>
                <a:cs typeface="+mn-lt"/>
              </a:rPr>
              <a:t>Με αργό, ελεγχόμενο ρυθμό, κινούμε τον κεφάλι προς τα πάνω, με στόχο να κοιτάξουμε όσο πιο πίσω μπορούμε, π.χ. το ταβάνι του δωματίου. Μπορούμε επίσης να χρησιμοποιήσουμε το ένα μας χέρι, τοποθετώντας το στο μέτωπό μας, ώστε να αυξήσουμε λιγάκι το εύρος της κίνησης. </a:t>
            </a:r>
            <a:endParaRPr lang="el-GR">
              <a:latin typeface="Arial Nova" panose="020F0502020204030204"/>
              <a:ea typeface="+mn-lt"/>
              <a:cs typeface="+mn-lt"/>
            </a:endParaRPr>
          </a:p>
          <a:p>
            <a:r>
              <a:rPr lang="el-GR" sz="2000" b="1" dirty="0">
                <a:latin typeface="Arial Nova Light"/>
                <a:ea typeface="+mn-lt"/>
                <a:cs typeface="+mn-lt"/>
              </a:rPr>
              <a:t>Αυχενική κάμψη:</a:t>
            </a:r>
            <a:r>
              <a:rPr lang="el-GR" sz="2000" dirty="0">
                <a:latin typeface="Arial Nova Light"/>
                <a:ea typeface="+mn-lt"/>
                <a:cs typeface="+mn-lt"/>
              </a:rPr>
              <a:t> Με αργό ρυθμό κινούμε το πιγούνι μας προς τα κάτω και προς τα μέσα, με απώτερο στόχο να μπορούμε να βλέπουμε τα δάχτυλα των ποδιών μας. Τοποθετώντας το ένα μας χέρι στην πίσω περιοχή της κεφαλής, βοηθάμε την εκτέλεση της κίνησης .</a:t>
            </a:r>
            <a:endParaRPr lang="el-GR" sz="2000" dirty="0">
              <a:latin typeface="Arial Nova Light"/>
            </a:endParaRPr>
          </a:p>
        </p:txBody>
      </p:sp>
    </p:spTree>
    <p:extLst>
      <p:ext uri="{BB962C8B-B14F-4D97-AF65-F5344CB8AC3E}">
        <p14:creationId xmlns:p14="http://schemas.microsoft.com/office/powerpoint/2010/main" val="1390437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AC3AA61-8978-4CCB-A038-CE4089A38ABF}"/>
              </a:ext>
            </a:extLst>
          </p:cNvPr>
          <p:cNvSpPr txBox="1"/>
          <p:nvPr/>
        </p:nvSpPr>
        <p:spPr>
          <a:xfrm>
            <a:off x="166778" y="382439"/>
            <a:ext cx="11729048"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solidFill>
                  <a:srgbClr val="777777"/>
                </a:solidFill>
                <a:latin typeface="Noto Sans"/>
                <a:ea typeface="Noto Sans"/>
                <a:cs typeface="Noto Sans"/>
              </a:rPr>
              <a:t>.</a:t>
            </a:r>
            <a:r>
              <a:rPr lang="en-US" dirty="0">
                <a:solidFill>
                  <a:srgbClr val="777777"/>
                </a:solidFill>
                <a:latin typeface="Noto Sans"/>
                <a:ea typeface="Noto Sans"/>
                <a:cs typeface="Noto Sans"/>
              </a:rPr>
              <a:t> </a:t>
            </a:r>
            <a:endParaRPr lang="en-US" dirty="0"/>
          </a:p>
        </p:txBody>
      </p:sp>
      <p:sp>
        <p:nvSpPr>
          <p:cNvPr id="8" name="Θέση περιεχομένου 7">
            <a:extLst>
              <a:ext uri="{FF2B5EF4-FFF2-40B4-BE49-F238E27FC236}">
                <a16:creationId xmlns:a16="http://schemas.microsoft.com/office/drawing/2014/main" id="{57D1B5B8-7E7E-4CE6-93B4-A5F2118DD19F}"/>
              </a:ext>
            </a:extLst>
          </p:cNvPr>
          <p:cNvSpPr>
            <a:spLocks noGrp="1"/>
          </p:cNvSpPr>
          <p:nvPr>
            <p:ph idx="4294967295"/>
          </p:nvPr>
        </p:nvSpPr>
        <p:spPr>
          <a:xfrm>
            <a:off x="163902" y="699219"/>
            <a:ext cx="12028098" cy="5169769"/>
          </a:xfrm>
        </p:spPr>
        <p:txBody>
          <a:bodyPr vert="horz" lIns="0" tIns="45720" rIns="0" bIns="45720" rtlCol="0" anchor="t">
            <a:normAutofit/>
          </a:bodyPr>
          <a:lstStyle/>
          <a:p>
            <a:r>
              <a:rPr lang="el-GR" sz="2000" b="1" dirty="0">
                <a:latin typeface="Arial Nova Light"/>
                <a:ea typeface="+mn-lt"/>
                <a:cs typeface="+mn-lt"/>
              </a:rPr>
              <a:t>Πλευρική κάμψη:</a:t>
            </a:r>
            <a:r>
              <a:rPr lang="el-GR" sz="2000" dirty="0">
                <a:latin typeface="Arial Nova Light"/>
                <a:ea typeface="+mn-lt"/>
                <a:cs typeface="+mn-lt"/>
              </a:rPr>
              <a:t> Προσπαθούμε αργά να πλησιάσουμε το αριστερό μας αφτί στον αριστερό μας ώμο. Τοποθετώντας το ένα μας χέρι στο δεξί μας αφτί, πιέζουμε ήπια, ώστε να αυξήσουμε το εύρος της κίνησης.</a:t>
            </a:r>
          </a:p>
          <a:p>
            <a:r>
              <a:rPr lang="el-GR" sz="2000" b="1" dirty="0">
                <a:latin typeface="Arial Nova Light"/>
                <a:ea typeface="+mn-lt"/>
                <a:cs typeface="+mn-lt"/>
              </a:rPr>
              <a:t>Στροφές του αυχένα:</a:t>
            </a:r>
            <a:r>
              <a:rPr lang="el-GR" sz="2000" dirty="0">
                <a:latin typeface="Arial Nova Light"/>
                <a:ea typeface="+mn-lt"/>
                <a:cs typeface="+mn-lt"/>
              </a:rPr>
              <a:t> Στρίβουμε αργά τον αυχένα μας κοιτώντας αρχικά πάνω από τον αριστερό μας ώμο. Τοποθετώντας το ένα μας χέρι στο δεξί μας μάγουλο, προσπαθούμε να αυξήσουμε το εύρος της κίνησης</a:t>
            </a:r>
            <a:endParaRPr lang="el-GR" sz="2000" dirty="0">
              <a:latin typeface="Arial Nova Light"/>
            </a:endParaRPr>
          </a:p>
        </p:txBody>
      </p:sp>
    </p:spTree>
    <p:extLst>
      <p:ext uri="{BB962C8B-B14F-4D97-AF65-F5344CB8AC3E}">
        <p14:creationId xmlns:p14="http://schemas.microsoft.com/office/powerpoint/2010/main" val="1714757210"/>
      </p:ext>
    </p:extLst>
  </p:cSld>
  <p:clrMapOvr>
    <a:masterClrMapping/>
  </p:clrMapOvr>
</p:sld>
</file>

<file path=ppt/theme/theme1.xml><?xml version="1.0" encoding="utf-8"?>
<a:theme xmlns:a="http://schemas.openxmlformats.org/drawingml/2006/main" name="RetrospectVTI">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Arial Nova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Nova"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0</TotalTime>
  <Words>511</Words>
  <Application>Microsoft Office PowerPoint</Application>
  <PresentationFormat>Ευρεία οθόνη</PresentationFormat>
  <Paragraphs>34</Paragraphs>
  <Slides>9</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9</vt:i4>
      </vt:variant>
    </vt:vector>
  </HeadingPairs>
  <TitlesOfParts>
    <vt:vector size="14" baseType="lpstr">
      <vt:lpstr>Arial Nova</vt:lpstr>
      <vt:lpstr>Arial Nova Light</vt:lpstr>
      <vt:lpstr>Calibri</vt:lpstr>
      <vt:lpstr>Noto Sans</vt:lpstr>
      <vt:lpstr>RetrospectVTI</vt:lpstr>
      <vt:lpstr>                   ΑΥΧΕΝΙΚΟ ΣΥΝΔΡΟΜΟ</vt:lpstr>
      <vt:lpstr>ΤΟ ΑΥΧΕΝΙΚΟ ΣΥΝΔΡΟΜΟ</vt:lpstr>
      <vt:lpstr>Πού οφείλεται το Αυχενικό Σύνδρομο?</vt:lpstr>
      <vt:lpstr>Συμπτώματα </vt:lpstr>
      <vt:lpstr> </vt:lpstr>
      <vt:lpstr>Κατηγορίες αυχενικού συνδρόμου </vt:lpstr>
      <vt:lpstr>Συντηρητική θεραπεία </vt:lpstr>
      <vt:lpstr>ΔΙΑΤΑΣΕΙΣ</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
  <cp:lastModifiedBy>ΚΑΠΕΤΑΝΟΥ ΒΑΣΙΛΙΚΗ</cp:lastModifiedBy>
  <cp:revision>132</cp:revision>
  <dcterms:created xsi:type="dcterms:W3CDTF">2021-11-13T09:15:32Z</dcterms:created>
  <dcterms:modified xsi:type="dcterms:W3CDTF">2021-11-28T09:39:23Z</dcterms:modified>
</cp:coreProperties>
</file>