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5" r:id="rId2"/>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52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88F83747-2E60-4242-9A6F-4CA8201A6CB8}" type="datetimeFigureOut">
              <a:rPr lang="el-GR" smtClean="0"/>
              <a:pPr/>
              <a:t>6/12/2020</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BD1F3B3-DCE5-4014-95C3-8C9398CA360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8F83747-2E60-4242-9A6F-4CA8201A6CB8}" type="datetimeFigureOut">
              <a:rPr lang="el-GR" smtClean="0"/>
              <a:pPr/>
              <a:t>6/12/2020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BD1F3B3-DCE5-4014-95C3-8C9398CA360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8F83747-2E60-4242-9A6F-4CA8201A6CB8}" type="datetimeFigureOut">
              <a:rPr lang="el-GR" smtClean="0"/>
              <a:pPr/>
              <a:t>6/12/2020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BD1F3B3-DCE5-4014-95C3-8C9398CA360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8F83747-2E60-4242-9A6F-4CA8201A6CB8}" type="datetimeFigureOut">
              <a:rPr lang="el-GR" smtClean="0"/>
              <a:pPr/>
              <a:t>6/12/2020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BD1F3B3-DCE5-4014-95C3-8C9398CA360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8F83747-2E60-4242-9A6F-4CA8201A6CB8}" type="datetimeFigureOut">
              <a:rPr lang="el-GR" smtClean="0"/>
              <a:pPr/>
              <a:t>6/12/2020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BD1F3B3-DCE5-4014-95C3-8C9398CA360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8F83747-2E60-4242-9A6F-4CA8201A6CB8}" type="datetimeFigureOut">
              <a:rPr lang="el-GR" smtClean="0"/>
              <a:pPr/>
              <a:t>6/12/2020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BD1F3B3-DCE5-4014-95C3-8C9398CA360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88F83747-2E60-4242-9A6F-4CA8201A6CB8}" type="datetimeFigureOut">
              <a:rPr lang="el-GR" smtClean="0"/>
              <a:pPr/>
              <a:t>6/12/2020</a:t>
            </a:fld>
            <a:endParaRPr lang="el-GR"/>
          </a:p>
        </p:txBody>
      </p:sp>
      <p:sp>
        <p:nvSpPr>
          <p:cNvPr id="27" name="26 - Θέση αριθμού διαφάνειας"/>
          <p:cNvSpPr>
            <a:spLocks noGrp="1"/>
          </p:cNvSpPr>
          <p:nvPr>
            <p:ph type="sldNum" sz="quarter" idx="11"/>
          </p:nvPr>
        </p:nvSpPr>
        <p:spPr/>
        <p:txBody>
          <a:bodyPr rtlCol="0"/>
          <a:lstStyle/>
          <a:p>
            <a:fld id="{1BD1F3B3-DCE5-4014-95C3-8C9398CA3609}"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88F83747-2E60-4242-9A6F-4CA8201A6CB8}" type="datetimeFigureOut">
              <a:rPr lang="el-GR" smtClean="0"/>
              <a:pPr/>
              <a:t>6/12/2020</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1BD1F3B3-DCE5-4014-95C3-8C9398CA360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8F83747-2E60-4242-9A6F-4CA8201A6CB8}" type="datetimeFigureOut">
              <a:rPr lang="el-GR" smtClean="0"/>
              <a:pPr/>
              <a:t>6/12/2020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BD1F3B3-DCE5-4014-95C3-8C9398CA360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8F83747-2E60-4242-9A6F-4CA8201A6CB8}" type="datetimeFigureOut">
              <a:rPr lang="el-GR" smtClean="0"/>
              <a:pPr/>
              <a:t>6/12/2020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BD1F3B3-DCE5-4014-95C3-8C9398CA360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8F83747-2E60-4242-9A6F-4CA8201A6CB8}" type="datetimeFigureOut">
              <a:rPr lang="el-GR" smtClean="0"/>
              <a:pPr/>
              <a:t>6/12/2020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BD1F3B3-DCE5-4014-95C3-8C9398CA360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8F83747-2E60-4242-9A6F-4CA8201A6CB8}" type="datetimeFigureOut">
              <a:rPr lang="el-GR" smtClean="0"/>
              <a:pPr/>
              <a:t>6/12/2020</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BD1F3B3-DCE5-4014-95C3-8C9398CA360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5400" dirty="0" smtClean="0"/>
              <a:t>ΜΝΗΜΗ</a:t>
            </a:r>
            <a:endParaRPr lang="el-GR" sz="5400" dirty="0"/>
          </a:p>
        </p:txBody>
      </p:sp>
      <p:sp>
        <p:nvSpPr>
          <p:cNvPr id="3" name="2 - Υπότιτλος"/>
          <p:cNvSpPr>
            <a:spLocks noGrp="1"/>
          </p:cNvSpPr>
          <p:nvPr>
            <p:ph type="subTitle" idx="1"/>
          </p:nvPr>
        </p:nvSpPr>
        <p:spPr/>
        <p:txBody>
          <a:bodyPr/>
          <a:lstStyle/>
          <a:p>
            <a:r>
              <a:rPr lang="el-GR" dirty="0" smtClean="0">
                <a:solidFill>
                  <a:schemeClr val="tx1"/>
                </a:solidFill>
              </a:rPr>
              <a:t>Στάδια μνήμης</a:t>
            </a:r>
          </a:p>
          <a:p>
            <a:endParaRPr lang="el-GR" dirty="0"/>
          </a:p>
        </p:txBody>
      </p:sp>
      <p:sp>
        <p:nvSpPr>
          <p:cNvPr id="37890" name="AutoShape 2" descr="Επιστήμονες κατάφεραν να επαναφέρουν τη μνήμη ηλικιωμένων στα επίπεδα της  νεότητάς τους – Newsbeas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37892" name="Picture 4" descr="kaliSchool: Εργαζόμενοι μαθητές με ''εργαζόμενη'' Μνήμη"/>
          <p:cNvPicPr>
            <a:picLocks noChangeAspect="1" noChangeArrowheads="1"/>
          </p:cNvPicPr>
          <p:nvPr/>
        </p:nvPicPr>
        <p:blipFill>
          <a:blip r:embed="rId2"/>
          <a:srcRect/>
          <a:stretch>
            <a:fillRect/>
          </a:stretch>
        </p:blipFill>
        <p:spPr bwMode="auto">
          <a:xfrm>
            <a:off x="4963295" y="0"/>
            <a:ext cx="4180705" cy="385762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82660"/>
          </a:xfrm>
        </p:spPr>
        <p:txBody>
          <a:bodyPr/>
          <a:lstStyle/>
          <a:p>
            <a:r>
              <a:rPr lang="el-GR" dirty="0" smtClean="0"/>
              <a:t>Παράδειγμα σταδίων μνήμης</a:t>
            </a:r>
            <a:endParaRPr lang="el-GR" dirty="0"/>
          </a:p>
        </p:txBody>
      </p:sp>
      <p:sp>
        <p:nvSpPr>
          <p:cNvPr id="3" name="2 - Θέση περιεχομένου"/>
          <p:cNvSpPr>
            <a:spLocks noGrp="1"/>
          </p:cNvSpPr>
          <p:nvPr>
            <p:ph idx="1"/>
          </p:nvPr>
        </p:nvSpPr>
        <p:spPr>
          <a:xfrm>
            <a:off x="457200" y="1428736"/>
            <a:ext cx="8229600" cy="5145800"/>
          </a:xfrm>
        </p:spPr>
        <p:txBody>
          <a:bodyPr>
            <a:normAutofit/>
          </a:bodyPr>
          <a:lstStyle/>
          <a:p>
            <a:r>
              <a:rPr lang="el-GR" dirty="0" smtClean="0"/>
              <a:t>Έπειτα συγκρατήσατε ή αποθηκεύσατε το όνομα στο διάστημα των δύο συναντήσεων- στάδιο αποθήκευσης</a:t>
            </a:r>
          </a:p>
          <a:p>
            <a:r>
              <a:rPr lang="el-GR" dirty="0" smtClean="0"/>
              <a:t>Τέλος ανασύρατε το όνομα από την αποθήκη στη δεύτερη συνάντησή σας-στάδιο </a:t>
            </a:r>
            <a:r>
              <a:rPr lang="el-GR" dirty="0" err="1" smtClean="0"/>
              <a:t>ανάσυρσης</a:t>
            </a:r>
            <a:endParaRPr lang="el-GR" dirty="0" smtClean="0"/>
          </a:p>
          <a:p>
            <a:r>
              <a:rPr lang="el-GR" dirty="0" smtClean="0"/>
              <a:t>Η μνήμη παρουσιάζεται σαν ένα δωμάτιο. Οι πληροφορίες αποθηκεύονται σε συγκεκριμένα μέρη του μυαλού και για να της ανασύρω ψάχνω στο δωμάτιο- δίνεται έμφαση στους τρόπους που αποθηκεύονται οι πληροφορίες.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500043"/>
            <a:ext cx="7772400" cy="1071569"/>
          </a:xfrm>
        </p:spPr>
        <p:txBody>
          <a:bodyPr>
            <a:normAutofit/>
          </a:bodyPr>
          <a:lstStyle/>
          <a:p>
            <a:r>
              <a:rPr lang="el-GR" dirty="0" smtClean="0"/>
              <a:t>Μνήμη –Στάδια της μνήμης</a:t>
            </a:r>
            <a:endParaRPr lang="el-GR" dirty="0"/>
          </a:p>
        </p:txBody>
      </p:sp>
      <p:sp>
        <p:nvSpPr>
          <p:cNvPr id="3" name="2 - Υπότιτλος"/>
          <p:cNvSpPr>
            <a:spLocks noGrp="1"/>
          </p:cNvSpPr>
          <p:nvPr>
            <p:ph type="subTitle" idx="1"/>
          </p:nvPr>
        </p:nvSpPr>
        <p:spPr>
          <a:xfrm>
            <a:off x="1285852" y="1785926"/>
            <a:ext cx="6786610" cy="4643470"/>
          </a:xfrm>
        </p:spPr>
        <p:txBody>
          <a:bodyPr>
            <a:noAutofit/>
          </a:bodyPr>
          <a:lstStyle/>
          <a:p>
            <a:r>
              <a:rPr lang="el-GR" dirty="0" smtClean="0">
                <a:solidFill>
                  <a:schemeClr val="tx1"/>
                </a:solidFill>
              </a:rPr>
              <a:t>Τι είναι η μνήμη;</a:t>
            </a:r>
          </a:p>
          <a:p>
            <a:pPr algn="just"/>
            <a:r>
              <a:rPr lang="el-GR" dirty="0" smtClean="0">
                <a:solidFill>
                  <a:schemeClr val="tx1"/>
                </a:solidFill>
              </a:rPr>
              <a:t> • Η ικανότητα να συγκρατούμε και να αναπαράγουμε μία πληροφορία που λαμβάνουμε συγκροτεί τη λειτουργία της μνήμης </a:t>
            </a:r>
          </a:p>
          <a:p>
            <a:pPr algn="just"/>
            <a:r>
              <a:rPr lang="el-GR" dirty="0" smtClean="0">
                <a:solidFill>
                  <a:schemeClr val="tx1"/>
                </a:solidFill>
              </a:rPr>
              <a:t>• Κάθε γνώση &amp; δεξιότητα βασίζεται στην ικανότητα μνημονικής συγκράτησης των πληροφοριών που τη συνθέτουν </a:t>
            </a:r>
            <a:endParaRPr lang="el-GR"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Μνήμη</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Πρόκειται για την ικανότητα του ανθρώπου που του επιτρέπει να διατηρεί την επαφή του με την πραγματικότητα και τον κόσμο γύρω του, αναδιοργανώνοντας και αποθηκεύοντας τις πληροφορίες που διευκολύνουν τη διατήρηση της μάθησης και της εμπειρίας</a:t>
            </a:r>
          </a:p>
          <a:p>
            <a:pPr algn="just"/>
            <a:r>
              <a:rPr lang="el-GR" dirty="0" smtClean="0"/>
              <a:t>Ικανότητα που συνδέεται με – Τη ζωή του ανθρώπου – Τις ανώτερες γνωστικές δραστηριότητες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τρία στάδια της μνήμης</a:t>
            </a:r>
            <a:endParaRPr lang="el-GR" dirty="0"/>
          </a:p>
        </p:txBody>
      </p:sp>
      <p:sp>
        <p:nvSpPr>
          <p:cNvPr id="3" name="2 - Θέση περιεχομένου"/>
          <p:cNvSpPr>
            <a:spLocks noGrp="1"/>
          </p:cNvSpPr>
          <p:nvPr>
            <p:ph idx="1"/>
          </p:nvPr>
        </p:nvSpPr>
        <p:spPr/>
        <p:txBody>
          <a:bodyPr>
            <a:normAutofit/>
          </a:bodyPr>
          <a:lstStyle/>
          <a:p>
            <a:pPr>
              <a:buNone/>
            </a:pPr>
            <a:r>
              <a:rPr lang="el-GR" dirty="0" smtClean="0"/>
              <a:t>1. Κωδικοποίηση: Τοποθέτηση στη μνήμη-πληροφορίες έρχονται στη μνήμη με διαφορετικό κώδικα</a:t>
            </a:r>
          </a:p>
          <a:p>
            <a:pPr>
              <a:buNone/>
            </a:pPr>
            <a:r>
              <a:rPr lang="el-GR" dirty="0" smtClean="0"/>
              <a:t> 2. Αποθήκευση: Διατήρηση στη μνήμη- οι πληροφορίες πρέπει να μπουν στη κατάλληλη </a:t>
            </a:r>
            <a:r>
              <a:rPr lang="el-GR" dirty="0" err="1" smtClean="0"/>
              <a:t>΄΄αποθήκη΄΄</a:t>
            </a:r>
            <a:endParaRPr lang="el-GR" dirty="0" smtClean="0"/>
          </a:p>
          <a:p>
            <a:pPr>
              <a:buNone/>
            </a:pPr>
            <a:r>
              <a:rPr lang="el-GR" dirty="0" smtClean="0"/>
              <a:t> 3. Ανάσυρση: Ανάκτηση από τη μνήμη –όταν θέλω να φέρω στο τώρα κάτι που έχω </a:t>
            </a:r>
            <a:r>
              <a:rPr lang="el-GR" dirty="0" smtClean="0"/>
              <a:t>αποθήκευση</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Στάδια μνήμης</a:t>
            </a:r>
            <a:endParaRPr lang="el-GR" dirty="0"/>
          </a:p>
        </p:txBody>
      </p:sp>
      <p:sp>
        <p:nvSpPr>
          <p:cNvPr id="3" name="2 - Θέση περιεχομένου"/>
          <p:cNvSpPr>
            <a:spLocks noGrp="1"/>
          </p:cNvSpPr>
          <p:nvPr>
            <p:ph idx="1"/>
          </p:nvPr>
        </p:nvSpPr>
        <p:spPr/>
        <p:txBody>
          <a:bodyPr/>
          <a:lstStyle/>
          <a:p>
            <a:pPr algn="just"/>
            <a:r>
              <a:rPr lang="el-GR" dirty="0" smtClean="0"/>
              <a:t>Η μνήμη απαιτεί οι πληροφορίες που έρχονται από τον εξωτερικό κόσμο πρώτα να κωδικοποιούνται, μετά να αποθηκεύονται και τέλος να ανασύρονται. Αν κάποιο από αυτά τα στάδια της μνήμης δεν λειτουργήσει, τότε η πληροφορία ξεχνιέται.</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a:t>
            </a:r>
            <a:r>
              <a:rPr lang="el-GR" dirty="0" smtClean="0"/>
              <a:t>ωδικοποίηση</a:t>
            </a:r>
            <a:endParaRPr lang="el-GR" dirty="0"/>
          </a:p>
        </p:txBody>
      </p:sp>
      <p:sp>
        <p:nvSpPr>
          <p:cNvPr id="3" name="2 - Θέση περιεχομένου"/>
          <p:cNvSpPr>
            <a:spLocks noGrp="1"/>
          </p:cNvSpPr>
          <p:nvPr>
            <p:ph idx="1"/>
          </p:nvPr>
        </p:nvSpPr>
        <p:spPr/>
        <p:txBody>
          <a:bodyPr/>
          <a:lstStyle/>
          <a:p>
            <a:r>
              <a:rPr lang="el-GR" dirty="0" smtClean="0"/>
              <a:t>Αναπαραστάσεις: κατά λέξη &amp; </a:t>
            </a:r>
            <a:r>
              <a:rPr lang="el-GR" dirty="0" err="1" smtClean="0"/>
              <a:t>κατ’ουσία</a:t>
            </a:r>
            <a:endParaRPr lang="el-GR" dirty="0"/>
          </a:p>
          <a:p>
            <a:endParaRPr lang="el-GR" dirty="0" smtClean="0"/>
          </a:p>
          <a:p>
            <a:r>
              <a:rPr lang="el-GR" dirty="0" smtClean="0"/>
              <a:t> Μικρά παιδιά: ελλιπής κωδικοποίηση των πληροφοριών ουσίας – Ρόλος προϋπάρχουσας γνώσης </a:t>
            </a:r>
          </a:p>
          <a:p>
            <a:endParaRPr lang="el-GR" dirty="0" smtClean="0"/>
          </a:p>
          <a:p>
            <a:r>
              <a:rPr lang="el-GR" dirty="0" smtClean="0"/>
              <a:t> Μνήμη: μείγμα όσων βλέπουμε, ξέρουμε, συμπεραίνουμε</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Αποθήκευση</a:t>
            </a:r>
            <a:endParaRPr lang="el-GR" dirty="0"/>
          </a:p>
        </p:txBody>
      </p:sp>
      <p:sp>
        <p:nvSpPr>
          <p:cNvPr id="3" name="2 - Θέση περιεχομένου"/>
          <p:cNvSpPr>
            <a:spLocks noGrp="1"/>
          </p:cNvSpPr>
          <p:nvPr>
            <p:ph idx="1"/>
          </p:nvPr>
        </p:nvSpPr>
        <p:spPr/>
        <p:txBody>
          <a:bodyPr/>
          <a:lstStyle/>
          <a:p>
            <a:r>
              <a:rPr lang="el-GR" dirty="0" smtClean="0"/>
              <a:t>Καλύτερη αποθήκευση – ακριβέστερη μνήμη </a:t>
            </a:r>
          </a:p>
          <a:p>
            <a:r>
              <a:rPr lang="el-GR" dirty="0" smtClean="0"/>
              <a:t> Παραλληλισμός με βιβλιοθήκη </a:t>
            </a:r>
          </a:p>
          <a:p>
            <a:r>
              <a:rPr lang="el-GR" dirty="0" smtClean="0"/>
              <a:t> Επίδραση του χρόνου </a:t>
            </a:r>
          </a:p>
          <a:p>
            <a:r>
              <a:rPr lang="el-GR" dirty="0" smtClean="0"/>
              <a:t>Λήθη- η λήθη προκαλεί την εξάλειψη των πληροφοριών είτε πριν την πρόσληψ</a:t>
            </a:r>
            <a:r>
              <a:rPr lang="el-GR" dirty="0"/>
              <a:t>ή</a:t>
            </a:r>
            <a:r>
              <a:rPr lang="el-GR" dirty="0" smtClean="0"/>
              <a:t> τους είτε μετά τη καταγραφή τους</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Ανάσυρση</a:t>
            </a:r>
            <a:endParaRPr lang="el-GR" dirty="0"/>
          </a:p>
        </p:txBody>
      </p:sp>
      <p:sp>
        <p:nvSpPr>
          <p:cNvPr id="3" name="2 - Θέση περιεχομένου"/>
          <p:cNvSpPr>
            <a:spLocks noGrp="1"/>
          </p:cNvSpPr>
          <p:nvPr>
            <p:ph idx="1"/>
          </p:nvPr>
        </p:nvSpPr>
        <p:spPr/>
        <p:txBody>
          <a:bodyPr/>
          <a:lstStyle/>
          <a:p>
            <a:r>
              <a:rPr lang="el-GR" dirty="0" smtClean="0"/>
              <a:t>Συνθήκες </a:t>
            </a:r>
            <a:r>
              <a:rPr lang="el-GR" dirty="0" err="1" smtClean="0"/>
              <a:t>ανάσυρσης</a:t>
            </a:r>
            <a:r>
              <a:rPr lang="el-GR" dirty="0" smtClean="0"/>
              <a:t>: </a:t>
            </a:r>
          </a:p>
          <a:p>
            <a:r>
              <a:rPr lang="el-GR" dirty="0" smtClean="0"/>
              <a:t>Ανάκληση ή αναγνώριση </a:t>
            </a:r>
          </a:p>
          <a:p>
            <a:r>
              <a:rPr lang="el-GR" dirty="0" smtClean="0"/>
              <a:t>Ποσοστό ενθάρρυνσης για να σκεφτούν σε βάθος </a:t>
            </a:r>
          </a:p>
          <a:p>
            <a:r>
              <a:rPr lang="el-GR" dirty="0" smtClean="0"/>
              <a:t> Προσδοκίες εξεταστή </a:t>
            </a:r>
          </a:p>
          <a:p>
            <a:r>
              <a:rPr lang="el-GR" dirty="0" smtClean="0"/>
              <a:t> Επανάληψη ερώτησης</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lstStyle/>
          <a:p>
            <a:r>
              <a:rPr lang="el-GR" dirty="0" smtClean="0"/>
              <a:t>Παράδειγμα σταδίων μνήμης</a:t>
            </a:r>
            <a:endParaRPr lang="el-GR" dirty="0"/>
          </a:p>
        </p:txBody>
      </p:sp>
      <p:sp>
        <p:nvSpPr>
          <p:cNvPr id="3" name="2 - Θέση περιεχομένου"/>
          <p:cNvSpPr>
            <a:spLocks noGrp="1"/>
          </p:cNvSpPr>
          <p:nvPr>
            <p:ph idx="1"/>
          </p:nvPr>
        </p:nvSpPr>
        <p:spPr>
          <a:xfrm>
            <a:off x="0" y="1142984"/>
            <a:ext cx="8929718" cy="4983179"/>
          </a:xfrm>
        </p:spPr>
        <p:txBody>
          <a:bodyPr>
            <a:normAutofit/>
          </a:bodyPr>
          <a:lstStyle/>
          <a:p>
            <a:r>
              <a:rPr lang="el-GR" dirty="0" smtClean="0"/>
              <a:t>Σας συστήνουν ένα άτομο και σας λένε ότι λέγεται Νίκος Αντωνίου. Την επόμενη μέρα συναντάτε το ίδιο άτομο και λέτε</a:t>
            </a:r>
            <a:r>
              <a:rPr lang="en-US" dirty="0" smtClean="0"/>
              <a:t>: </a:t>
            </a:r>
            <a:r>
              <a:rPr lang="el-GR" dirty="0" smtClean="0"/>
              <a:t>είσαι ο Νίκος Αντωνίου. Γνωριστήκαμε εχθές. Πώς θυμηθήκατε το όνομά του</a:t>
            </a:r>
            <a:r>
              <a:rPr lang="en-US" dirty="0" smtClean="0"/>
              <a:t>;</a:t>
            </a:r>
            <a:endParaRPr lang="el-GR" dirty="0" smtClean="0"/>
          </a:p>
          <a:p>
            <a:r>
              <a:rPr lang="el-GR" dirty="0" smtClean="0"/>
              <a:t>Όταν σας σύστησαν μπήκε με κάποιο τρόπο το όνομα στη μνήμη σας- στάδιο κωδικοποίησης- μετατρέψατε το ηχητικό κύμα σε ένα είδος αναπαράστασης και το τοποθετήσετε στη μνήμη σας</a:t>
            </a:r>
          </a:p>
          <a:p>
            <a:endParaRPr lang="el-GR" dirty="0" smtClean="0"/>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49</TotalTime>
  <Words>404</Words>
  <Application>Microsoft Office PowerPoint</Application>
  <PresentationFormat>Προβολή στην οθόνη (4:3)</PresentationFormat>
  <Paragraphs>39</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Αστικό</vt:lpstr>
      <vt:lpstr>ΜΝΗΜΗ</vt:lpstr>
      <vt:lpstr>Μνήμη –Στάδια της μνήμης</vt:lpstr>
      <vt:lpstr>Μνήμη</vt:lpstr>
      <vt:lpstr>Τα τρία στάδια της μνήμης</vt:lpstr>
      <vt:lpstr>Στάδια μνήμης</vt:lpstr>
      <vt:lpstr>Κωδικοποίηση</vt:lpstr>
      <vt:lpstr>Αποθήκευση</vt:lpstr>
      <vt:lpstr>Ανάσυρση</vt:lpstr>
      <vt:lpstr>Παράδειγμα σταδίων μνήμης</vt:lpstr>
      <vt:lpstr>Παράδειγμα σταδίων μνήμης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Μνήμη –Στάδια της μνήμης</dc:title>
  <dc:creator>info@abem.gr</dc:creator>
  <cp:lastModifiedBy>info@abem.gr</cp:lastModifiedBy>
  <cp:revision>10</cp:revision>
  <dcterms:created xsi:type="dcterms:W3CDTF">2020-11-29T15:59:54Z</dcterms:created>
  <dcterms:modified xsi:type="dcterms:W3CDTF">2020-12-06T08:19:58Z</dcterms:modified>
</cp:coreProperties>
</file>