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13" r:id="rId3"/>
  </p:sldMasterIdLst>
  <p:sldIdLst>
    <p:sldId id="256" r:id="rId4"/>
    <p:sldId id="283" r:id="rId5"/>
    <p:sldId id="273" r:id="rId6"/>
    <p:sldId id="274" r:id="rId7"/>
    <p:sldId id="275" r:id="rId8"/>
    <p:sldId id="276" r:id="rId9"/>
    <p:sldId id="277" r:id="rId10"/>
    <p:sldId id="278" r:id="rId11"/>
    <p:sldId id="292" r:id="rId12"/>
    <p:sldId id="293" r:id="rId13"/>
    <p:sldId id="294" r:id="rId14"/>
    <p:sldId id="295" r:id="rId15"/>
    <p:sldId id="285" r:id="rId16"/>
    <p:sldId id="287" r:id="rId17"/>
    <p:sldId id="288" r:id="rId18"/>
    <p:sldId id="289" r:id="rId19"/>
    <p:sldId id="290" r:id="rId20"/>
    <p:sldId id="291" r:id="rId21"/>
    <p:sldId id="284" r:id="rId22"/>
    <p:sldId id="257" r:id="rId23"/>
    <p:sldId id="272" r:id="rId24"/>
    <p:sldId id="258" r:id="rId25"/>
    <p:sldId id="267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8" r:id="rId35"/>
    <p:sldId id="269" r:id="rId36"/>
    <p:sldId id="270" r:id="rId37"/>
    <p:sldId id="271" r:id="rId3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660"/>
  </p:normalViewPr>
  <p:slideViewPr>
    <p:cSldViewPr snapToGrid="0">
      <p:cViewPr varScale="1">
        <p:scale>
          <a:sx n="76" d="100"/>
          <a:sy n="76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E82-A5AF-4767-8A82-EFC743BEB1F7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9A1C-6495-4648-A37D-E1A661BC5A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790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E82-A5AF-4767-8A82-EFC743BEB1F7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9A1C-6495-4648-A37D-E1A661BC5A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2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E82-A5AF-4767-8A82-EFC743BEB1F7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9A1C-6495-4648-A37D-E1A661BC5A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378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1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1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3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6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8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40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44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9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E82-A5AF-4767-8A82-EFC743BEB1F7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9A1C-6495-4648-A37D-E1A661BC5A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914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34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53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50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43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9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44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43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14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6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E82-A5AF-4767-8A82-EFC743BEB1F7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9A1C-6495-4648-A37D-E1A661BC5A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6653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13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34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11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8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E82-A5AF-4767-8A82-EFC743BEB1F7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9A1C-6495-4648-A37D-E1A661BC5A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475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E82-A5AF-4767-8A82-EFC743BEB1F7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9A1C-6495-4648-A37D-E1A661BC5A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02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E82-A5AF-4767-8A82-EFC743BEB1F7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9A1C-6495-4648-A37D-E1A661BC5A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92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E82-A5AF-4767-8A82-EFC743BEB1F7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9A1C-6495-4648-A37D-E1A661BC5A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49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E82-A5AF-4767-8A82-EFC743BEB1F7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9A1C-6495-4648-A37D-E1A661BC5A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7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EE82-A5AF-4767-8A82-EFC743BEB1F7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9A1C-6495-4648-A37D-E1A661BC5A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42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EE82-A5AF-4767-8A82-EFC743BEB1F7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9A1C-6495-4648-A37D-E1A661BC5A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234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01C4-B682-4A12-AB3A-C7B0F703C12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05D7-C58E-443F-BBA5-759746E18D0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8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latin typeface="Arial Black" panose="020B0A04020102020204" pitchFamily="34" charset="0"/>
              </a:rPr>
              <a:t>ΚΑΤΑΓΜΑΤΑ ΠΟΔΟΚΝΗΜΙΚΗΣ ΚΑΙ ΑΚΡΟΥ ΠΟΔΟΣ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Arial Black" panose="020B0A04020102020204" pitchFamily="34" charset="0"/>
              </a:rPr>
              <a:t>ΠΑΣΕΝΙΔΟΥ ΜΑΡΙΑ</a:t>
            </a:r>
            <a:endParaRPr lang="el-G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95821" y="294963"/>
            <a:ext cx="7886700" cy="1325563"/>
          </a:xfrm>
        </p:spPr>
        <p:txBody>
          <a:bodyPr/>
          <a:lstStyle/>
          <a:p>
            <a:r>
              <a:rPr lang="el-GR" dirty="0" smtClean="0">
                <a:latin typeface="Arial Black" panose="020B0A04020102020204" pitchFamily="34" charset="0"/>
              </a:rPr>
              <a:t>ΑΝΑΤΑΞΗ ΚΑΤΑΓΜΑΤΟΣ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ανάταξη ενός κατάγματος επιτυγχάνεται</a:t>
            </a:r>
            <a:r>
              <a:rPr lang="en-US" sz="2400" dirty="0"/>
              <a:t>: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 1) </a:t>
            </a:r>
            <a:r>
              <a:rPr lang="el-GR" sz="2400" dirty="0"/>
              <a:t>Με χειρισμούς</a:t>
            </a:r>
          </a:p>
          <a:p>
            <a:pPr marL="0" indent="0">
              <a:buNone/>
            </a:pPr>
            <a:r>
              <a:rPr lang="en-US" sz="2400" dirty="0"/>
              <a:t>2) </a:t>
            </a:r>
            <a:r>
              <a:rPr lang="el-GR" sz="2400" dirty="0"/>
              <a:t>Σκελετική ή δερματική έλξη</a:t>
            </a:r>
          </a:p>
          <a:p>
            <a:pPr marL="0" indent="0">
              <a:buNone/>
            </a:pPr>
            <a:r>
              <a:rPr lang="en-US" sz="2400" dirty="0"/>
              <a:t>3) </a:t>
            </a:r>
            <a:r>
              <a:rPr lang="el-GR" sz="2400" dirty="0"/>
              <a:t>Χειρουργική επέμβαση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573016"/>
            <a:ext cx="2762250" cy="273888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3573016"/>
            <a:ext cx="2520280" cy="273888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802" y="3573017"/>
            <a:ext cx="3069679" cy="273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 Black" panose="020B0A04020102020204" pitchFamily="34" charset="0"/>
              </a:rPr>
              <a:t>ΣΤΑΘΕΡΟΠΟΙΗΣΗ ΚΑΤΑΓΜΑΤΟΣ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Η ακινητοποίηση ενός κατάγματος επιτυγχάνεται:</a:t>
            </a:r>
          </a:p>
          <a:p>
            <a:pPr marL="0" indent="0">
              <a:buNone/>
            </a:pPr>
            <a:r>
              <a:rPr lang="el-GR" sz="2400" dirty="0"/>
              <a:t>Με συντηρητικά μέσα</a:t>
            </a:r>
          </a:p>
          <a:p>
            <a:pPr marL="0" indent="0">
              <a:buNone/>
            </a:pPr>
            <a:r>
              <a:rPr lang="en-US" sz="2400" dirty="0"/>
              <a:t>1) </a:t>
            </a:r>
            <a:r>
              <a:rPr lang="el-GR" sz="2400" dirty="0"/>
              <a:t>Γύψινοι νάρθηκες ή επίδεσμοι</a:t>
            </a:r>
          </a:p>
          <a:p>
            <a:pPr marL="0" indent="0">
              <a:buNone/>
            </a:pPr>
            <a:r>
              <a:rPr lang="en-US" sz="2400" dirty="0"/>
              <a:t>2) </a:t>
            </a:r>
            <a:r>
              <a:rPr lang="el-GR" sz="2400" dirty="0"/>
              <a:t>Πλαστικοί ή μεταλλικοί νάρθηκες</a:t>
            </a:r>
          </a:p>
          <a:p>
            <a:pPr marL="0" indent="0">
              <a:buNone/>
            </a:pPr>
            <a:r>
              <a:rPr lang="en-US" sz="2400" dirty="0"/>
              <a:t>3) </a:t>
            </a:r>
            <a:r>
              <a:rPr lang="el-GR" sz="2400" dirty="0"/>
              <a:t>Λειτουργικοί νάρθηκες</a:t>
            </a:r>
          </a:p>
          <a:p>
            <a:pPr marL="0" indent="0">
              <a:buNone/>
            </a:pPr>
            <a:r>
              <a:rPr lang="el-GR" sz="2400" dirty="0"/>
              <a:t>4)   Χειρουργικές επεμβάσεις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4358004"/>
            <a:ext cx="2702049" cy="222566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17" y="4391878"/>
            <a:ext cx="2676525" cy="219179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56" y="4391878"/>
            <a:ext cx="2688108" cy="21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>
                <a:latin typeface="Arial Black" panose="020B0A04020102020204" pitchFamily="34" charset="0"/>
              </a:rPr>
              <a:t>ΧΕΙΡΟΥΡΓΙΚΕΣ ΕΠΕΜΒΑΣΕΙΣ ΑΚΙΝΗΤΟΠΟΙΗΣΗΣ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Εσωτερική οστεοσύνθεση</a:t>
            </a:r>
            <a:r>
              <a:rPr lang="en-US" sz="2400" dirty="0"/>
              <a:t>:</a:t>
            </a:r>
            <a:r>
              <a:rPr lang="el-GR" sz="2400" dirty="0"/>
              <a:t> τα υλικά που χρησιμοποιούνται έρχονται σε άμεση επαφή με το οστό και βρίσκονται κάτω από τα μαλακά μόρια</a:t>
            </a:r>
          </a:p>
          <a:p>
            <a:r>
              <a:rPr lang="el-GR" sz="2400" dirty="0"/>
              <a:t>Εξωτερική οστεοσύνθεση</a:t>
            </a:r>
            <a:r>
              <a:rPr lang="en-US" sz="2400" dirty="0"/>
              <a:t>:</a:t>
            </a:r>
            <a:r>
              <a:rPr lang="el-GR" sz="2400" dirty="0"/>
              <a:t> χρησιμοποιούνται βελόνες που διαπερνούν το οστό αλλά ο μηχανισμός συγκράτησης βρίσκεται έξω από το σκέλος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4365104"/>
            <a:ext cx="3385120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4365104"/>
            <a:ext cx="35283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3. ΚΑΤΑΓΜΑΤΑ ΚΟΠΩΣΕΩΣ (ΑΠΌ ΚΑΤΑΠΟΝΗΣΗ) </a:t>
            </a:r>
            <a:endParaRPr lang="el-GR" sz="32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κά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γμα</a:t>
            </a:r>
            <a:r>
              <a:rPr lang="el-GR" sz="2000" spc="29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ωσ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ς  είν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  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ια</a:t>
            </a:r>
            <a:r>
              <a:rPr lang="el-GR" sz="2000" spc="29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κάκ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ωση</a:t>
            </a:r>
            <a:r>
              <a:rPr lang="el-GR" sz="2000" spc="29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ου 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000" spc="29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ς  είν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  σχ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 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εγ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άλη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l-GR" sz="20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ει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l-GR" sz="20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l-GR" sz="20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τσι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</a:t>
            </a:r>
            <a:r>
              <a:rPr lang="el-GR" sz="20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τώσεις</a:t>
            </a:r>
            <a:r>
              <a:rPr lang="el-GR" sz="2000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είν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 </a:t>
            </a:r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σημα</a:t>
            </a:r>
            <a:r>
              <a:rPr lang="el-GR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</a:t>
            </a:r>
            <a:r>
              <a:rPr lang="el-GR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ές</a:t>
            </a:r>
            <a:r>
              <a:rPr lang="el-GR" sz="2000" spc="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</a:t>
            </a:r>
            <a:r>
              <a:rPr lang="el-GR" sz="2000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γμα</a:t>
            </a:r>
            <a:r>
              <a:rPr lang="el-GR" sz="20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υμ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ίν</a:t>
            </a:r>
            <a:r>
              <a:rPr lang="el-GR" sz="20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ωρίς</a:t>
            </a:r>
            <a:r>
              <a:rPr lang="el-GR" sz="2000" spc="1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ιδι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ίτερη</a:t>
            </a:r>
            <a:r>
              <a:rPr lang="el-GR" sz="2000" spc="1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βία</a:t>
            </a:r>
            <a:r>
              <a:rPr lang="el-GR" sz="2000" spc="1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r>
              <a:rPr lang="el-GR" sz="2000" spc="1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</a:t>
            </a:r>
            <a:r>
              <a:rPr lang="el-GR" sz="2000" spc="1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σιολ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2000" spc="1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οστό</a:t>
            </a:r>
            <a:r>
              <a:rPr lang="el-GR" sz="2000" spc="1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ενός</a:t>
            </a:r>
            <a:r>
              <a:rPr lang="el-GR" sz="2000" spc="1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</a:t>
            </a:r>
            <a:r>
              <a:rPr lang="el-GR" sz="20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ύ</a:t>
            </a:r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l-GR" sz="2000" spc="17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νθρώπου</a:t>
            </a:r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l-GR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ρο</a:t>
            </a:r>
            <a:r>
              <a:rPr lang="el-GR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είτ</a:t>
            </a:r>
            <a:r>
              <a:rPr lang="el-GR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 </a:t>
            </a:r>
            <a:r>
              <a:rPr lang="el-GR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</a:t>
            </a:r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νόμενη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φό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τισ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ου οφε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ί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ετ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 σε δ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ύ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ρια είδη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κά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μψη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 τ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υμ</a:t>
            </a:r>
            <a:r>
              <a:rPr lang="el-GR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ίεσης.</a:t>
            </a:r>
          </a:p>
          <a:p>
            <a:pPr>
              <a:spcAft>
                <a:spcPts val="0"/>
              </a:spcAft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δυνάμεις κάμψης προκαλούν διάσπαση του φλοιού, που βρίσκεται σε ελκυσμό. Η επουλωτική διαδικασία αρχίζει αμέσως αλλά, όταν υπάρχει μια συνεχής επαναλαμβανόμενη φόρτιση, τότε η ρωγμή μπορεί να επεκταθεί σε όλη τη διάμετρο του οστού. Αυτό ο τύπος κατάγματος παρατηρείται συνήθως σε νεαρούς ενήλικες και πιθανότατα οφείλεται στη δράση των ισχυρών μυών, που τείνουν να παραμορφώσουν το οστό. Σε έναν αθλητή, που προπονείται η μυϊκή ισχύς αποκτάται πολύ ταχύτερα σε σχέση με την αντοχή των οστών, η οποία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έχει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πιο αργό ρυθμό προσαρμογής. Στην αιτία αυτή οφείλετε και η υψηλή συχνότητα καταγμάτων από καταπόνηση σε νεοσύλλεκτους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στρατιώτες. 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υμ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ιεστικά φο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τία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δρο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ρί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l-GR" sz="20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πά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νω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ογ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ώδες</a:t>
            </a:r>
            <a:r>
              <a:rPr lang="el-GR" sz="20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οστό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ορεί</a:t>
            </a:r>
            <a:r>
              <a:rPr lang="el-GR" sz="20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δ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ιο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ργ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σο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 έ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 ενσφη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ένο 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κά</a:t>
            </a:r>
            <a:r>
              <a:rPr lang="el-GR" sz="20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γμα 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 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20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ωση</a:t>
            </a:r>
            <a:r>
              <a:rPr lang="el-GR" sz="20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 Black" panose="020B0A04020102020204" pitchFamily="34" charset="0"/>
              </a:rPr>
              <a:t>ΣΥΧΝΟΤΗΤΑ ΚΑΤΑΓΜΑΤΩΝ ΚΟΠΩΣΗΣ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2390" marR="46355" indent="216535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σ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νό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τη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 ε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φά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ισης</a:t>
            </a:r>
            <a:r>
              <a:rPr lang="el-GR" sz="24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των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γμά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ων</a:t>
            </a:r>
            <a:r>
              <a:rPr lang="el-GR" sz="2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2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σης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υμ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ίνε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ξ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24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5%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30%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ογα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λη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ρο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σία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των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π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γό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των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νου.</a:t>
            </a:r>
            <a:r>
              <a:rPr lang="el-GR" sz="24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Συνήθεις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θέσε</a:t>
            </a:r>
            <a:r>
              <a:rPr lang="el-GR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 ε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φά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ισης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γμά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ων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ωσ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σε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τές </a:t>
            </a: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είν</a:t>
            </a:r>
            <a:r>
              <a:rPr lang="el-GR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ι:</a:t>
            </a:r>
          </a:p>
          <a:p>
            <a:pPr marL="72390" marR="46355" indent="0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7525">
              <a:spcBef>
                <a:spcPts val="30"/>
              </a:spcBef>
              <a:spcAft>
                <a:spcPts val="0"/>
              </a:spcAft>
            </a:pP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Η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ονδυλι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l-G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σπονδυλό</a:t>
            </a:r>
            <a:r>
              <a:rPr lang="el-GR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2400" spc="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ση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35"/>
              </a:spcBef>
              <a:spcAft>
                <a:spcPts val="0"/>
              </a:spcAft>
            </a:pPr>
            <a:r>
              <a:rPr lang="el-G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7525">
              <a:spcAft>
                <a:spcPts val="0"/>
              </a:spcAft>
            </a:pP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Η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νω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κ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τω ε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νεια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του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ένα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του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2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ίου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οστού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στο ισ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ίο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45"/>
              </a:spcBef>
              <a:spcAft>
                <a:spcPts val="0"/>
              </a:spcAft>
            </a:pPr>
            <a:r>
              <a:rPr lang="el-G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7525">
              <a:spcAft>
                <a:spcPts val="0"/>
              </a:spcAft>
            </a:pP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Ο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τω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δος του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βι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ού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οστού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</a:t>
            </a:r>
            <a:r>
              <a:rPr lang="el-GR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κά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35"/>
              </a:spcBef>
              <a:spcAft>
                <a:spcPts val="0"/>
              </a:spcAft>
            </a:pPr>
            <a:r>
              <a:rPr lang="el-G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7525">
              <a:spcAft>
                <a:spcPts val="0"/>
              </a:spcAft>
            </a:pP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Η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 η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ερόνη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45"/>
              </a:spcBef>
              <a:spcAft>
                <a:spcPts val="0"/>
              </a:spcAft>
            </a:pPr>
            <a:r>
              <a:rPr lang="el-G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7525">
              <a:spcAft>
                <a:spcPts val="0"/>
              </a:spcAft>
            </a:pP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Η </a:t>
            </a:r>
            <a:r>
              <a:rPr lang="el-GR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τέρ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35"/>
              </a:spcBef>
              <a:spcAft>
                <a:spcPts val="0"/>
              </a:spcAft>
            </a:pPr>
            <a:r>
              <a:rPr lang="el-G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7525">
              <a:spcAft>
                <a:spcPts val="0"/>
              </a:spcAft>
            </a:pP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Το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φοε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δές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2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νοειδή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οστά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ρσό</a:t>
            </a:r>
            <a:r>
              <a:rPr lang="el-GR" sz="2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του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οδιού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45"/>
              </a:spcBef>
              <a:spcAft>
                <a:spcPts val="0"/>
              </a:spcAft>
            </a:pPr>
            <a:r>
              <a:rPr lang="el-G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7525">
              <a:spcAft>
                <a:spcPts val="0"/>
              </a:spcAft>
            </a:pP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ρσια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10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prstClr val="black"/>
                </a:solidFill>
                <a:latin typeface="Arial Black" panose="020B0A04020102020204" pitchFamily="34" charset="0"/>
              </a:rPr>
              <a:t>ΣΥΧΝΟΤΗΤΑ ΚΑΤΑΓΜΑΤΩΝ ΚΟΠΩΣΗΣ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2390" marR="50165" indent="216535" algn="just">
              <a:lnSpc>
                <a:spcPct val="149000"/>
              </a:lnSpc>
              <a:spcBef>
                <a:spcPts val="30"/>
              </a:spcBef>
              <a:spcAft>
                <a:spcPts val="0"/>
              </a:spcAft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ωσ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των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ρσίων</a:t>
            </a:r>
            <a:r>
              <a:rPr lang="el-GR" sz="24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εί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ιδι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ίτερα</a:t>
            </a:r>
            <a:r>
              <a:rPr lang="el-GR" sz="2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νά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σε</a:t>
            </a:r>
            <a:r>
              <a:rPr lang="el-GR" sz="24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ορε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τριες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παλ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έτου,   σε 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νεοσ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τους 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   σε   δρο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είς 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εγ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άλ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ων  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απ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οσ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ων.   Συνήθως εν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ίζο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στο</a:t>
            </a:r>
            <a:r>
              <a:rPr lang="el-GR" sz="24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2ο</a:t>
            </a:r>
            <a:r>
              <a:rPr lang="el-GR" sz="24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ρσιο</a:t>
            </a:r>
            <a:r>
              <a:rPr lang="el-GR" sz="24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θο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σε</a:t>
            </a:r>
            <a:r>
              <a:rPr lang="el-GR" sz="24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νό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sz="24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sz="24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ετ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ρσια</a:t>
            </a:r>
            <a:r>
              <a:rPr lang="el-GR" sz="24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3,</a:t>
            </a:r>
            <a:r>
              <a:rPr lang="el-GR" sz="24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</a:t>
            </a:r>
            <a:r>
              <a:rPr lang="el-GR" sz="24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4,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 </a:t>
            </a: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90" marR="50165" indent="216535" algn="just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θέση</a:t>
            </a:r>
            <a:r>
              <a:rPr lang="el-GR" sz="24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φά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ισης</a:t>
            </a:r>
            <a:r>
              <a:rPr lang="el-GR" sz="2400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των</a:t>
            </a:r>
            <a:r>
              <a:rPr lang="el-GR" sz="2400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γμά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ων</a:t>
            </a:r>
            <a:r>
              <a:rPr lang="el-GR" sz="2400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ξ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απ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400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2400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γο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2400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ιδίως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απ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 είδος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κή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δρ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ριότ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2400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90" marR="50165" indent="216535" algn="just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Οι</a:t>
            </a:r>
            <a:r>
              <a:rPr lang="el-GR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δρο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είς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ακ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ριστι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ρο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σιά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ζ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γμα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ωσ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24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στα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τω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άκ</a:t>
            </a:r>
            <a:r>
              <a:rPr lang="el-GR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 ενώ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οι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ρσιβ</a:t>
            </a:r>
            <a:r>
              <a:rPr lang="el-GR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ρίστες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στα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νω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άκ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ρα 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</a:t>
            </a:r>
            <a:r>
              <a:rPr lang="el-GR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</a:t>
            </a: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ονδυλική </a:t>
            </a:r>
            <a:r>
              <a:rPr lang="el-GR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2400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97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 Black" panose="020B0A04020102020204" pitchFamily="34" charset="0"/>
              </a:rPr>
              <a:t>ΠΑΡΑΓΟΝΤΕΣ ΚΙΝΔΥΝΟΥ ΓΙΑ ΚΑΤΑΓΜΑΤΑ ΚΟΠΩΣΗΣ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 </a:t>
            </a:r>
            <a:r>
              <a:rPr lang="el-GR" dirty="0"/>
              <a:t>Έναρξη καινούριας, διαφορετικής, αυξημένων απαιτήσεων </a:t>
            </a:r>
            <a:r>
              <a:rPr lang="el-GR" dirty="0" smtClean="0"/>
              <a:t>καταπόνησης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 </a:t>
            </a:r>
            <a:r>
              <a:rPr lang="el-GR" dirty="0"/>
              <a:t>Άσκηση χωρίς επαρκή μεσοδιαστήματα </a:t>
            </a:r>
            <a:r>
              <a:rPr lang="el-GR" dirty="0" smtClean="0"/>
              <a:t>ανάπαυσης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 </a:t>
            </a:r>
            <a:r>
              <a:rPr lang="el-GR" dirty="0"/>
              <a:t>Κακή </a:t>
            </a:r>
            <a:r>
              <a:rPr lang="el-GR" dirty="0" smtClean="0"/>
              <a:t>τεχνική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Ανεπαρκή υποδήματα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Γυναίκες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Αυξημένη ηλικία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/>
              <a:t> </a:t>
            </a:r>
            <a:r>
              <a:rPr lang="el-GR" dirty="0"/>
              <a:t>Καυκάσια (λευκή) </a:t>
            </a:r>
            <a:r>
              <a:rPr lang="el-GR" dirty="0" smtClean="0"/>
              <a:t>φυλή</a:t>
            </a:r>
          </a:p>
          <a:p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52959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ηλ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οστ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νό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οστε</a:t>
            </a:r>
            <a:r>
              <a:rPr lang="el-GR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όρωση</a:t>
            </a: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959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ηλ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ρόσ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λη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ψ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σβ</a:t>
            </a:r>
            <a:r>
              <a:rPr lang="el-GR" spc="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στίου</a:t>
            </a:r>
          </a:p>
          <a:p>
            <a:pPr marL="52959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spc="40" dirty="0" smtClean="0">
                <a:latin typeface="Segoe MDL2 Assets" panose="050A0102010101010101" pitchFamily="18" charset="0"/>
                <a:ea typeface="Segoe MDL2 Assets" panose="050A0102010101010101" pitchFamily="18" charset="0"/>
                <a:cs typeface="Segoe MDL2 Assets" panose="050A0102010101010101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αχ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ές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δι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τροφής</a:t>
            </a:r>
            <a:endParaRPr lang="el-GR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959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άπ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νισ</a:t>
            </a: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 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ψ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λκ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οόλ</a:t>
            </a:r>
          </a:p>
          <a:p>
            <a:pPr marL="52959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οθ</a:t>
            </a: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ρεοειδισ</a:t>
            </a: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ός</a:t>
            </a:r>
          </a:p>
          <a:p>
            <a:pPr marL="52959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υμ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τοειδ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ρθρίτιδα</a:t>
            </a:r>
          </a:p>
          <a:p>
            <a:pPr marL="52959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ψ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ορτι</a:t>
            </a:r>
            <a:r>
              <a:rPr lang="el-GR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οστεροειδών</a:t>
            </a:r>
            <a:endParaRPr lang="el-GR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959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dirty="0" smtClean="0">
                <a:solidFill>
                  <a:prstClr val="black"/>
                </a:solidFill>
              </a:rPr>
              <a:t>Αμηνόρροια </a:t>
            </a:r>
            <a:r>
              <a:rPr lang="el-GR" dirty="0">
                <a:solidFill>
                  <a:prstClr val="black"/>
                </a:solidFill>
              </a:rPr>
              <a:t>ή </a:t>
            </a:r>
            <a:r>
              <a:rPr lang="el-GR" dirty="0" err="1">
                <a:solidFill>
                  <a:prstClr val="black"/>
                </a:solidFill>
              </a:rPr>
              <a:t>ολιγομηνόρροια</a:t>
            </a:r>
            <a:r>
              <a:rPr lang="el-GR" dirty="0">
                <a:solidFill>
                  <a:prstClr val="black"/>
                </a:solidFill>
              </a:rPr>
              <a:t> σε </a:t>
            </a:r>
            <a:r>
              <a:rPr lang="el-GR" dirty="0" smtClean="0">
                <a:solidFill>
                  <a:prstClr val="black"/>
                </a:solidFill>
              </a:rPr>
              <a:t>γυναίκες (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ηλ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 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 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ιστρογόνων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ου</a:t>
            </a:r>
            <a:r>
              <a:rPr lang="el-GR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έρο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χα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ηλ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 οστι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 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νό</a:t>
            </a:r>
            <a:r>
              <a:rPr lang="el-GR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α)</a:t>
            </a:r>
            <a:endParaRPr lang="el-GR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l-GR" dirty="0" err="1" smtClean="0">
                <a:solidFill>
                  <a:prstClr val="black"/>
                </a:solidFill>
              </a:rPr>
              <a:t>Κοιλοποδία</a:t>
            </a:r>
            <a:r>
              <a:rPr lang="el-GR" dirty="0" smtClean="0">
                <a:solidFill>
                  <a:prstClr val="black"/>
                </a:solidFill>
              </a:rPr>
              <a:t>, πλατυποδία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 Black" panose="020B0A04020102020204" pitchFamily="34" charset="0"/>
              </a:rPr>
              <a:t>ΚΛΙΝΙΚΗ ΕΙΚΟΝΑ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γμα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ωσ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πα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ρο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σιά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ζ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ήπ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ιο</a:t>
            </a:r>
            <a:r>
              <a:rPr lang="el-GR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όνο</a:t>
            </a:r>
            <a:r>
              <a:rPr lang="el-GR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εν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ισ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ένο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σε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ία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εριοχή ή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οποίος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ρο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καλ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είτ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κ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 τη δι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εια ή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 το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τέ</a:t>
            </a:r>
            <a:r>
              <a:rPr lang="el-GR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ος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κη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σης.</a:t>
            </a:r>
            <a:r>
              <a:rPr lang="el-GR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φά</a:t>
            </a:r>
            <a:r>
              <a:rPr lang="el-GR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τή</a:t>
            </a:r>
            <a:r>
              <a:rPr lang="el-GR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ει</a:t>
            </a:r>
            <a:r>
              <a:rPr lang="el-GR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ιο</a:t>
            </a:r>
            <a:r>
              <a:rPr lang="el-GR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ργ</a:t>
            </a:r>
            <a:r>
              <a:rPr lang="el-GR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θεί</a:t>
            </a:r>
            <a:r>
              <a:rPr lang="el-GR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ία</a:t>
            </a:r>
            <a:r>
              <a:rPr lang="el-GR" spc="8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pc="8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ρωγμή</a:t>
            </a:r>
            <a:r>
              <a:rPr lang="el-GR" spc="8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το</a:t>
            </a:r>
            <a:r>
              <a:rPr lang="el-GR" spc="8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οστό.</a:t>
            </a:r>
          </a:p>
          <a:p>
            <a:pPr lvl="0"/>
            <a:r>
              <a:rPr lang="el-GR" spc="9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pc="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pc="8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ρωγμή</a:t>
            </a:r>
            <a:r>
              <a:rPr lang="el-GR" dirty="0" smtClean="0"/>
              <a:t> 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εγ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αλ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ώσει σε δι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στ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ις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θεί ο 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νος γί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ετ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ι 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ερισσότε</a:t>
            </a:r>
            <a:r>
              <a:rPr lang="el-GR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ο έν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ονος 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ι εν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ισ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ένος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ι σ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νοδεύετ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ι 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απ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ό 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είωση</a:t>
            </a:r>
            <a:r>
              <a:rPr lang="el-GR" spc="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τρο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ίν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σης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ων γει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ονι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ών 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ρθρώσεων,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οίδ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 (</a:t>
            </a:r>
            <a:r>
              <a:rPr lang="el-GR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ξ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ο), 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είωση τ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pc="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απ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όδο</a:t>
            </a:r>
            <a:r>
              <a:rPr lang="el-GR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pc="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αλλ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οίωση του τρό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ου</a:t>
            </a:r>
            <a:r>
              <a:rPr lang="el-GR" spc="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el-GR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δισης</a:t>
            </a:r>
            <a:endParaRPr lang="el-GR" dirty="0">
              <a:solidFill>
                <a:prstClr val="black"/>
              </a:solidFill>
            </a:endParaRPr>
          </a:p>
          <a:p>
            <a:pPr marL="72390" marR="49530" indent="0" algn="just">
              <a:lnSpc>
                <a:spcPct val="15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lang="el-GR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 Black" panose="020B0A04020102020204" pitchFamily="34" charset="0"/>
              </a:rPr>
              <a:t>ΔΙΑΓΝΩΣΗ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Autofit/>
          </a:bodyPr>
          <a:lstStyle/>
          <a:p>
            <a:pPr marL="72390" marR="46355" indent="216535" algn="just">
              <a:lnSpc>
                <a:spcPct val="150000"/>
              </a:lnSpc>
              <a:spcAft>
                <a:spcPts val="0"/>
              </a:spcAft>
            </a:pP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 έγ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ιρη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 τ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γμά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ων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σης</a:t>
            </a:r>
            <a:r>
              <a:rPr lang="el-GR" sz="16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γί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α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ινι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σ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υμ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τώ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  το  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ιστορικό.</a:t>
            </a:r>
          </a:p>
          <a:p>
            <a:pPr marL="72390" marR="46355" indent="216535" algn="just">
              <a:lnSpc>
                <a:spcPct val="150000"/>
              </a:lnSpc>
              <a:spcAft>
                <a:spcPts val="0"/>
              </a:spcAft>
            </a:pP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 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λη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 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φέρει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όνο  σε 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οια 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εριοχή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του σώ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τος</a:t>
            </a:r>
            <a:r>
              <a:rPr lang="el-GR" sz="160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ου</a:t>
            </a:r>
            <a:r>
              <a:rPr lang="el-GR" sz="160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δεν</a:t>
            </a:r>
            <a:r>
              <a:rPr lang="el-GR" sz="16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ρεί</a:t>
            </a:r>
            <a:r>
              <a:rPr lang="el-GR" sz="1600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6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ση</a:t>
            </a:r>
            <a:r>
              <a:rPr lang="el-GR" sz="16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z="1600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οτρο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άζ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ει</a:t>
            </a:r>
            <a:r>
              <a:rPr lang="el-GR" sz="160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ρέ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ει</a:t>
            </a:r>
            <a:r>
              <a:rPr lang="el-GR" sz="16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να</a:t>
            </a:r>
            <a:r>
              <a:rPr lang="el-GR" sz="1600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ξ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άζ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οιον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ειδικό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ου</a:t>
            </a:r>
            <a:r>
              <a:rPr lang="el-GR" sz="16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θα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λά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βει</a:t>
            </a:r>
            <a:r>
              <a:rPr lang="el-GR" sz="16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δι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ση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τιμετώ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ισ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1600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90" marR="46355" indent="216535" algn="just">
              <a:lnSpc>
                <a:spcPct val="150000"/>
              </a:lnSpc>
              <a:spcAft>
                <a:spcPts val="0"/>
              </a:spcAft>
            </a:pP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Ο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όνος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είν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ριστι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υξ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ένος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τά 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λη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ση</a:t>
            </a:r>
            <a:r>
              <a:rPr lang="el-GR" sz="16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ορεί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να ε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ένει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ετά το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τέ</a:t>
            </a:r>
            <a:r>
              <a:rPr lang="el-GR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ος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Σε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οστά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ου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βρί</a:t>
            </a:r>
            <a:r>
              <a:rPr lang="el-GR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ον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σε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οδόρια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θέση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16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όνος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είν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εν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ισ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ένος.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Σε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οστά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ου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βρίσ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ον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τερα στο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σώ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ον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μύ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ες</a:t>
            </a:r>
            <a:r>
              <a:rPr lang="el-GR" sz="16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όνος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είν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ιγότ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ρο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εν</a:t>
            </a:r>
            <a:r>
              <a:rPr lang="el-GR" sz="16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16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ισ</a:t>
            </a:r>
            <a:r>
              <a:rPr lang="el-GR" sz="1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ένος.</a:t>
            </a:r>
            <a:endParaRPr lang="el-G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90" marR="46355" indent="216535" algn="just">
              <a:lnSpc>
                <a:spcPct val="150000"/>
              </a:lnSpc>
              <a:spcBef>
                <a:spcPts val="30"/>
              </a:spcBef>
              <a:spcAft>
                <a:spcPts val="0"/>
              </a:spcAft>
            </a:pP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εγερθεί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υ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ψ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ία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ρώτη ε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ξ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ση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ου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θα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ρέ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ει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να γί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ει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εί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ακ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τι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ογ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 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εριοχ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ου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πά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σχ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ι.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Μόνο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στο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15%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των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ερι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τώσεων ό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ως είν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 ε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φα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νή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1600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1600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γμα</a:t>
            </a:r>
            <a:r>
              <a:rPr lang="el-GR" sz="16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z="1600" spc="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γρ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z="1600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στις</a:t>
            </a:r>
            <a:r>
              <a:rPr lang="el-GR" sz="1600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απλ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ές</a:t>
            </a:r>
            <a:r>
              <a:rPr lang="el-GR" sz="1600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ινο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1600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Μετά</a:t>
            </a:r>
            <a:r>
              <a:rPr lang="el-GR" sz="1600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1600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l-GR" sz="1600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εβδο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δες ό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ως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γί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φα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νή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ση του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οστο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1600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90" marR="46355" indent="216535" algn="just">
              <a:lnSpc>
                <a:spcPct val="150000"/>
              </a:lnSpc>
              <a:spcBef>
                <a:spcPts val="30"/>
              </a:spcBef>
              <a:spcAft>
                <a:spcPts val="0"/>
              </a:spcAft>
            </a:pP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Το</a:t>
            </a:r>
            <a:r>
              <a:rPr lang="el-GR" sz="1600" spc="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έσως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ενο δι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ιο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ργείτ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 γύ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  οστό 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ώ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ρος 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οίος 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στη </a:t>
            </a:r>
            <a:r>
              <a:rPr lang="el-GR" sz="16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νέ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εια  </a:t>
            </a:r>
            <a:r>
              <a:rPr lang="el-G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οστεο</a:t>
            </a:r>
            <a:r>
              <a:rPr lang="el-GR" sz="16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οιεί</a:t>
            </a:r>
            <a:r>
              <a:rPr lang="el-GR" sz="1600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κ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 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 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 </a:t>
            </a:r>
            <a:r>
              <a:rPr lang="el-GR" sz="16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ωρώνετ</a:t>
            </a:r>
            <a:r>
              <a:rPr lang="el-GR" sz="16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72390" marR="46355" indent="216535" algn="just">
              <a:lnSpc>
                <a:spcPct val="150000"/>
              </a:lnSpc>
              <a:spcBef>
                <a:spcPts val="30"/>
              </a:spcBef>
              <a:spcAft>
                <a:spcPts val="0"/>
              </a:spcAft>
            </a:pP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Η </a:t>
            </a:r>
            <a:r>
              <a:rPr lang="el-GR" sz="1600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</a:t>
            </a:r>
            <a:r>
              <a:rPr lang="el-GR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ιο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ογι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 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σία </a:t>
            </a:r>
            <a:r>
              <a:rPr lang="el-GR" sz="16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ωσ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ς 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εί 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l-GR" sz="16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νες δι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</a:t>
            </a:r>
            <a:r>
              <a:rPr lang="el-GR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600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</a:t>
            </a:r>
            <a:r>
              <a:rPr lang="el-GR" sz="1600" spc="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οίο</a:t>
            </a:r>
            <a:r>
              <a:rPr lang="el-GR" sz="1600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θα</a:t>
            </a:r>
            <a:r>
              <a:rPr lang="el-GR" sz="1600" spc="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ρέ</a:t>
            </a:r>
            <a:r>
              <a:rPr lang="el-GR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ει</a:t>
            </a:r>
            <a:r>
              <a:rPr lang="el-GR" sz="1600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να</a:t>
            </a:r>
            <a:r>
              <a:rPr lang="el-GR" sz="1600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ροστ</a:t>
            </a:r>
            <a:r>
              <a:rPr lang="el-GR" sz="16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τεύετ</a:t>
            </a:r>
            <a:r>
              <a:rPr lang="el-GR" sz="16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ι από καταπονήσεις. </a:t>
            </a:r>
            <a:r>
              <a:rPr lang="el-GR" sz="1600" spc="28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2272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930400"/>
            <a:ext cx="10515600" cy="3695700"/>
          </a:xfrm>
        </p:spPr>
        <p:txBody>
          <a:bodyPr>
            <a:normAutofit/>
          </a:bodyPr>
          <a:lstStyle/>
          <a:p>
            <a:pPr algn="ctr"/>
            <a:r>
              <a:rPr lang="el-GR" sz="4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ΚΑΤΑΓΜΑΤΑ </a:t>
            </a:r>
            <a:r>
              <a:rPr lang="el-GR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ΠΟΔΟΚΝΗΜΙΚΗΣ ΚΑΙ ΑΚΡΟΥ ΠΟΔΑ</a:t>
            </a:r>
            <a:endParaRPr lang="el-GR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82700"/>
            <a:ext cx="10515600" cy="3187700"/>
          </a:xfrm>
        </p:spPr>
        <p:txBody>
          <a:bodyPr>
            <a:normAutofit/>
          </a:bodyPr>
          <a:lstStyle/>
          <a:p>
            <a:pPr algn="ctr"/>
            <a:r>
              <a:rPr lang="el-G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ΓΕΝΙΚΑ ΓΙΑ ΤΑ ΚΑΤΑΓΜΑΤΑ</a:t>
            </a:r>
            <a:endParaRPr lang="el-GR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 Black" panose="020B0A04020102020204" pitchFamily="34" charset="0"/>
              </a:rPr>
              <a:t>ΚΑΤΑΓΜΑΤΑ ΠΟΔΟΚΝΗΜΙΚΗΣ ΚΑΙ ΑΚΡΟΥ ΠΟΔΑ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Διακρίνονται σε κατάγματα:</a:t>
            </a:r>
          </a:p>
          <a:p>
            <a:r>
              <a:rPr lang="el-GR" dirty="0" smtClean="0"/>
              <a:t>Κάταγμα του ενός σφυρού (έσω ή έξω),  δυο σφυρών (αμφισφύριο), ή και των τριών σφυρών (τρισφύριο). Το τρίτο σφυρό είναι το  οπίσθιο αρθρικό χείλος της κνήμης</a:t>
            </a:r>
          </a:p>
          <a:p>
            <a:r>
              <a:rPr lang="el-GR" dirty="0" smtClean="0"/>
              <a:t>Ενδοαρθρικά του κάτω άκρου της κνήμης</a:t>
            </a:r>
          </a:p>
          <a:p>
            <a:r>
              <a:rPr lang="el-GR" dirty="0" smtClean="0"/>
              <a:t>Αστραγάλου</a:t>
            </a:r>
          </a:p>
          <a:p>
            <a:r>
              <a:rPr lang="el-GR" dirty="0" smtClean="0"/>
              <a:t>Πτέρνας</a:t>
            </a:r>
          </a:p>
          <a:p>
            <a:r>
              <a:rPr lang="el-GR" dirty="0" smtClean="0"/>
              <a:t>Σκαφοειδούς</a:t>
            </a:r>
          </a:p>
          <a:p>
            <a:r>
              <a:rPr lang="el-GR" dirty="0" smtClean="0"/>
              <a:t>Μεταταρσίων</a:t>
            </a:r>
          </a:p>
          <a:p>
            <a:r>
              <a:rPr lang="el-GR" dirty="0" smtClean="0"/>
              <a:t>Φαλαγγών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71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355601"/>
            <a:ext cx="4152900" cy="5833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239071"/>
            <a:ext cx="5359400" cy="3501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4200" y="749300"/>
            <a:ext cx="2438400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Αστράγαλος</a:t>
            </a: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2940050" y="1079500"/>
            <a:ext cx="2673350" cy="952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5613400" y="1079500"/>
            <a:ext cx="1689100" cy="2654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08500" y="1765300"/>
            <a:ext cx="1384300" cy="31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Πτέρνα</a:t>
            </a: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3517900" y="2082800"/>
            <a:ext cx="168275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>
            <a:off x="5200650" y="2082800"/>
            <a:ext cx="1631950" cy="2222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2082801"/>
            <a:ext cx="1701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Σκαφοειδές οστό</a:t>
            </a: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1701800" y="2311401"/>
            <a:ext cx="685800" cy="95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96300" y="2406650"/>
            <a:ext cx="1981200" cy="41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Σκαφοειδές οστό</a:t>
            </a: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585200" y="2844800"/>
            <a:ext cx="914400" cy="101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2660650"/>
            <a:ext cx="1701800" cy="42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Σφηνοειδή οστά</a:t>
            </a: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701800" y="2768601"/>
            <a:ext cx="685800" cy="761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01800" y="2819400"/>
            <a:ext cx="1054100" cy="25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01800" y="2844800"/>
            <a:ext cx="1397000" cy="1206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65600" y="2660650"/>
            <a:ext cx="1308100" cy="42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Κυβοειδές οστό</a:t>
            </a: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429000" y="2819400"/>
            <a:ext cx="698500" cy="25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715500" y="3086100"/>
            <a:ext cx="182880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Σφηνοειδές οστό</a:t>
            </a: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35" name="Straight Arrow Connector 34"/>
          <p:cNvCxnSpPr>
            <a:stCxn id="33" idx="1"/>
          </p:cNvCxnSpPr>
          <p:nvPr/>
        </p:nvCxnSpPr>
        <p:spPr>
          <a:xfrm flipH="1">
            <a:off x="8966200" y="3321050"/>
            <a:ext cx="749300" cy="657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3733800"/>
            <a:ext cx="17018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Μετατάρσια </a:t>
            </a: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47" name="Straight Arrow Connector 46"/>
          <p:cNvCxnSpPr>
            <a:stCxn id="36" idx="3"/>
          </p:cNvCxnSpPr>
          <p:nvPr/>
        </p:nvCxnSpPr>
        <p:spPr>
          <a:xfrm flipV="1">
            <a:off x="1701800" y="3219450"/>
            <a:ext cx="527050" cy="723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736725" y="3556000"/>
            <a:ext cx="1019175" cy="387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789112" y="3860800"/>
            <a:ext cx="1354138" cy="1289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786731" y="3987800"/>
            <a:ext cx="1832769" cy="1651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736725" y="4076700"/>
            <a:ext cx="2251075" cy="203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066800" y="4485035"/>
            <a:ext cx="3949700" cy="17545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74300" y="4152900"/>
            <a:ext cx="11557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273675" y="6074473"/>
            <a:ext cx="3117850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Φάλαγγες </a:t>
            </a:r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3" name="Straight Arrow Connector 62"/>
          <p:cNvCxnSpPr>
            <a:stCxn id="61" idx="3"/>
          </p:cNvCxnSpPr>
          <p:nvPr/>
        </p:nvCxnSpPr>
        <p:spPr>
          <a:xfrm flipV="1">
            <a:off x="8391525" y="5120036"/>
            <a:ext cx="1984375" cy="11195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1" idx="1"/>
          </p:cNvCxnSpPr>
          <p:nvPr/>
        </p:nvCxnSpPr>
        <p:spPr>
          <a:xfrm flipH="1" flipV="1">
            <a:off x="4819650" y="5740401"/>
            <a:ext cx="454025" cy="4991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429500" y="177800"/>
            <a:ext cx="42037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Πρόσθια και πλάγια όψη των οστών του αριστερού άκρου ποδός </a:t>
            </a:r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 Black" panose="020B0A04020102020204" pitchFamily="34" charset="0"/>
              </a:rPr>
              <a:t>ΚΑΤΑΓΜΑΤΑ ΣΦΥΡΩΝ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Εμφανίζεται με πολύ μεγάλη συχνότητα. Μπορεί να είναι μεμονωμένο του έσω ή έξω σφυρού, να αφορά και τα δύο σφυρά ή ακόμα και τα τρία (τρισφυρία). 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4" y="1955409"/>
            <a:ext cx="5013227" cy="4557933"/>
          </a:xfrm>
        </p:spPr>
      </p:pic>
      <p:sp>
        <p:nvSpPr>
          <p:cNvPr id="9" name="Rectangle 8"/>
          <p:cNvSpPr/>
          <p:nvPr/>
        </p:nvSpPr>
        <p:spPr>
          <a:xfrm>
            <a:off x="6677025" y="1336432"/>
            <a:ext cx="4956958" cy="489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ΚΑΤΑΓΜΑ ΕΞΩ ΣΦΥΡΟΥ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prstClr val="black"/>
                </a:solidFill>
                <a:latin typeface="Arial Black" panose="020B0A04020102020204" pitchFamily="34" charset="0"/>
              </a:rPr>
              <a:t>ΚΑΤΑΓΜΑΤΑ ΣΦΥΡΩΝ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51252" cy="4351338"/>
          </a:xfrm>
        </p:spPr>
        <p:txBody>
          <a:bodyPr/>
          <a:lstStyle/>
          <a:p>
            <a:pPr lvl="0"/>
            <a:r>
              <a:rPr lang="el-GR" dirty="0">
                <a:solidFill>
                  <a:prstClr val="black"/>
                </a:solidFill>
              </a:rPr>
              <a:t>Κλινική εικόνα :Υπάρχει έντονος, οίδημα, πλήρης λειτουργική ανεπάρκεια της ποδοκνημικής και παραμόρφωση της άρθρωσης. </a:t>
            </a:r>
          </a:p>
          <a:p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5096" y="1690688"/>
            <a:ext cx="59506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prstClr val="black"/>
                </a:solidFill>
                <a:latin typeface="Arial Black" panose="020B0A04020102020204" pitchFamily="34" charset="0"/>
              </a:rPr>
              <a:t>ΚΑΤΑΓΜΑΤΑ ΣΦΥΡΩΝ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Αντιμετώπιση : Η κάκωση αυτή χρειάζεται τέλεια ανατομική ανάταξη και πλήρης αποκατάσταση όλων των στοιχείων που έχουν υποστεί βλάβη. </a:t>
            </a:r>
          </a:p>
          <a:p>
            <a:r>
              <a:rPr lang="el-GR" dirty="0" smtClean="0"/>
              <a:t>Εάν υπάρχει παρεκτόπιση απαιτείται ανοικτή ανάταξη και οστεοσύνθεση, όταν δεν υπάρχει παρεκτόπιση η αντιμετώπιση είναι συντηρητική με εφαρμογή γύψου για 4-6 εβδομάδες.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39464"/>
            <a:ext cx="5181600" cy="31236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0" y="1825625"/>
            <a:ext cx="5181600" cy="481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ΑΝΑΤΑΞΗ ΜΕ ΕΣΩΤΕΡΙΚΗ ΟΣΤΕΟΣΥΝΘΕΣΗ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21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prstClr val="black"/>
                </a:solidFill>
                <a:latin typeface="Arial Black" panose="020B0A04020102020204" pitchFamily="34" charset="0"/>
              </a:rPr>
              <a:t>ΚΑΤΑΓΜΑΤΑ ΣΦΥΡΩΝ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Επιπλοκές</a:t>
            </a:r>
          </a:p>
          <a:p>
            <a:r>
              <a:rPr lang="el-GR" dirty="0" smtClean="0"/>
              <a:t>Δυσκαμψία της άρθρωσης</a:t>
            </a:r>
          </a:p>
          <a:p>
            <a:r>
              <a:rPr lang="el-GR" dirty="0" smtClean="0"/>
              <a:t>Ψευδάρθρωση</a:t>
            </a:r>
          </a:p>
          <a:p>
            <a:r>
              <a:rPr lang="el-GR" dirty="0" smtClean="0"/>
              <a:t>Συνοστέωση λόγω </a:t>
            </a:r>
            <a:r>
              <a:rPr lang="el-GR" dirty="0" err="1" smtClean="0"/>
              <a:t>ασβεστώσεως</a:t>
            </a:r>
            <a:r>
              <a:rPr lang="el-GR" dirty="0" smtClean="0"/>
              <a:t> του </a:t>
            </a:r>
            <a:r>
              <a:rPr lang="el-GR" dirty="0" err="1" smtClean="0"/>
              <a:t>κνημοπερονιαίου</a:t>
            </a:r>
            <a:r>
              <a:rPr lang="el-GR" dirty="0" smtClean="0"/>
              <a:t> συνδέσμου, σύνδρομο </a:t>
            </a:r>
            <a:r>
              <a:rPr lang="en-US" dirty="0" err="1" smtClean="0"/>
              <a:t>Sudeck</a:t>
            </a:r>
            <a:r>
              <a:rPr lang="en-US" dirty="0" smtClean="0"/>
              <a:t>, </a:t>
            </a:r>
            <a:r>
              <a:rPr lang="el-GR" dirty="0" smtClean="0"/>
              <a:t>μετατραυματική αρθρίτιδα και παραμόρφωση της άρθρωσης.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53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 Black" panose="020B0A04020102020204" pitchFamily="34" charset="0"/>
              </a:rPr>
              <a:t>ΕΝΔΟΑΡΘΡΙΚΟ ΚΑΤΑΓΜΑ ΤΟΥ ΚΑΤΩ ΤΡΙΤΗΜΟΡΙΟΥ ΤΗΣ ΚΝΗΜΗΣ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Προκαλείται από τη δράση ισχυρής βίας και τις περισσότερες φορές συνοδεύεται από κάταγμα του κάτω τριτημορίου της περόνης. </a:t>
            </a:r>
          </a:p>
          <a:p>
            <a:r>
              <a:rPr lang="el-GR" dirty="0" smtClean="0"/>
              <a:t>Παρατηρείται μεγάλο οίδημα και εκτεταμένες εκχυμώσεις στην εστία της κάκωσης, παραμόρφωση της περιοχής και αδυναμία κίνησης της ποδοκνημικής άρθρωσης. </a:t>
            </a:r>
          </a:p>
          <a:p>
            <a:r>
              <a:rPr lang="el-GR" dirty="0" smtClean="0"/>
              <a:t>Εάν δεν υπάρχει παρεκτόπιση αντιμετωπίζεται συντηρητικά </a:t>
            </a:r>
            <a:r>
              <a:rPr lang="el-GR" smtClean="0"/>
              <a:t>με </a:t>
            </a:r>
            <a:r>
              <a:rPr lang="el-GR" smtClean="0"/>
              <a:t>κνήμο</a:t>
            </a:r>
            <a:r>
              <a:rPr lang="el-GR" dirty="0" smtClean="0"/>
              <a:t>- </a:t>
            </a:r>
            <a:r>
              <a:rPr lang="el-GR" dirty="0" smtClean="0"/>
              <a:t>ποδικό γύψο για 6 εβδομάδες, ενώ σε περίπτωση που υπάρχει παρεκτόπιση η αντιμετώπιση είναι χειρουργική.</a:t>
            </a:r>
          </a:p>
          <a:p>
            <a:r>
              <a:rPr lang="el-GR" dirty="0" smtClean="0"/>
              <a:t>Επιπλοκές: Πώρωση σε πλημμελή θέση, μετατραυματική δυσκαμψία, κάκωση νεύρων, αρθρίτιδα.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0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 Black" panose="020B0A04020102020204" pitchFamily="34" charset="0"/>
              </a:rPr>
              <a:t>ΚΑΤΑΓΜΑΤΑ ΑΣΤΡΑΓΑΛΟΥ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αστράγαλος είναι σημαντικό οστό για το ανθρώπινο σώμα, αφού στηρίζει και διοχετεύει το βάρος του σώματος προς τη πτέρνα, τα μετατάρσια και τα δάκτυλα. </a:t>
            </a:r>
          </a:p>
          <a:p>
            <a:r>
              <a:rPr lang="el-GR" dirty="0" smtClean="0"/>
              <a:t>Μηχανισμός κάκωσης: Προκαλούνται είτε από ισχυρή κάθετη συμπίεση (πτώση από ύψος), είτε από υπερβολική ραχιαία κάμψη της ποδοκνημικής. 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941342"/>
            <a:ext cx="5544023" cy="44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prstClr val="black"/>
                </a:solidFill>
                <a:latin typeface="Arial Black" panose="020B0A04020102020204" pitchFamily="34" charset="0"/>
              </a:rPr>
              <a:t>ΚΑΤΑΓΜΑΤΑ ΑΣΤΡΑΓΑΛΟΥ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Κλινική εικόνα:</a:t>
            </a:r>
          </a:p>
          <a:p>
            <a:pPr marL="0" indent="0">
              <a:buNone/>
            </a:pPr>
            <a:r>
              <a:rPr lang="el-GR" dirty="0" smtClean="0"/>
              <a:t>Η κάκωση εντοπίζεται στον αυχένα ή στο σώμα του αστραγάλου, μπορεί να υπάρχει παρεκτόπιση ή και όχι και μπορεί να συνοδεύεται από εξάρθρημα της υπαστραγαλικής άρθρωσης. </a:t>
            </a:r>
          </a:p>
          <a:p>
            <a:pPr marL="0" indent="0">
              <a:buNone/>
            </a:pPr>
            <a:r>
              <a:rPr lang="el-GR" dirty="0" smtClean="0"/>
              <a:t>Παρατηρείται έντονος πόνος στην εστία του κατάγματος, τοπικό οίδημα και εκχυμώσεις, παραμόρφωση της περιοχής και κατάργηση της κινητικότητας. 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7409" y="1825625"/>
            <a:ext cx="4951828" cy="46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prstClr val="black"/>
                </a:solidFill>
                <a:latin typeface="Arial Black" panose="020B0A04020102020204" pitchFamily="34" charset="0"/>
              </a:rPr>
              <a:t>ΚΑΤΑΓΜΑΤΑ ΑΣΤΡΑΓΑΛΟΥ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Αντιμετώπιση: Σε περίπτωση που δεν υπάρχει παρεκτόπιση, μπορεί η κάκωση να μείνει αδιάγνωστη, αντιμετωπίζεται συντηρητικά με ανάταξη και εφαρμογή κνημοποδικού γύψου για 8-12 εβδομάδες. </a:t>
            </a:r>
          </a:p>
          <a:p>
            <a:r>
              <a:rPr lang="el-GR" dirty="0" smtClean="0"/>
              <a:t>Όταν υπάρχει παρεκτόπιση αντιμετωπίζεται χειρουργικά με ανοικτή ανάταξη και οστεοσύνθεση. </a:t>
            </a:r>
          </a:p>
          <a:p>
            <a:r>
              <a:rPr lang="el-GR" dirty="0" smtClean="0"/>
              <a:t>Επιπλοκές: Ψευδάρθρωση, μετατραυματική αρθρίτιδα, </a:t>
            </a:r>
            <a:r>
              <a:rPr lang="el-GR" b="1" u="sng" dirty="0" smtClean="0"/>
              <a:t>άσηπτη νέκρωση οστικού τμήματος. </a:t>
            </a:r>
            <a:endParaRPr lang="el-GR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4867" y="1825625"/>
            <a:ext cx="5148776" cy="42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Arial Black" panose="020B0A04020102020204" pitchFamily="34" charset="0"/>
              </a:rPr>
              <a:t>ΚΑΤΑΓΜΑ- ΟΡΙΣΜΟΣ</a:t>
            </a:r>
            <a:endParaRPr lang="el-GR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916832"/>
            <a:ext cx="5327650" cy="4260131"/>
          </a:xfrm>
        </p:spPr>
        <p:txBody>
          <a:bodyPr/>
          <a:lstStyle/>
          <a:p>
            <a:r>
              <a:rPr lang="el-GR" dirty="0" smtClean="0"/>
              <a:t>Είναι η μερική ή πλήρης λύση της συνέχειας ενός οστού. Συνήθως οφείλεται σε εξωτερική βία, σπάνια προκαλείται και κάταγμα χωρίς τη μεσολάβηση της εξωτερικής βίας. 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4128" y="1994669"/>
            <a:ext cx="400692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 Black" panose="020B0A04020102020204" pitchFamily="34" charset="0"/>
              </a:rPr>
              <a:t>ΚΑΤΑΓΜΑΤΑ ΠΤΕΡΝΑΣ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Διακρίνεται σε εξωαρθρικό και σε </a:t>
            </a:r>
            <a:r>
              <a:rPr lang="el-GR" dirty="0" err="1" smtClean="0"/>
              <a:t>ενδαρθρικό</a:t>
            </a:r>
            <a:r>
              <a:rPr lang="el-GR" dirty="0" smtClean="0"/>
              <a:t> </a:t>
            </a:r>
          </a:p>
          <a:p>
            <a:r>
              <a:rPr lang="el-GR" dirty="0" smtClean="0"/>
              <a:t>Μηχανισμός κάκωσης: Προκαλείται μετά από πτώση από ύψος πάνω στην πτέρνα και μπορεί να συνυπάρχει με κατάγματα στη σπονδυλική στήλη. </a:t>
            </a:r>
          </a:p>
          <a:p>
            <a:r>
              <a:rPr lang="el-GR" dirty="0" smtClean="0"/>
              <a:t>Κλινική εικόνα: Πόνος, ευαισθησία στην πίεση, οίδημα, εκχύμωση και δυσχέρεια στη βάδιση. 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95" y="1825625"/>
            <a:ext cx="5730154" cy="4351338"/>
          </a:xfrm>
        </p:spPr>
      </p:pic>
    </p:spTree>
    <p:extLst>
      <p:ext uri="{BB962C8B-B14F-4D97-AF65-F5344CB8AC3E}">
        <p14:creationId xmlns:p14="http://schemas.microsoft.com/office/powerpoint/2010/main" val="27284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prstClr val="black"/>
                </a:solidFill>
                <a:latin typeface="Arial Black" panose="020B0A04020102020204" pitchFamily="34" charset="0"/>
              </a:rPr>
              <a:t>ΚΑΤΑΓΜΑΤΑ </a:t>
            </a:r>
            <a:r>
              <a:rPr lang="el-GR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ΠΤΕΡΝΑΣ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589649"/>
            <a:ext cx="5549900" cy="45873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     Αντιμετώπιση:</a:t>
            </a:r>
          </a:p>
          <a:p>
            <a:r>
              <a:rPr lang="el-GR" dirty="0" smtClean="0"/>
              <a:t> Το εξωαρθρικό αντιμετωπίζεται με </a:t>
            </a:r>
            <a:r>
              <a:rPr lang="el-GR" dirty="0"/>
              <a:t>α</a:t>
            </a:r>
            <a:r>
              <a:rPr lang="el-GR" dirty="0" smtClean="0"/>
              <a:t>νάταξη, εφόσον υπάρχει παρεκτόπιση, και εφαρμογή κνημοποδικού γύψου 4-6 εβδομάδες. Το ενδοαρθρικό αντιμετωπίζεται με εφαρμογή ελαστικού επιδέσμου, ανάρροπη θέση και κινητοποίηση (ισομετρικές, ελεύθερες ενεργητικές) της ποδοκνημικής για 6-8 εβδομάδες, ο ασθενής μπορεί να ξεκινήσει βάδιση με πατερίτσες χωρίς φόρτιση μετά από τις πρώτες μέρες.</a:t>
            </a:r>
          </a:p>
          <a:p>
            <a:r>
              <a:rPr lang="el-GR" dirty="0" smtClean="0"/>
              <a:t>Επιπλοκές: Μετατραυματική αρθρίτιδα, χαλάρωση του αχίλλειου τένοντα και χρόνοι πόνοι στην περιοχή. 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2264" y="1825624"/>
            <a:ext cx="5101535" cy="44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 Black" panose="020B0A04020102020204" pitchFamily="34" charset="0"/>
              </a:rPr>
              <a:t>ΚΑΤΑΓΜΑΤΑ ΣΚΑΦΟΕΙΔΟΥΣ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Είναι αρκετά σπάνια κάκωση και εντοπίζεται στο φύμα του σκαφοειδούς οστού. Είναι κάταγμα τάσης ή </a:t>
            </a:r>
            <a:r>
              <a:rPr lang="el-GR" dirty="0" err="1" smtClean="0"/>
              <a:t>υπέρχρησης</a:t>
            </a:r>
            <a:r>
              <a:rPr lang="el-GR" dirty="0" smtClean="0"/>
              <a:t>. Αντιμετωπίζεται συντηρητικά με ανάταξη και εφαρμογή κνημοποδικού γύψου 4-6 εβδομάδες και σε περίπτωση που αποτύχει η συντηρητική αγωγή, η συγκράτηση του κατάγματος επιτυγχάνεται με βελόνες </a:t>
            </a:r>
            <a:r>
              <a:rPr lang="en-US" dirty="0" err="1" smtClean="0"/>
              <a:t>Kirschner</a:t>
            </a:r>
            <a:r>
              <a:rPr lang="en-US" dirty="0" smtClean="0"/>
              <a:t>. 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55409"/>
            <a:ext cx="5181600" cy="42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 Black" panose="020B0A04020102020204" pitchFamily="34" charset="0"/>
              </a:rPr>
              <a:t>ΚΑΤΑΓΜΑΤΑ ΜΕΤΑΤΑΡΣΙΩΝ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Πιο συχνό είναι στη βάση του 5</a:t>
            </a:r>
            <a:r>
              <a:rPr lang="el-GR" baseline="30000" dirty="0" smtClean="0"/>
              <a:t>ου</a:t>
            </a:r>
            <a:r>
              <a:rPr lang="el-GR" dirty="0" smtClean="0"/>
              <a:t> μεταταρσίου από έντονη σύσπαση του βραχύ περονιαίου μυός. Επίσης, κάταγμα εντοπίζεται στη </a:t>
            </a:r>
            <a:r>
              <a:rPr lang="el-GR" dirty="0" err="1" smtClean="0"/>
              <a:t>διάφυση</a:t>
            </a:r>
            <a:r>
              <a:rPr lang="el-GR" dirty="0" smtClean="0"/>
              <a:t> των μεταταρσίων μετά από πτώση σκληρού και βαρύ αντικειμένου ή μετά από καταπόνηση</a:t>
            </a:r>
            <a:r>
              <a:rPr lang="en-US" dirty="0" smtClean="0"/>
              <a:t> (</a:t>
            </a:r>
            <a:r>
              <a:rPr lang="el-GR" dirty="0" smtClean="0"/>
              <a:t>κατάγματα κοπώσεως). </a:t>
            </a:r>
          </a:p>
          <a:p>
            <a:r>
              <a:rPr lang="el-GR" dirty="0" smtClean="0"/>
              <a:t> Σε περίπτωση που δεν υπάρχει παρεκτόπιση, αντιμετωπίζεται με ακινητοποίηση σε </a:t>
            </a:r>
            <a:r>
              <a:rPr lang="el-GR" dirty="0" err="1" smtClean="0"/>
              <a:t>κνημοποδικό</a:t>
            </a:r>
            <a:r>
              <a:rPr lang="el-GR" dirty="0" smtClean="0"/>
              <a:t> γύψο για 4 εβδομάδες, ενώ αν υπάρχει παρεκτόπιση γίνεται αν ανάταξη και σταθεροποίηση με βελόνες </a:t>
            </a:r>
            <a:r>
              <a:rPr lang="en-US" dirty="0" err="1" smtClean="0"/>
              <a:t>Kirschner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825625"/>
            <a:ext cx="57073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prstClr val="black"/>
                </a:solidFill>
                <a:latin typeface="Arial Black" panose="020B0A04020102020204" pitchFamily="34" charset="0"/>
              </a:rPr>
              <a:t>ΚΑΤΑΓΜΑΤΑ ΜΕΤΑΤΑΡΣΙΩΝ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dirty="0"/>
              <a:t>Τα κατάγματα της ζώνης 1 είναι </a:t>
            </a:r>
            <a:r>
              <a:rPr lang="el-GR" dirty="0" err="1"/>
              <a:t>αποσπαστικά</a:t>
            </a:r>
            <a:r>
              <a:rPr lang="el-GR" dirty="0"/>
              <a:t> κατάγματα της κορυφής της βάσης του 5ου μεταταρσίου.</a:t>
            </a:r>
          </a:p>
          <a:p>
            <a:pPr algn="just"/>
            <a:r>
              <a:rPr lang="el-GR" dirty="0"/>
              <a:t>Τα κατάγματα της ζώνης 2 είναι γνωστά και ως κατάγματα </a:t>
            </a:r>
            <a:r>
              <a:rPr lang="el-GR" dirty="0" err="1"/>
              <a:t>Jones</a:t>
            </a:r>
            <a:r>
              <a:rPr lang="el-GR" dirty="0"/>
              <a:t> και οφείλονται στην όχι καλή αιμάτωση της περιοχής αυτής.</a:t>
            </a:r>
          </a:p>
          <a:p>
            <a:pPr algn="just"/>
            <a:r>
              <a:rPr lang="el-GR" dirty="0"/>
              <a:t>Τα κατάγματα της ζώνης 3 συμβαίνουν στην </a:t>
            </a:r>
            <a:r>
              <a:rPr lang="el-GR" dirty="0" err="1"/>
              <a:t>διάφυση</a:t>
            </a:r>
            <a:r>
              <a:rPr lang="el-GR" dirty="0"/>
              <a:t> του 5ου μεταταρσίου και είναι η περιοχή που εμφανίζονται τα κατάγματα κοπώσεως.</a:t>
            </a:r>
          </a:p>
          <a:p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9887" y="1825625"/>
            <a:ext cx="4900027" cy="42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 Black" panose="020B0A04020102020204" pitchFamily="34" charset="0"/>
              </a:rPr>
              <a:t>ΚΑΤΑΓΜΑΤΑ ΦΑΛΑΓΓΩΝ ΤΩΝ ΔΑΚΤΥΛΩΝ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Προκαλείται μετά από πλήξη με βαρύ αντικείμενο, συνήθως σταθεροποιείται με ταινία από λευκοπλάστη στο γειτονικό δάκτυλο, ενώ σπάνια χρειάζεται ανάταξη και συγκράτηση με βελόνες </a:t>
            </a:r>
            <a:r>
              <a:rPr lang="en-US" dirty="0" err="1" smtClean="0"/>
              <a:t>Kirschner</a:t>
            </a:r>
            <a:r>
              <a:rPr lang="en-US" dirty="0" smtClean="0"/>
              <a:t>. 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766469" cy="44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 Black" panose="020B0A04020102020204" pitchFamily="34" charset="0"/>
              </a:rPr>
              <a:t>ΤΑΞΙΝΟΜΗΣΗ ΚΑΤΑΓΜΑΤΩΝ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19536" y="1556793"/>
            <a:ext cx="8119814" cy="4620171"/>
          </a:xfrm>
        </p:spPr>
        <p:txBody>
          <a:bodyPr>
            <a:normAutofit/>
          </a:bodyPr>
          <a:lstStyle/>
          <a:p>
            <a:r>
              <a:rPr lang="el-GR" sz="2400" dirty="0"/>
              <a:t>Κάταγμα είναι η κάκωση με την οποία προκαλείται λύση της συνέχειας του οστού.</a:t>
            </a:r>
          </a:p>
          <a:p>
            <a:r>
              <a:rPr lang="el-GR" sz="2400" dirty="0"/>
              <a:t>Ανάλογα με τη βία που δρα</a:t>
            </a:r>
            <a:r>
              <a:rPr lang="en-US" sz="2400" dirty="0"/>
              <a:t>:</a:t>
            </a:r>
            <a:r>
              <a:rPr lang="el-GR" sz="2400" dirty="0"/>
              <a:t> </a:t>
            </a:r>
          </a:p>
          <a:p>
            <a:pPr marL="0" indent="0">
              <a:buNone/>
            </a:pPr>
            <a:r>
              <a:rPr lang="el-GR" sz="2400" dirty="0"/>
              <a:t>    </a:t>
            </a:r>
            <a:r>
              <a:rPr lang="el-GR" sz="2400" b="1" dirty="0"/>
              <a:t>1) βίαια</a:t>
            </a:r>
          </a:p>
          <a:p>
            <a:pPr marL="0" indent="0">
              <a:buNone/>
            </a:pPr>
            <a:r>
              <a:rPr lang="el-GR" sz="2400" dirty="0"/>
              <a:t>    </a:t>
            </a:r>
            <a:r>
              <a:rPr lang="el-GR" sz="2400" b="1" dirty="0"/>
              <a:t>2) παθολογικά (οστεοπόρωση, κύστη, όγκος) </a:t>
            </a:r>
          </a:p>
          <a:p>
            <a:pPr marL="0" indent="0">
              <a:buNone/>
            </a:pPr>
            <a:r>
              <a:rPr lang="el-GR" sz="2400" dirty="0"/>
              <a:t>    </a:t>
            </a:r>
            <a:r>
              <a:rPr lang="el-GR" sz="2400" b="1" dirty="0"/>
              <a:t>3) κοπώσεως (από καταπόνηση)</a:t>
            </a:r>
          </a:p>
          <a:p>
            <a:r>
              <a:rPr lang="el-GR" sz="2400" dirty="0"/>
              <a:t>Ανάλογα με την κλινική τους εικόνα</a:t>
            </a:r>
            <a:r>
              <a:rPr lang="en-US" sz="2400" dirty="0"/>
              <a:t>: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    </a:t>
            </a:r>
            <a:r>
              <a:rPr lang="el-GR" sz="2400" b="1" dirty="0"/>
              <a:t>1) ανοιχτά ή </a:t>
            </a:r>
            <a:r>
              <a:rPr lang="el-GR" sz="2400" b="1" dirty="0" err="1"/>
              <a:t>επιπλεγμένα</a:t>
            </a:r>
            <a:r>
              <a:rPr lang="el-GR" sz="2400" b="1" dirty="0"/>
              <a:t> - </a:t>
            </a:r>
            <a:r>
              <a:rPr lang="en-US" sz="2400" b="1" dirty="0"/>
              <a:t>open fracture</a:t>
            </a:r>
            <a:r>
              <a:rPr lang="en-US" sz="2400" dirty="0"/>
              <a:t>:</a:t>
            </a:r>
            <a:r>
              <a:rPr lang="el-GR" sz="2400" dirty="0"/>
              <a:t> λύση του δέρματος και επικοινωνία με το εξωτερικό περιβάλλον</a:t>
            </a:r>
          </a:p>
          <a:p>
            <a:pPr marL="0" indent="0">
              <a:buNone/>
            </a:pPr>
            <a:r>
              <a:rPr lang="el-GR" sz="2400" dirty="0"/>
              <a:t>   </a:t>
            </a:r>
            <a:r>
              <a:rPr lang="el-GR" sz="2400" b="1" dirty="0"/>
              <a:t>2) κλειστά</a:t>
            </a:r>
            <a:r>
              <a:rPr lang="en-US" sz="2400" b="1" dirty="0"/>
              <a:t> </a:t>
            </a:r>
            <a:r>
              <a:rPr lang="el-GR" sz="2400" b="1" dirty="0"/>
              <a:t>ή απλό – </a:t>
            </a:r>
            <a:r>
              <a:rPr lang="en-US" sz="2400" b="1" dirty="0"/>
              <a:t>closed fracture</a:t>
            </a:r>
            <a:r>
              <a:rPr lang="en-US" sz="2400" dirty="0"/>
              <a:t>:</a:t>
            </a:r>
            <a:r>
              <a:rPr lang="el-GR" sz="2400" dirty="0"/>
              <a:t> δεν υπάρχει επικοινωνία του οστού με το εξωτερικό περιβάλλον</a:t>
            </a:r>
          </a:p>
        </p:txBody>
      </p:sp>
    </p:spTree>
    <p:extLst>
      <p:ext uri="{BB962C8B-B14F-4D97-AF65-F5344CB8AC3E}">
        <p14:creationId xmlns:p14="http://schemas.microsoft.com/office/powerpoint/2010/main" val="20967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 Black" panose="020B0A04020102020204" pitchFamily="34" charset="0"/>
              </a:rPr>
              <a:t>ΤΑΞΙΝΟΜΗΣΗ ΚΑΤΑΓΜΑΤΩΝ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Ανάλογα με το μηχανισμό δράσης</a:t>
            </a:r>
            <a:r>
              <a:rPr lang="en-US" sz="2400" dirty="0"/>
              <a:t>: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     </a:t>
            </a:r>
            <a:r>
              <a:rPr lang="el-GR" sz="2400" b="1" dirty="0"/>
              <a:t>1) άμεσα</a:t>
            </a:r>
            <a:r>
              <a:rPr lang="en-US" sz="2400" b="1" dirty="0"/>
              <a:t>:</a:t>
            </a:r>
            <a:r>
              <a:rPr lang="el-GR" sz="2400" b="1" dirty="0"/>
              <a:t> </a:t>
            </a:r>
            <a:r>
              <a:rPr lang="el-GR" sz="2400" dirty="0"/>
              <a:t>όταν η βία που δρα απευθείας πάνω στο οστό και το σπάσει</a:t>
            </a:r>
          </a:p>
          <a:p>
            <a:pPr marL="0" indent="0">
              <a:buNone/>
            </a:pPr>
            <a:r>
              <a:rPr lang="el-GR" sz="2400" b="1" dirty="0"/>
              <a:t>     2) έμμεσα</a:t>
            </a:r>
            <a:r>
              <a:rPr lang="en-US" sz="2400" b="1" dirty="0"/>
              <a:t>: </a:t>
            </a:r>
            <a:r>
              <a:rPr lang="el-GR" sz="2400" dirty="0"/>
              <a:t>όταν η δύναμη που θα δράσει βρίσκεται μακριά από το οστό (π.χ. κάταγμα κλείδας από πτώση πάνω στην άκρα χείρα με τεντωμένο το άνω άκρο).</a:t>
            </a:r>
          </a:p>
          <a:p>
            <a:r>
              <a:rPr lang="el-GR" sz="2400" dirty="0"/>
              <a:t>Ανάλογα με τη σταθερότητα</a:t>
            </a:r>
            <a:r>
              <a:rPr lang="en-US" sz="2400" dirty="0"/>
              <a:t>: 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     </a:t>
            </a:r>
            <a:r>
              <a:rPr lang="el-GR" sz="2400" b="1" dirty="0"/>
              <a:t>1) σταθερά</a:t>
            </a:r>
            <a:r>
              <a:rPr lang="en-US" sz="2400" b="1" dirty="0"/>
              <a:t>: </a:t>
            </a:r>
            <a:r>
              <a:rPr lang="el-GR" sz="2400" dirty="0"/>
              <a:t>συγκρατούν και ακινητοποιούνται εύκολα μετά την ανάταξη</a:t>
            </a:r>
          </a:p>
          <a:p>
            <a:pPr marL="0" indent="0">
              <a:buNone/>
            </a:pPr>
            <a:r>
              <a:rPr lang="el-GR" sz="2400" dirty="0"/>
              <a:t>     </a:t>
            </a:r>
            <a:r>
              <a:rPr lang="el-GR" sz="2400" b="1" dirty="0"/>
              <a:t>2) ασταθή</a:t>
            </a:r>
            <a:r>
              <a:rPr lang="en-US" sz="2400" b="1" dirty="0"/>
              <a:t>:</a:t>
            </a:r>
            <a:r>
              <a:rPr lang="el-GR" sz="2400" b="1" dirty="0"/>
              <a:t> </a:t>
            </a:r>
            <a:r>
              <a:rPr lang="el-GR" sz="2400" dirty="0"/>
              <a:t>παρουσιάζουν μεγάλη δυσκολία στην ανάταξη και τη συγκράτηση τους </a:t>
            </a:r>
          </a:p>
          <a:p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248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 Black" panose="020B0A04020102020204" pitchFamily="34" charset="0"/>
              </a:rPr>
              <a:t>ΤΑΞΙΝΟΜΗΣΗ ΚΑΤΑΓΜΑΤΩΝ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Ανάλογα με την γραμμή του κατάγματος</a:t>
            </a:r>
            <a:r>
              <a:rPr lang="en-US" sz="2400" b="1" dirty="0"/>
              <a:t>:</a:t>
            </a:r>
            <a:endParaRPr lang="el-GR" sz="2400" b="1" dirty="0"/>
          </a:p>
          <a:p>
            <a:pPr marL="0" indent="0">
              <a:buNone/>
            </a:pPr>
            <a:r>
              <a:rPr lang="el-GR" sz="2400" dirty="0"/>
              <a:t>     1) εγκάρσια</a:t>
            </a:r>
            <a:r>
              <a:rPr lang="en-US" sz="2400" dirty="0"/>
              <a:t>:</a:t>
            </a:r>
            <a:r>
              <a:rPr lang="el-GR" sz="2400" dirty="0"/>
              <a:t> δύσκολα φεύγουν από τη θέση τους μετά την ανάταξη</a:t>
            </a:r>
          </a:p>
          <a:p>
            <a:pPr marL="0" indent="0">
              <a:buNone/>
            </a:pPr>
            <a:r>
              <a:rPr lang="el-GR" sz="2400" dirty="0"/>
              <a:t>     2) λοξά</a:t>
            </a:r>
          </a:p>
          <a:p>
            <a:pPr marL="0" indent="0">
              <a:buNone/>
            </a:pPr>
            <a:r>
              <a:rPr lang="el-GR" sz="2400" dirty="0"/>
              <a:t>     3) σπειροειδή</a:t>
            </a:r>
            <a:r>
              <a:rPr lang="en-US" sz="2400" dirty="0"/>
              <a:t>:</a:t>
            </a:r>
            <a:r>
              <a:rPr lang="el-GR" sz="2400" dirty="0"/>
              <a:t> φεύγουν πιο εύκολα από τη θέση τους και συγκρατούνται δύσκολα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57" y="4232367"/>
            <a:ext cx="2603173" cy="207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20" y="4216060"/>
            <a:ext cx="2611202" cy="21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4207743"/>
            <a:ext cx="29523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0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 Black" panose="020B0A04020102020204" pitchFamily="34" charset="0"/>
              </a:rPr>
              <a:t>ΤΑΞΙΝΟΜΗΣΗ ΚΑΤΑΓΜΑΤΩΝ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19536" y="1690689"/>
            <a:ext cx="8119814" cy="4906663"/>
          </a:xfrm>
        </p:spPr>
        <p:txBody>
          <a:bodyPr>
            <a:normAutofit fontScale="92500" lnSpcReduction="10000"/>
          </a:bodyPr>
          <a:lstStyle/>
          <a:p>
            <a:r>
              <a:rPr lang="el-GR" sz="2400" b="1" dirty="0"/>
              <a:t>Συμπιεστικά</a:t>
            </a:r>
            <a:r>
              <a:rPr lang="en-US" sz="2400" b="1" dirty="0"/>
              <a:t>:</a:t>
            </a:r>
            <a:r>
              <a:rPr lang="el-GR" sz="2400" dirty="0"/>
              <a:t> συμβαίνουν στα σπογγώδη οστά. Αλλάζουν τα σχήμα του οστού και ανατάσσονται δύσκολα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/>
              <a:t>Ενσφηνωμένα</a:t>
            </a:r>
            <a:r>
              <a:rPr lang="en-US" sz="2400" b="1" dirty="0"/>
              <a:t>:</a:t>
            </a:r>
            <a:r>
              <a:rPr lang="el-GR" sz="2400" dirty="0"/>
              <a:t> Το ένα άκρο του σπασμένου οστού που έχει και τη μικρότερη διάμετρο ενσφηνώνεται σε αυτό με τη μεγαλύτερη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/>
              <a:t>Συντριπτικά</a:t>
            </a:r>
            <a:r>
              <a:rPr lang="en-US" sz="2400" b="1" dirty="0"/>
              <a:t>:</a:t>
            </a:r>
            <a:r>
              <a:rPr lang="el-GR" sz="2400" dirty="0"/>
              <a:t> στο σημείο που έχει σπάσει το οστό υπάρχουν περισσότερα από τρία οστικά κομμάτια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/>
              <a:t>Αποσπαστικά</a:t>
            </a:r>
            <a:r>
              <a:rPr lang="en-US" sz="2400" b="1" dirty="0"/>
              <a:t>:</a:t>
            </a:r>
            <a:r>
              <a:rPr lang="el-GR" sz="2400" dirty="0"/>
              <a:t> πρόκειται για οστικά κομμάτια που αποσπώνται από άκρα οστών εκεί που καταφύονται οι μύες 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/>
              <a:t>Διπολικά</a:t>
            </a:r>
            <a:r>
              <a:rPr lang="en-US" sz="2400" b="1" dirty="0"/>
              <a:t>:</a:t>
            </a:r>
            <a:r>
              <a:rPr lang="el-GR" sz="2400" dirty="0"/>
              <a:t> είναι τα κατάγματα στα οποία υπάρχουν δύο διακοπές της συνέχειας τους που απέχουν μεταξύ τους</a:t>
            </a:r>
          </a:p>
        </p:txBody>
      </p:sp>
    </p:spTree>
    <p:extLst>
      <p:ext uri="{BB962C8B-B14F-4D97-AF65-F5344CB8AC3E}">
        <p14:creationId xmlns:p14="http://schemas.microsoft.com/office/powerpoint/2010/main" val="18647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 Black" panose="020B0A04020102020204" pitchFamily="34" charset="0"/>
              </a:rPr>
              <a:t>ΚΑΤΑΓΜΑ-ΕΞΑΡΘΡΗΜΑ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Μαζί με το κάταγμα στο ένα ή και στα δύο οστά που σχηματίζουν μία άρθρωση υπάρχει και εξάρθρημα. Η διάγνωση ενός κατάγματος παρουσιάζει τα εξής συμπτώματα</a:t>
            </a:r>
            <a:r>
              <a:rPr lang="en-US" sz="2400" dirty="0"/>
              <a:t>: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     1) πόνος</a:t>
            </a:r>
          </a:p>
          <a:p>
            <a:pPr marL="0" indent="0">
              <a:buNone/>
            </a:pPr>
            <a:r>
              <a:rPr lang="el-GR" sz="2400" dirty="0"/>
              <a:t>     2) αδυναμία κίνησης</a:t>
            </a:r>
          </a:p>
          <a:p>
            <a:pPr marL="0" indent="0">
              <a:buNone/>
            </a:pPr>
            <a:r>
              <a:rPr lang="el-GR" sz="2400" dirty="0"/>
              <a:t>     3) τοπικό οίδημα ή εκχύμωση</a:t>
            </a:r>
          </a:p>
          <a:p>
            <a:pPr marL="0" indent="0">
              <a:buNone/>
            </a:pPr>
            <a:r>
              <a:rPr lang="el-GR" sz="2400" dirty="0"/>
              <a:t>     4) ευαισθησία στην πίεση</a:t>
            </a:r>
          </a:p>
          <a:p>
            <a:pPr marL="0" indent="0">
              <a:buNone/>
            </a:pPr>
            <a:r>
              <a:rPr lang="el-GR" sz="2400" dirty="0"/>
              <a:t>     5) παραμόρφωση</a:t>
            </a:r>
          </a:p>
          <a:p>
            <a:pPr marL="0" indent="0">
              <a:buNone/>
            </a:pPr>
            <a:r>
              <a:rPr lang="el-GR" sz="2400" dirty="0"/>
              <a:t>     6) αφύσικη κίνηση</a:t>
            </a:r>
          </a:p>
        </p:txBody>
      </p:sp>
    </p:spTree>
    <p:extLst>
      <p:ext uri="{BB962C8B-B14F-4D97-AF65-F5344CB8AC3E}">
        <p14:creationId xmlns:p14="http://schemas.microsoft.com/office/powerpoint/2010/main" val="36377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 Black" panose="020B0A04020102020204" pitchFamily="34" charset="0"/>
              </a:rPr>
              <a:t>ΘΕΡΑΠΕΙΑ ΚΑΤΑΓΜΑΤΟΣ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θεραπεία ενός κατάγματος έχει σαν στόχο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1) </a:t>
            </a:r>
            <a:r>
              <a:rPr lang="el-GR" sz="2400" dirty="0"/>
              <a:t>στην ανάταξη του κατάγματος</a:t>
            </a:r>
          </a:p>
          <a:p>
            <a:pPr marL="0" indent="0">
              <a:buNone/>
            </a:pPr>
            <a:r>
              <a:rPr lang="el-GR" sz="2400" dirty="0"/>
              <a:t>     2) στην σταθεροποίηση του</a:t>
            </a:r>
          </a:p>
          <a:p>
            <a:pPr marL="0" indent="0">
              <a:buNone/>
            </a:pPr>
            <a:r>
              <a:rPr lang="el-GR" sz="2400" dirty="0"/>
              <a:t>     3) και στην λειτουργική αποκατάσταση του ασθενή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Πριν θεραπευτεί ένα κάταγμα πρωταρχικός μας σκοπός είναι η επιβίωση του ασθενή</a:t>
            </a:r>
          </a:p>
          <a:p>
            <a:r>
              <a:rPr lang="el-GR" sz="2400" dirty="0"/>
              <a:t>Σε ηλικιωμένα άτομα πρέπει να αντιμετωπίζονται γρήγορα και μόνο εάν το επιτρέπει η κατάσταση της υγείας τους.</a:t>
            </a:r>
          </a:p>
        </p:txBody>
      </p:sp>
    </p:spTree>
    <p:extLst>
      <p:ext uri="{BB962C8B-B14F-4D97-AF65-F5344CB8AC3E}">
        <p14:creationId xmlns:p14="http://schemas.microsoft.com/office/powerpoint/2010/main" val="34506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2013</Words>
  <Application>Microsoft Office PowerPoint</Application>
  <PresentationFormat>Widescreen</PresentationFormat>
  <Paragraphs>190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Segoe MDL2 Assets</vt:lpstr>
      <vt:lpstr>Times New Roman</vt:lpstr>
      <vt:lpstr>Wingdings</vt:lpstr>
      <vt:lpstr>Office Theme</vt:lpstr>
      <vt:lpstr>1_Office Theme</vt:lpstr>
      <vt:lpstr>3_Office Theme</vt:lpstr>
      <vt:lpstr> ΚΑΤΑΓΜΑΤΑ ΠΟΔΟΚΝΗΜΙΚΗΣ ΚΑΙ ΑΚΡΟΥ ΠΟΔΟΣ</vt:lpstr>
      <vt:lpstr>1. ΓΕΝΙΚΑ ΓΙΑ ΤΑ ΚΑΤΑΓΜΑΤΑ</vt:lpstr>
      <vt:lpstr>ΚΑΤΑΓΜΑ- ΟΡΙΣΜΟΣ</vt:lpstr>
      <vt:lpstr>ΤΑΞΙΝΟΜΗΣΗ ΚΑΤΑΓΜΑΤΩΝ</vt:lpstr>
      <vt:lpstr>ΤΑΞΙΝΟΜΗΣΗ ΚΑΤΑΓΜΑΤΩΝ</vt:lpstr>
      <vt:lpstr>ΤΑΞΙΝΟΜΗΣΗ ΚΑΤΑΓΜΑΤΩΝ</vt:lpstr>
      <vt:lpstr>ΤΑΞΙΝΟΜΗΣΗ ΚΑΤΑΓΜΑΤΩΝ</vt:lpstr>
      <vt:lpstr>ΚΑΤΑΓΜΑ-ΕΞΑΡΘΡΗΜΑ</vt:lpstr>
      <vt:lpstr>ΘΕΡΑΠΕΙΑ ΚΑΤΑΓΜΑΤΟΣ</vt:lpstr>
      <vt:lpstr>ΑΝΑΤΑΞΗ ΚΑΤΑΓΜΑΤΟΣ</vt:lpstr>
      <vt:lpstr>ΣΤΑΘΕΡΟΠΟΙΗΣΗ ΚΑΤΑΓΜΑΤΟΣ</vt:lpstr>
      <vt:lpstr>ΧΕΙΡΟΥΡΓΙΚΕΣ ΕΠΕΜΒΑΣΕΙΣ ΑΚΙΝΗΤΟΠΟΙΗΣΗΣ</vt:lpstr>
      <vt:lpstr>3. ΚΑΤΑΓΜΑΤΑ ΚΟΠΩΣΕΩΣ (ΑΠΌ ΚΑΤΑΠΟΝΗΣΗ) </vt:lpstr>
      <vt:lpstr>ΣΥΧΝΟΤΗΤΑ ΚΑΤΑΓΜΑΤΩΝ ΚΟΠΩΣΗΣ</vt:lpstr>
      <vt:lpstr>ΣΥΧΝΟΤΗΤΑ ΚΑΤΑΓΜΑΤΩΝ ΚΟΠΩΣΗΣ</vt:lpstr>
      <vt:lpstr>ΠΑΡΑΓΟΝΤΕΣ ΚΙΝΔΥΝΟΥ ΓΙΑ ΚΑΤΑΓΜΑΤΑ ΚΟΠΩΣΗΣ</vt:lpstr>
      <vt:lpstr>ΚΛΙΝΙΚΗ ΕΙΚΟΝΑ</vt:lpstr>
      <vt:lpstr>ΔΙΑΓΝΩΣΗ</vt:lpstr>
      <vt:lpstr>2. ΚΑΤΑΓΜΑΤΑ ΠΟΔΟΚΝΗΜΙΚΗΣ ΚΑΙ ΑΚΡΟΥ ΠΟΔΑ</vt:lpstr>
      <vt:lpstr>ΚΑΤΑΓΜΑΤΑ ΠΟΔΟΚΝΗΜΙΚΗΣ ΚΑΙ ΑΚΡΟΥ ΠΟΔΑ</vt:lpstr>
      <vt:lpstr>PowerPoint Presentation</vt:lpstr>
      <vt:lpstr>ΚΑΤΑΓΜΑΤΑ ΣΦΥΡΩΝ</vt:lpstr>
      <vt:lpstr>ΚΑΤΑΓΜΑΤΑ ΣΦΥΡΩΝ</vt:lpstr>
      <vt:lpstr>ΚΑΤΑΓΜΑΤΑ ΣΦΥΡΩΝ</vt:lpstr>
      <vt:lpstr>ΚΑΤΑΓΜΑΤΑ ΣΦΥΡΩΝ</vt:lpstr>
      <vt:lpstr>ΕΝΔΟΑΡΘΡΙΚΟ ΚΑΤΑΓΜΑ ΤΟΥ ΚΑΤΩ ΤΡΙΤΗΜΟΡΙΟΥ ΤΗΣ ΚΝΗΜΗΣ</vt:lpstr>
      <vt:lpstr>ΚΑΤΑΓΜΑΤΑ ΑΣΤΡΑΓΑΛΟΥ</vt:lpstr>
      <vt:lpstr>ΚΑΤΑΓΜΑΤΑ ΑΣΤΡΑΓΑΛΟΥ</vt:lpstr>
      <vt:lpstr>ΚΑΤΑΓΜΑΤΑ ΑΣΤΡΑΓΑΛΟΥ</vt:lpstr>
      <vt:lpstr>ΚΑΤΑΓΜΑΤΑ ΠΤΕΡΝΑΣ</vt:lpstr>
      <vt:lpstr>ΚΑΤΑΓΜΑΤΑ ΠΤΕΡΝΑΣ</vt:lpstr>
      <vt:lpstr>ΚΑΤΑΓΜΑΤΑ ΣΚΑΦΟΕΙΔΟΥΣ</vt:lpstr>
      <vt:lpstr>ΚΑΤΑΓΜΑΤΑ ΜΕΤΑΤΑΡΣΙΩΝ</vt:lpstr>
      <vt:lpstr>ΚΑΤΑΓΜΑΤΑ ΜΕΤΑΤΑΡΣΙΩΝ</vt:lpstr>
      <vt:lpstr>ΚΑΤΑΓΜΑΤΑ ΦΑΛΑΓΓΩΝ ΤΩΝ ΔΑΚΤΥΛΩΝ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ΟΡΘΟΠΕΔΙΚΗ ΚΑΚΩΣΗΣ ΠΟΔΟΚΝΗΜΙΚΗΣ ΚΑΙ ΑΚΡΟΥ ΠΟΔΑ</dc:title>
  <dc:creator>Maria Pasenidou</dc:creator>
  <cp:lastModifiedBy>Maria Pasenidou</cp:lastModifiedBy>
  <cp:revision>58</cp:revision>
  <dcterms:created xsi:type="dcterms:W3CDTF">2018-11-05T08:23:26Z</dcterms:created>
  <dcterms:modified xsi:type="dcterms:W3CDTF">2020-12-04T19:28:53Z</dcterms:modified>
</cp:coreProperties>
</file>