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65" r:id="rId5"/>
    <p:sldId id="258" r:id="rId6"/>
    <p:sldId id="259" r:id="rId7"/>
    <p:sldId id="266" r:id="rId8"/>
    <p:sldId id="260" r:id="rId9"/>
    <p:sldId id="261" r:id="rId10"/>
    <p:sldId id="270" r:id="rId11"/>
    <p:sldId id="267" r:id="rId12"/>
    <p:sldId id="262" r:id="rId13"/>
    <p:sldId id="263" r:id="rId14"/>
    <p:sldId id="268" r:id="rId15"/>
    <p:sldId id="264"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Τίτλος 13"/>
          <p:cNvSpPr>
            <a:spLocks noGrp="1"/>
          </p:cNvSpPr>
          <p:nvPr>
            <p:ph type="ctrTitle"/>
          </p:nvPr>
        </p:nvSpPr>
        <p:spPr>
          <a:xfrm>
            <a:off x="1432560" y="359898"/>
            <a:ext cx="7406640" cy="1472184"/>
          </a:xfrm>
        </p:spPr>
        <p:txBody>
          <a:bodyPr anchor="b"/>
          <a:lstStyle>
            <a:lvl1pPr algn="l">
              <a:defRPr/>
            </a:lvl1pPr>
            <a:extLst/>
          </a:lstStyle>
          <a:p>
            <a:r>
              <a:rPr kumimoji="0" lang="el-GR" smtClean="0"/>
              <a:t>Στυλ κύριου τίτλου</a:t>
            </a:r>
            <a:endParaRPr kumimoji="0" lang="en-US"/>
          </a:p>
        </p:txBody>
      </p:sp>
      <p:sp>
        <p:nvSpPr>
          <p:cNvPr id="22" name="Υπότιτλο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7" name="Θέση ημερομηνίας 6"/>
          <p:cNvSpPr>
            <a:spLocks noGrp="1"/>
          </p:cNvSpPr>
          <p:nvPr>
            <p:ph type="dt" sz="half" idx="10"/>
          </p:nvPr>
        </p:nvSpPr>
        <p:spPr/>
        <p:txBody>
          <a:bodyPr/>
          <a:lstStyle>
            <a:extLst/>
          </a:lstStyle>
          <a:p>
            <a:fld id="{6B9CF134-64D3-41F0-B50D-EF7CB2B55B97}" type="datetimeFigureOut">
              <a:rPr lang="el-GR" smtClean="0"/>
              <a:t>17/1/2018</a:t>
            </a:fld>
            <a:endParaRPr lang="el-GR"/>
          </a:p>
        </p:txBody>
      </p:sp>
      <p:sp>
        <p:nvSpPr>
          <p:cNvPr id="20" name="Θέση υποσέλιδου 19"/>
          <p:cNvSpPr>
            <a:spLocks noGrp="1"/>
          </p:cNvSpPr>
          <p:nvPr>
            <p:ph type="ftr" sz="quarter" idx="11"/>
          </p:nvPr>
        </p:nvSpPr>
        <p:spPr/>
        <p:txBody>
          <a:bodyPr/>
          <a:lstStyle>
            <a:extLst/>
          </a:lstStyle>
          <a:p>
            <a:endParaRPr lang="el-GR"/>
          </a:p>
        </p:txBody>
      </p:sp>
      <p:sp>
        <p:nvSpPr>
          <p:cNvPr id="10" name="Θέση αριθμού διαφάνειας 9"/>
          <p:cNvSpPr>
            <a:spLocks noGrp="1"/>
          </p:cNvSpPr>
          <p:nvPr>
            <p:ph type="sldNum" sz="quarter" idx="12"/>
          </p:nvPr>
        </p:nvSpPr>
        <p:spPr/>
        <p:txBody>
          <a:bodyPr/>
          <a:lstStyle>
            <a:extLst/>
          </a:lstStyle>
          <a:p>
            <a:fld id="{E00524FC-6DD9-472D-880B-1B632275AA19}" type="slidenum">
              <a:rPr lang="el-GR" smtClean="0"/>
              <a:t>‹#›</a:t>
            </a:fld>
            <a:endParaRPr lang="el-GR"/>
          </a:p>
        </p:txBody>
      </p:sp>
      <p:sp>
        <p:nvSpPr>
          <p:cNvPr id="8" name="Έλλειψη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Έλλειψη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6B9CF134-64D3-41F0-B50D-EF7CB2B55B97}" type="datetimeFigureOut">
              <a:rPr lang="el-GR" smtClean="0"/>
              <a:t>17/1/2018</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E00524FC-6DD9-472D-880B-1B632275AA19}"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58000" y="274639"/>
            <a:ext cx="1828800" cy="5851525"/>
          </a:xfrm>
        </p:spPr>
        <p:txBody>
          <a:bodyPr vert="eaVert"/>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6B9CF134-64D3-41F0-B50D-EF7CB2B55B97}" type="datetimeFigureOut">
              <a:rPr lang="el-GR" smtClean="0"/>
              <a:t>17/1/2018</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E00524FC-6DD9-472D-880B-1B632275AA19}"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6B9CF134-64D3-41F0-B50D-EF7CB2B55B97}" type="datetimeFigureOut">
              <a:rPr lang="el-GR" smtClean="0"/>
              <a:t>17/1/2018</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E00524FC-6DD9-472D-880B-1B632275AA19}"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Ορθογώνιο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extLst/>
          </a:lstStyle>
          <a:p>
            <a:fld id="{6B9CF134-64D3-41F0-B50D-EF7CB2B55B97}" type="datetimeFigureOut">
              <a:rPr lang="el-GR" smtClean="0"/>
              <a:t>17/1/2018</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E00524FC-6DD9-472D-880B-1B632275AA19}" type="slidenum">
              <a:rPr lang="el-GR" smtClean="0"/>
              <a:t>‹#›</a:t>
            </a:fld>
            <a:endParaRPr lang="el-GR"/>
          </a:p>
        </p:txBody>
      </p:sp>
      <p:sp>
        <p:nvSpPr>
          <p:cNvPr id="10" name="Ορθογώνιο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Έλλειψη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Έλλειψη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320"/>
            <a:ext cx="7498080" cy="114300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6B9CF134-64D3-41F0-B50D-EF7CB2B55B97}" type="datetimeFigureOut">
              <a:rPr lang="el-GR" smtClean="0"/>
              <a:t>17/1/2018</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E00524FC-6DD9-472D-880B-1B632275AA19}"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6B9CF134-64D3-41F0-B50D-EF7CB2B55B97}" type="datetimeFigureOut">
              <a:rPr lang="el-GR" smtClean="0"/>
              <a:t>17/1/2018</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E00524FC-6DD9-472D-880B-1B632275AA19}"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320"/>
            <a:ext cx="7498080" cy="1143000"/>
          </a:xfrm>
        </p:spPr>
        <p:txBody>
          <a:bodyPr anchor="ctr"/>
          <a:lstStyle>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6B9CF134-64D3-41F0-B50D-EF7CB2B55B97}" type="datetimeFigureOut">
              <a:rPr lang="el-GR" smtClean="0"/>
              <a:t>17/1/2018</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E00524FC-6DD9-472D-880B-1B632275AA19}"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Ορθογώνιο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Θέση ημερομηνίας 1"/>
          <p:cNvSpPr>
            <a:spLocks noGrp="1"/>
          </p:cNvSpPr>
          <p:nvPr>
            <p:ph type="dt" sz="half" idx="10"/>
          </p:nvPr>
        </p:nvSpPr>
        <p:spPr/>
        <p:txBody>
          <a:bodyPr/>
          <a:lstStyle>
            <a:extLst/>
          </a:lstStyle>
          <a:p>
            <a:fld id="{6B9CF134-64D3-41F0-B50D-EF7CB2B55B97}" type="datetimeFigureOut">
              <a:rPr lang="el-GR" smtClean="0"/>
              <a:t>17/1/2018</a:t>
            </a:fld>
            <a:endParaRPr lang="el-GR"/>
          </a:p>
        </p:txBody>
      </p:sp>
      <p:sp>
        <p:nvSpPr>
          <p:cNvPr id="3" name="Θέση υποσέλιδου 2"/>
          <p:cNvSpPr>
            <a:spLocks noGrp="1"/>
          </p:cNvSpPr>
          <p:nvPr>
            <p:ph type="ftr" sz="quarter" idx="11"/>
          </p:nvPr>
        </p:nvSpPr>
        <p:spPr/>
        <p:txBody>
          <a:bodyPr/>
          <a:lstStyle>
            <a:extLst/>
          </a:lstStyle>
          <a:p>
            <a:endParaRPr lang="el-GR"/>
          </a:p>
        </p:txBody>
      </p:sp>
      <p:sp>
        <p:nvSpPr>
          <p:cNvPr id="4" name="Θέση αριθμού διαφάνειας 3"/>
          <p:cNvSpPr>
            <a:spLocks noGrp="1"/>
          </p:cNvSpPr>
          <p:nvPr>
            <p:ph type="sldNum" sz="quarter" idx="12"/>
          </p:nvPr>
        </p:nvSpPr>
        <p:spPr/>
        <p:txBody>
          <a:bodyPr/>
          <a:lstStyle>
            <a:extLst/>
          </a:lstStyle>
          <a:p>
            <a:fld id="{E00524FC-6DD9-472D-880B-1B632275AA19}" type="slidenum">
              <a:rPr lang="el-GR" smtClean="0"/>
              <a:t>‹#›</a:t>
            </a:fld>
            <a:endParaRPr lang="el-GR"/>
          </a:p>
        </p:txBody>
      </p:sp>
      <p:sp>
        <p:nvSpPr>
          <p:cNvPr id="6" name="Ορθογώνιο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6B9CF134-64D3-41F0-B50D-EF7CB2B55B97}" type="datetimeFigureOut">
              <a:rPr lang="el-GR" smtClean="0"/>
              <a:t>17/1/2018</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E00524FC-6DD9-472D-880B-1B632275AA19}"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extLst/>
          </a:lstStyle>
          <a:p>
            <a:fld id="{6B9CF134-64D3-41F0-B50D-EF7CB2B55B97}" type="datetimeFigureOut">
              <a:rPr lang="el-GR" smtClean="0"/>
              <a:t>17/1/2018</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E00524FC-6DD9-472D-880B-1B632275AA19}" type="slidenum">
              <a:rPr lang="el-GR" smtClean="0"/>
              <a:t>‹#›</a:t>
            </a:fld>
            <a:endParaRPr lang="el-GR"/>
          </a:p>
        </p:txBody>
      </p:sp>
      <p:sp>
        <p:nvSpPr>
          <p:cNvPr id="8" name="Ορθογώνιο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Θέση εικόνας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Διάγραμμα ροής: Διεργασία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Διάγραμμα ροής: Διεργασία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Θέση κειμένου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Στυλ υποδείγματος κειμένου</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Πίτα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Έλλειψη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Κουλούρα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Ορθογώνιο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Θέση τίτλου 4"/>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Στυλ κύριου τίτλου</a:t>
            </a:r>
            <a:endParaRPr kumimoji="0" lang="en-US"/>
          </a:p>
        </p:txBody>
      </p:sp>
      <p:sp>
        <p:nvSpPr>
          <p:cNvPr id="9" name="Θέση κειμένου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Θέση ημερομηνίας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B9CF134-64D3-41F0-B50D-EF7CB2B55B97}" type="datetimeFigureOut">
              <a:rPr lang="el-GR" smtClean="0"/>
              <a:t>17/1/2018</a:t>
            </a:fld>
            <a:endParaRPr lang="el-GR"/>
          </a:p>
        </p:txBody>
      </p:sp>
      <p:sp>
        <p:nvSpPr>
          <p:cNvPr id="10" name="Θέση υποσέλιδου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Θέση αριθμού διαφάνειας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00524FC-6DD9-472D-880B-1B632275AA19}" type="slidenum">
              <a:rPr lang="el-GR" smtClean="0"/>
              <a:t>‹#›</a:t>
            </a:fld>
            <a:endParaRPr lang="el-GR"/>
          </a:p>
        </p:txBody>
      </p:sp>
      <p:sp>
        <p:nvSpPr>
          <p:cNvPr id="15" name="Ορθογώνιο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pPr algn="ctr"/>
            <a:r>
              <a:rPr lang="el-GR" b="1" dirty="0" smtClean="0">
                <a:solidFill>
                  <a:schemeClr val="tx1">
                    <a:lumMod val="95000"/>
                    <a:lumOff val="5000"/>
                  </a:schemeClr>
                </a:solidFill>
              </a:rPr>
              <a:t>Οστά </a:t>
            </a:r>
            <a:r>
              <a:rPr lang="el-GR" b="1" dirty="0">
                <a:solidFill>
                  <a:schemeClr val="tx1">
                    <a:lumMod val="95000"/>
                    <a:lumOff val="5000"/>
                  </a:schemeClr>
                </a:solidFill>
              </a:rPr>
              <a:t>Κ</a:t>
            </a:r>
            <a:r>
              <a:rPr lang="el-GR" b="1" dirty="0" smtClean="0">
                <a:solidFill>
                  <a:schemeClr val="tx1">
                    <a:lumMod val="95000"/>
                    <a:lumOff val="5000"/>
                  </a:schemeClr>
                </a:solidFill>
              </a:rPr>
              <a:t>ορμού</a:t>
            </a:r>
            <a:endParaRPr lang="el-GR" b="1" dirty="0">
              <a:solidFill>
                <a:schemeClr val="tx1">
                  <a:lumMod val="95000"/>
                  <a:lumOff val="5000"/>
                </a:schemeClr>
              </a:solidFill>
            </a:endParaRPr>
          </a:p>
        </p:txBody>
      </p:sp>
      <p:sp>
        <p:nvSpPr>
          <p:cNvPr id="3" name="Υπότιτλος 2"/>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123322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solidFill>
                  <a:schemeClr val="tx1">
                    <a:lumMod val="95000"/>
                    <a:lumOff val="5000"/>
                  </a:schemeClr>
                </a:solidFill>
              </a:rPr>
              <a:t>Οστά του </a:t>
            </a:r>
            <a:r>
              <a:rPr lang="el-GR" b="1" dirty="0" smtClean="0">
                <a:solidFill>
                  <a:schemeClr val="tx1">
                    <a:lumMod val="95000"/>
                    <a:lumOff val="5000"/>
                  </a:schemeClr>
                </a:solidFill>
              </a:rPr>
              <a:t>Θώρακα</a:t>
            </a:r>
            <a:endParaRPr lang="el-GR" b="1" dirty="0">
              <a:solidFill>
                <a:schemeClr val="tx1">
                  <a:lumMod val="95000"/>
                  <a:lumOff val="5000"/>
                </a:schemeClr>
              </a:solidFill>
            </a:endParaRPr>
          </a:p>
        </p:txBody>
      </p:sp>
      <p:sp>
        <p:nvSpPr>
          <p:cNvPr id="3" name="Θέση περιεχομένου 2"/>
          <p:cNvSpPr>
            <a:spLocks noGrp="1"/>
          </p:cNvSpPr>
          <p:nvPr>
            <p:ph idx="1"/>
          </p:nvPr>
        </p:nvSpPr>
        <p:spPr>
          <a:xfrm>
            <a:off x="899592" y="1447800"/>
            <a:ext cx="8244408" cy="5410200"/>
          </a:xfrm>
        </p:spPr>
        <p:txBody>
          <a:bodyPr>
            <a:normAutofit fontScale="70000" lnSpcReduction="20000"/>
          </a:bodyPr>
          <a:lstStyle/>
          <a:p>
            <a:r>
              <a:rPr lang="el-GR" b="1" dirty="0" smtClean="0"/>
              <a:t>ΠΛΕΥΡΕΣ</a:t>
            </a:r>
            <a:endParaRPr lang="el-GR" b="1" dirty="0"/>
          </a:p>
          <a:p>
            <a:r>
              <a:rPr lang="el-GR" b="1" dirty="0"/>
              <a:t> Οι πλευρές είναι 12 ζεύγη (δεξιά και αριστερά) και ενώνονται στο ένα τους άκρο με τους 12 θωρακικούς σπονδύλους και στο άλλο τους άκρο άμεσα ή έμμεσα με </a:t>
            </a:r>
            <a:r>
              <a:rPr lang="el-GR" b="1" dirty="0" err="1"/>
              <a:t>τοθώρακας</a:t>
            </a:r>
            <a:r>
              <a:rPr lang="el-GR" b="1" dirty="0"/>
              <a:t> στέρνο σχηματίζοντας την θωρακική κοιλότητα, μέσα στην οποία προστατεύονται οι πνεύμονες, η καρδιά και τα μεγάλα </a:t>
            </a:r>
            <a:r>
              <a:rPr lang="el-GR" b="1" dirty="0" smtClean="0"/>
              <a:t>αγγεία.</a:t>
            </a:r>
          </a:p>
          <a:p>
            <a:r>
              <a:rPr lang="el-GR" b="1" dirty="0" smtClean="0"/>
              <a:t>Το </a:t>
            </a:r>
            <a:r>
              <a:rPr lang="el-GR" b="1" dirty="0"/>
              <a:t>πρόσθιο άκρο των επτά πρώτων πλευρών ενώνεται άμεσα με το στέρνο με τους πλευρικούς χόνδρους. Οι πλευρές αυτές ονομάζονται γνήσιες πλευρές</a:t>
            </a:r>
            <a:r>
              <a:rPr lang="el-GR" b="1" dirty="0" smtClean="0"/>
              <a:t>.</a:t>
            </a:r>
            <a:endParaRPr lang="el-GR" b="1" dirty="0"/>
          </a:p>
          <a:p>
            <a:r>
              <a:rPr lang="el-GR" b="1" dirty="0"/>
              <a:t>Το πρόσθιο άκρο της όγδοης, ένατης και δέκατης πλευράς ενώνεται έμμεσα με το στέρνο με το χόνδρινο πλευρικό τόξο. Οι πλευρές αυτές ονομάζονται νόθες πλευρές. Το πρόσθιο άκρο της ενδέκατης και της δωδέκατης πλευράς καταλήγουν ελεύθερα χωρίς να ενώνεται με το στέρνο. Οι πλευρές αυτές ονομάζονται νόθες ασύντακτες πλευρές.</a:t>
            </a:r>
          </a:p>
          <a:p>
            <a:endParaRPr lang="el-GR" dirty="0"/>
          </a:p>
        </p:txBody>
      </p:sp>
    </p:spTree>
    <p:extLst>
      <p:ext uri="{BB962C8B-B14F-4D97-AF65-F5344CB8AC3E}">
        <p14:creationId xmlns:p14="http://schemas.microsoft.com/office/powerpoint/2010/main" val="3097377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34141"/>
            <a:ext cx="8172400" cy="6563211"/>
          </a:xfrm>
        </p:spPr>
      </p:pic>
    </p:spTree>
    <p:extLst>
      <p:ext uri="{BB962C8B-B14F-4D97-AF65-F5344CB8AC3E}">
        <p14:creationId xmlns:p14="http://schemas.microsoft.com/office/powerpoint/2010/main" val="3708893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solidFill>
                  <a:schemeClr val="tx1">
                    <a:lumMod val="95000"/>
                    <a:lumOff val="5000"/>
                  </a:schemeClr>
                </a:solidFill>
              </a:rPr>
              <a:t>Στοιχεία </a:t>
            </a:r>
            <a:r>
              <a:rPr lang="el-GR" b="1" dirty="0" smtClean="0">
                <a:solidFill>
                  <a:schemeClr val="tx1">
                    <a:lumMod val="95000"/>
                    <a:lumOff val="5000"/>
                  </a:schemeClr>
                </a:solidFill>
              </a:rPr>
              <a:t>φυσιολογίας</a:t>
            </a:r>
            <a:endParaRPr lang="el-GR" b="1" dirty="0">
              <a:solidFill>
                <a:schemeClr val="tx1">
                  <a:lumMod val="95000"/>
                  <a:lumOff val="5000"/>
                </a:schemeClr>
              </a:solidFill>
            </a:endParaRPr>
          </a:p>
        </p:txBody>
      </p:sp>
      <p:sp>
        <p:nvSpPr>
          <p:cNvPr id="3" name="Θέση περιεχομένου 2"/>
          <p:cNvSpPr>
            <a:spLocks noGrp="1"/>
          </p:cNvSpPr>
          <p:nvPr>
            <p:ph idx="1"/>
          </p:nvPr>
        </p:nvSpPr>
        <p:spPr>
          <a:xfrm>
            <a:off x="1181912" y="1533738"/>
            <a:ext cx="7962088" cy="5293568"/>
          </a:xfrm>
        </p:spPr>
        <p:txBody>
          <a:bodyPr>
            <a:normAutofit fontScale="77500" lnSpcReduction="20000"/>
          </a:bodyPr>
          <a:lstStyle/>
          <a:p>
            <a:endParaRPr lang="el-GR" b="1" dirty="0">
              <a:solidFill>
                <a:schemeClr val="tx1">
                  <a:lumMod val="95000"/>
                  <a:lumOff val="5000"/>
                </a:schemeClr>
              </a:solidFill>
            </a:endParaRPr>
          </a:p>
          <a:p>
            <a:r>
              <a:rPr lang="el-GR" b="1" dirty="0">
                <a:solidFill>
                  <a:schemeClr val="tx1">
                    <a:lumMod val="95000"/>
                    <a:lumOff val="5000"/>
                  </a:schemeClr>
                </a:solidFill>
              </a:rPr>
              <a:t>Οι κινήσεις του θώρακα κατά την αναπνοή, που οφείλονται στην λειτουργία των αναπνευστικών μυών, πραγματοποιούνται κυρίως στο σημείο που οι πλευρές ενώνονται με τους θωρακικούς </a:t>
            </a:r>
            <a:r>
              <a:rPr lang="el-GR" b="1" dirty="0" smtClean="0">
                <a:solidFill>
                  <a:schemeClr val="tx1">
                    <a:lumMod val="95000"/>
                    <a:lumOff val="5000"/>
                  </a:schemeClr>
                </a:solidFill>
              </a:rPr>
              <a:t>σπονδύλους.</a:t>
            </a:r>
          </a:p>
          <a:p>
            <a:r>
              <a:rPr lang="el-GR" b="1" dirty="0" smtClean="0">
                <a:solidFill>
                  <a:schemeClr val="tx1">
                    <a:lumMod val="95000"/>
                    <a:lumOff val="5000"/>
                  </a:schemeClr>
                </a:solidFill>
              </a:rPr>
              <a:t>Στις </a:t>
            </a:r>
            <a:r>
              <a:rPr lang="el-GR" b="1" dirty="0">
                <a:solidFill>
                  <a:schemeClr val="tx1">
                    <a:lumMod val="95000"/>
                    <a:lumOff val="5000"/>
                  </a:schemeClr>
                </a:solidFill>
              </a:rPr>
              <a:t>αρθρώσεις αυτές κατά την αναπνοή γίνονται κινήσεις των πλευρών και του στέρνου και αυξομειώνεται ανάλογα το μέγεθος του </a:t>
            </a:r>
            <a:r>
              <a:rPr lang="el-GR" b="1" dirty="0" smtClean="0">
                <a:solidFill>
                  <a:schemeClr val="tx1">
                    <a:lumMod val="95000"/>
                    <a:lumOff val="5000"/>
                  </a:schemeClr>
                </a:solidFill>
              </a:rPr>
              <a:t>θώρακα.</a:t>
            </a:r>
          </a:p>
          <a:p>
            <a:r>
              <a:rPr lang="el-GR" b="1" dirty="0" smtClean="0">
                <a:solidFill>
                  <a:schemeClr val="tx1">
                    <a:lumMod val="95000"/>
                    <a:lumOff val="5000"/>
                  </a:schemeClr>
                </a:solidFill>
              </a:rPr>
              <a:t>Έτσι</a:t>
            </a:r>
            <a:r>
              <a:rPr lang="el-GR" b="1" dirty="0">
                <a:solidFill>
                  <a:schemeClr val="tx1">
                    <a:lumMod val="95000"/>
                    <a:lumOff val="5000"/>
                  </a:schemeClr>
                </a:solidFill>
              </a:rPr>
              <a:t>, κατά την εισπνοή, οι διαστάσεις του θώρακα αυξάνουν </a:t>
            </a:r>
            <a:r>
              <a:rPr lang="el-GR" b="1" dirty="0" err="1">
                <a:solidFill>
                  <a:schemeClr val="tx1">
                    <a:lumMod val="95000"/>
                    <a:lumOff val="5000"/>
                  </a:schemeClr>
                </a:solidFill>
              </a:rPr>
              <a:t>αφ΄</a:t>
            </a:r>
            <a:r>
              <a:rPr lang="el-GR" b="1" dirty="0">
                <a:solidFill>
                  <a:schemeClr val="tx1">
                    <a:lumMod val="95000"/>
                    <a:lumOff val="5000"/>
                  </a:schemeClr>
                </a:solidFill>
              </a:rPr>
              <a:t> ενός μεν με την κίνηση των πλευρών και του στέρνου προς τα πάνω, οπότε το στέρνο απομακρύνεται από τη σπονδυλική στήλη, </a:t>
            </a:r>
            <a:r>
              <a:rPr lang="el-GR" b="1" dirty="0" err="1">
                <a:solidFill>
                  <a:schemeClr val="tx1">
                    <a:lumMod val="95000"/>
                    <a:lumOff val="5000"/>
                  </a:schemeClr>
                </a:solidFill>
              </a:rPr>
              <a:t>αφ΄</a:t>
            </a:r>
            <a:r>
              <a:rPr lang="el-GR" b="1" dirty="0">
                <a:solidFill>
                  <a:schemeClr val="tx1">
                    <a:lumMod val="95000"/>
                    <a:lumOff val="5000"/>
                  </a:schemeClr>
                </a:solidFill>
              </a:rPr>
              <a:t> εταίρου δε με την κίνηση των πλευρών προς τα </a:t>
            </a:r>
            <a:r>
              <a:rPr lang="el-GR" b="1" dirty="0" smtClean="0">
                <a:solidFill>
                  <a:schemeClr val="tx1">
                    <a:lumMod val="95000"/>
                    <a:lumOff val="5000"/>
                  </a:schemeClr>
                </a:solidFill>
              </a:rPr>
              <a:t>έξω.</a:t>
            </a:r>
          </a:p>
          <a:p>
            <a:r>
              <a:rPr lang="el-GR" b="1" dirty="0" smtClean="0">
                <a:solidFill>
                  <a:schemeClr val="tx1">
                    <a:lumMod val="95000"/>
                    <a:lumOff val="5000"/>
                  </a:schemeClr>
                </a:solidFill>
              </a:rPr>
              <a:t>Τα </a:t>
            </a:r>
            <a:r>
              <a:rPr lang="el-GR" b="1" dirty="0">
                <a:solidFill>
                  <a:schemeClr val="tx1">
                    <a:lumMod val="95000"/>
                    <a:lumOff val="5000"/>
                  </a:schemeClr>
                </a:solidFill>
              </a:rPr>
              <a:t>αντίθετα συμβαίνουν κατά την εκπνοή.</a:t>
            </a:r>
          </a:p>
        </p:txBody>
      </p:sp>
    </p:spTree>
    <p:extLst>
      <p:ext uri="{BB962C8B-B14F-4D97-AF65-F5344CB8AC3E}">
        <p14:creationId xmlns:p14="http://schemas.microsoft.com/office/powerpoint/2010/main" val="4178268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solidFill>
                  <a:schemeClr val="tx1">
                    <a:lumMod val="95000"/>
                    <a:lumOff val="5000"/>
                  </a:schemeClr>
                </a:solidFill>
              </a:rPr>
              <a:t>Οστά της Πυέλου (Λεκάνης</a:t>
            </a:r>
            <a:r>
              <a:rPr lang="el-GR" b="1" dirty="0" smtClean="0">
                <a:solidFill>
                  <a:schemeClr val="tx1">
                    <a:lumMod val="95000"/>
                    <a:lumOff val="5000"/>
                  </a:schemeClr>
                </a:solidFill>
              </a:rPr>
              <a:t>)</a:t>
            </a:r>
            <a:endParaRPr lang="el-GR" b="1" dirty="0">
              <a:solidFill>
                <a:schemeClr val="tx1">
                  <a:lumMod val="95000"/>
                  <a:lumOff val="5000"/>
                </a:schemeClr>
              </a:solidFill>
            </a:endParaRPr>
          </a:p>
        </p:txBody>
      </p:sp>
      <p:sp>
        <p:nvSpPr>
          <p:cNvPr id="3" name="Θέση περιεχομένου 2"/>
          <p:cNvSpPr>
            <a:spLocks noGrp="1"/>
          </p:cNvSpPr>
          <p:nvPr>
            <p:ph idx="1"/>
          </p:nvPr>
        </p:nvSpPr>
        <p:spPr>
          <a:xfrm>
            <a:off x="971600" y="1447800"/>
            <a:ext cx="8172400" cy="5410200"/>
          </a:xfrm>
        </p:spPr>
        <p:txBody>
          <a:bodyPr>
            <a:normAutofit fontScale="70000" lnSpcReduction="20000"/>
          </a:bodyPr>
          <a:lstStyle/>
          <a:p>
            <a:pPr marL="82296" indent="0">
              <a:buNone/>
            </a:pPr>
            <a:r>
              <a:rPr lang="el-GR" b="1" dirty="0" smtClean="0"/>
              <a:t>                                               Στοιχεία ανατομίας</a:t>
            </a:r>
            <a:endParaRPr lang="el-GR" b="1" dirty="0"/>
          </a:p>
          <a:p>
            <a:r>
              <a:rPr lang="el-GR" b="1" dirty="0"/>
              <a:t>Η πύελος ή λεκάνη σχηματίζεται από τα δύο ανώνυμα οστά που συνδέονται μπροστά στην ηβική σύμφυση και πίσω με το ιερό οστό</a:t>
            </a:r>
            <a:r>
              <a:rPr lang="el-GR" b="1" dirty="0" smtClean="0"/>
              <a:t>.</a:t>
            </a:r>
            <a:endParaRPr lang="el-GR" b="1" dirty="0"/>
          </a:p>
          <a:p>
            <a:pPr marL="82296" indent="0">
              <a:buNone/>
            </a:pPr>
            <a:r>
              <a:rPr lang="el-GR" b="1" dirty="0" smtClean="0"/>
              <a:t>                                                             ΙΕΡΟ ΟΣΤΟ</a:t>
            </a:r>
            <a:endParaRPr lang="el-GR" b="1" dirty="0"/>
          </a:p>
          <a:p>
            <a:r>
              <a:rPr lang="el-GR" b="1" dirty="0"/>
              <a:t>Οι ιεροί σπόνδυλοι ενώνονται μεταξύ τους και αποτελούν ένα ενιαίο οστό το ιερό οστό</a:t>
            </a:r>
            <a:r>
              <a:rPr lang="el-GR" b="1" dirty="0" smtClean="0"/>
              <a:t>.</a:t>
            </a:r>
            <a:endParaRPr lang="el-GR" b="1" dirty="0"/>
          </a:p>
          <a:p>
            <a:pPr marL="82296" indent="0">
              <a:buNone/>
            </a:pPr>
            <a:r>
              <a:rPr lang="el-GR" b="1" dirty="0" smtClean="0"/>
              <a:t>                                                   ΑΝΩΝΥΜΟ ΟΣΤΟ</a:t>
            </a:r>
            <a:endParaRPr lang="el-GR" b="1" dirty="0"/>
          </a:p>
          <a:p>
            <a:pPr marL="82296" indent="0">
              <a:buNone/>
            </a:pPr>
            <a:r>
              <a:rPr lang="el-GR" b="1" dirty="0" smtClean="0"/>
              <a:t>                                                                 πύελος</a:t>
            </a:r>
            <a:endParaRPr lang="el-GR" b="1" dirty="0"/>
          </a:p>
          <a:p>
            <a:r>
              <a:rPr lang="el-GR" b="1" dirty="0"/>
              <a:t>Κάθε ανώνυμο οστό αποτελείται από τρία επί μέρους οστά το λαγόνιο, το ηβικό και το ισχιακό. Τα δύο ανώνυμα οστά συνδέονται μεταξύ τους μπροστά στην ηβική σύμφυση και πίσω με το ιερό οστό σχηματίζοντας την πύελο ή λεκάνη. </a:t>
            </a:r>
          </a:p>
          <a:p>
            <a:pPr marL="82296" indent="0">
              <a:buNone/>
            </a:pPr>
            <a:r>
              <a:rPr lang="el-GR" b="1" dirty="0" smtClean="0"/>
              <a:t>                                                                ΚΟΤΥΛΗ </a:t>
            </a:r>
            <a:endParaRPr lang="el-GR" b="1" dirty="0"/>
          </a:p>
          <a:p>
            <a:r>
              <a:rPr lang="el-GR" b="1" dirty="0"/>
              <a:t>Είναι το </a:t>
            </a:r>
            <a:r>
              <a:rPr lang="el-GR" b="1" dirty="0" smtClean="0"/>
              <a:t>σημείο </a:t>
            </a:r>
            <a:r>
              <a:rPr lang="el-GR" b="1" dirty="0"/>
              <a:t>όπου πραγματοποιείται η σύνδεση της πυέλου με το μηριαίο οστό σχηματίζοντας την άρθρωση του ισχίου.</a:t>
            </a:r>
          </a:p>
        </p:txBody>
      </p:sp>
    </p:spTree>
    <p:extLst>
      <p:ext uri="{BB962C8B-B14F-4D97-AF65-F5344CB8AC3E}">
        <p14:creationId xmlns:p14="http://schemas.microsoft.com/office/powerpoint/2010/main" val="3741927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33831"/>
            <a:ext cx="8100392" cy="6824169"/>
          </a:xfrm>
        </p:spPr>
      </p:pic>
    </p:spTree>
    <p:extLst>
      <p:ext uri="{BB962C8B-B14F-4D97-AF65-F5344CB8AC3E}">
        <p14:creationId xmlns:p14="http://schemas.microsoft.com/office/powerpoint/2010/main" val="1561968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solidFill>
                  <a:schemeClr val="tx1">
                    <a:lumMod val="95000"/>
                    <a:lumOff val="5000"/>
                  </a:schemeClr>
                </a:solidFill>
              </a:rPr>
              <a:t>Στοιχεία </a:t>
            </a:r>
            <a:r>
              <a:rPr lang="el-GR" b="1" dirty="0" smtClean="0">
                <a:solidFill>
                  <a:schemeClr val="tx1">
                    <a:lumMod val="95000"/>
                    <a:lumOff val="5000"/>
                  </a:schemeClr>
                </a:solidFill>
              </a:rPr>
              <a:t>φυσιολογίας</a:t>
            </a:r>
            <a:endParaRPr lang="el-GR" b="1" dirty="0">
              <a:solidFill>
                <a:schemeClr val="tx1">
                  <a:lumMod val="95000"/>
                  <a:lumOff val="5000"/>
                </a:schemeClr>
              </a:solidFill>
            </a:endParaRPr>
          </a:p>
        </p:txBody>
      </p:sp>
      <p:sp>
        <p:nvSpPr>
          <p:cNvPr id="3" name="Θέση περιεχομένου 2"/>
          <p:cNvSpPr>
            <a:spLocks noGrp="1"/>
          </p:cNvSpPr>
          <p:nvPr>
            <p:ph idx="1"/>
          </p:nvPr>
        </p:nvSpPr>
        <p:spPr>
          <a:xfrm>
            <a:off x="1043608" y="1447800"/>
            <a:ext cx="8100392" cy="5410200"/>
          </a:xfrm>
        </p:spPr>
        <p:txBody>
          <a:bodyPr>
            <a:normAutofit fontScale="85000" lnSpcReduction="10000"/>
          </a:bodyPr>
          <a:lstStyle/>
          <a:p>
            <a:endParaRPr lang="el-GR" b="1" dirty="0"/>
          </a:p>
          <a:p>
            <a:r>
              <a:rPr lang="el-GR" b="1" dirty="0"/>
              <a:t>Η </a:t>
            </a:r>
            <a:r>
              <a:rPr lang="el-GR" b="1" dirty="0" err="1"/>
              <a:t>ιερολαγόνια</a:t>
            </a:r>
            <a:r>
              <a:rPr lang="el-GR" b="1" dirty="0"/>
              <a:t> άρθρωση αποτελεί την πιο πολύπλοκη άρθρωση του ανθρώπινου σώματος η οποία διαθέτει πολύ μεγάλη σταθερότητα σε βάρος της κινητικότητας, πράγμα απαραίτητο για την βάδιση και την όρθια </a:t>
            </a:r>
            <a:r>
              <a:rPr lang="el-GR" b="1" dirty="0" smtClean="0"/>
              <a:t>στάση.</a:t>
            </a:r>
          </a:p>
          <a:p>
            <a:r>
              <a:rPr lang="el-GR" b="1" dirty="0" smtClean="0"/>
              <a:t>Το </a:t>
            </a:r>
            <a:r>
              <a:rPr lang="el-GR" b="1" dirty="0"/>
              <a:t>σχήμα και οι διαστάσεις της πυέλου διαφέρουν ανάμεσα στους άνδρες και στις </a:t>
            </a:r>
            <a:r>
              <a:rPr lang="el-GR" b="1" dirty="0" smtClean="0"/>
              <a:t>γυναίκες.</a:t>
            </a:r>
          </a:p>
          <a:p>
            <a:r>
              <a:rPr lang="el-GR" b="1" dirty="0" smtClean="0"/>
              <a:t>Το </a:t>
            </a:r>
            <a:r>
              <a:rPr lang="el-GR" b="1" dirty="0"/>
              <a:t>σχήμα και οι διαστάσεις της γυναικείας πυέλου έχουν μεγάλη σημασία στη μαιευτική, επειδή η πύελος αποτελεί τον οστέινο σωλήνα από όπου διέρχεται το έμβρυο κατά τον τοκετό.</a:t>
            </a:r>
          </a:p>
        </p:txBody>
      </p:sp>
    </p:spTree>
    <p:extLst>
      <p:ext uri="{BB962C8B-B14F-4D97-AF65-F5344CB8AC3E}">
        <p14:creationId xmlns:p14="http://schemas.microsoft.com/office/powerpoint/2010/main" val="1719218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solidFill>
                  <a:schemeClr val="tx1">
                    <a:lumMod val="95000"/>
                    <a:lumOff val="5000"/>
                  </a:schemeClr>
                </a:solidFill>
                <a:effectLst/>
              </a:rPr>
              <a:t>Σπονδυλική </a:t>
            </a:r>
            <a:r>
              <a:rPr lang="el-GR" b="1" dirty="0" smtClean="0">
                <a:solidFill>
                  <a:schemeClr val="tx1">
                    <a:lumMod val="95000"/>
                    <a:lumOff val="5000"/>
                  </a:schemeClr>
                </a:solidFill>
                <a:effectLst/>
              </a:rPr>
              <a:t>Στήλη</a:t>
            </a:r>
            <a:endParaRPr lang="el-GR" b="1" dirty="0">
              <a:solidFill>
                <a:schemeClr val="tx1">
                  <a:lumMod val="95000"/>
                  <a:lumOff val="5000"/>
                </a:schemeClr>
              </a:solidFill>
              <a:effectLst/>
            </a:endParaRPr>
          </a:p>
        </p:txBody>
      </p:sp>
      <p:sp>
        <p:nvSpPr>
          <p:cNvPr id="3" name="Θέση περιεχομένου 2"/>
          <p:cNvSpPr>
            <a:spLocks noGrp="1"/>
          </p:cNvSpPr>
          <p:nvPr>
            <p:ph idx="1"/>
          </p:nvPr>
        </p:nvSpPr>
        <p:spPr>
          <a:xfrm>
            <a:off x="1115616" y="1447800"/>
            <a:ext cx="7920880" cy="5410200"/>
          </a:xfrm>
        </p:spPr>
        <p:txBody>
          <a:bodyPr>
            <a:normAutofit fontScale="85000" lnSpcReduction="20000"/>
          </a:bodyPr>
          <a:lstStyle/>
          <a:p>
            <a:endParaRPr lang="el-GR" dirty="0"/>
          </a:p>
          <a:p>
            <a:r>
              <a:rPr lang="el-GR" b="1" dirty="0"/>
              <a:t>Στοιχεία ανατομίας</a:t>
            </a:r>
          </a:p>
          <a:p>
            <a:endParaRPr lang="el-GR" b="1" dirty="0"/>
          </a:p>
          <a:p>
            <a:r>
              <a:rPr lang="el-GR" b="1" dirty="0"/>
              <a:t>Η σπονδυλική στήλη βρίσκεται στο μέσο και πίσω επίπεδο του </a:t>
            </a:r>
            <a:r>
              <a:rPr lang="el-GR" b="1" dirty="0" err="1"/>
              <a:t>σώματος,σπονδυλική</a:t>
            </a:r>
            <a:r>
              <a:rPr lang="el-GR" b="1" dirty="0"/>
              <a:t> στήλη αποτελώντας τον κύριο στηρικτικό σκελετικό άξονα του </a:t>
            </a:r>
            <a:r>
              <a:rPr lang="el-GR" b="1" dirty="0" smtClean="0"/>
              <a:t>σώματος.</a:t>
            </a:r>
          </a:p>
          <a:p>
            <a:r>
              <a:rPr lang="el-GR" b="1" dirty="0" smtClean="0"/>
              <a:t>Εμφανίζει </a:t>
            </a:r>
            <a:r>
              <a:rPr lang="el-GR" b="1" dirty="0"/>
              <a:t>πέντε μοίρες: την αυχενική, τη θωρακική, την οσφυϊκή, την ιερή και την κοκκυγική και κάθε μοίρα αποτελείται από διαφορετικό αριθμό </a:t>
            </a:r>
            <a:r>
              <a:rPr lang="el-GR" b="1" dirty="0" smtClean="0"/>
              <a:t>σπονδύλων.</a:t>
            </a:r>
          </a:p>
          <a:p>
            <a:r>
              <a:rPr lang="el-GR" b="1" dirty="0" smtClean="0"/>
              <a:t>Η </a:t>
            </a:r>
            <a:r>
              <a:rPr lang="el-GR" b="1" dirty="0"/>
              <a:t>σπονδυλική στήλη, όταν την παρατηρούμε από τα πλάγια, εμφανίζει τέσσερα κυρτώματα το αυχενικό, το θωρακικό, το οσφυϊκό και το ιεροκοκκυγικό. </a:t>
            </a:r>
          </a:p>
        </p:txBody>
      </p:sp>
    </p:spTree>
    <p:extLst>
      <p:ext uri="{BB962C8B-B14F-4D97-AF65-F5344CB8AC3E}">
        <p14:creationId xmlns:p14="http://schemas.microsoft.com/office/powerpoint/2010/main" val="911140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solidFill>
                  <a:schemeClr val="tx1">
                    <a:lumMod val="95000"/>
                    <a:lumOff val="5000"/>
                  </a:schemeClr>
                </a:solidFill>
                <a:effectLst/>
              </a:rPr>
              <a:t>Σπονδυλική Στήλη</a:t>
            </a:r>
            <a:endParaRPr lang="el-GR" b="1" dirty="0">
              <a:solidFill>
                <a:schemeClr val="tx1">
                  <a:lumMod val="95000"/>
                  <a:lumOff val="5000"/>
                </a:schemeClr>
              </a:solidFill>
              <a:effectLst/>
            </a:endParaRPr>
          </a:p>
        </p:txBody>
      </p:sp>
      <p:sp>
        <p:nvSpPr>
          <p:cNvPr id="3" name="Θέση περιεχομένου 2"/>
          <p:cNvSpPr>
            <a:spLocks noGrp="1"/>
          </p:cNvSpPr>
          <p:nvPr>
            <p:ph idx="1"/>
          </p:nvPr>
        </p:nvSpPr>
        <p:spPr>
          <a:xfrm>
            <a:off x="899592" y="1447800"/>
            <a:ext cx="8244408" cy="5410200"/>
          </a:xfrm>
        </p:spPr>
        <p:txBody>
          <a:bodyPr>
            <a:normAutofit fontScale="85000" lnSpcReduction="20000"/>
          </a:bodyPr>
          <a:lstStyle/>
          <a:p>
            <a:r>
              <a:rPr lang="el-GR" b="1" dirty="0"/>
              <a:t>Αποτελείται από τριάντα τρεις έως τριάντα τέσσερις σπονδύλους, που βρίσκονται ο ένας πάνω από τον άλλο και χωρίζονται μεταξύ τους με τους μέσο-</a:t>
            </a:r>
            <a:r>
              <a:rPr lang="el-GR" b="1" dirty="0" err="1"/>
              <a:t>σπονδυλίους</a:t>
            </a:r>
            <a:r>
              <a:rPr lang="el-GR" b="1" dirty="0"/>
              <a:t> </a:t>
            </a:r>
            <a:r>
              <a:rPr lang="el-GR" b="1" dirty="0" smtClean="0"/>
              <a:t>δίσκους.</a:t>
            </a:r>
          </a:p>
          <a:p>
            <a:r>
              <a:rPr lang="el-GR" b="1" dirty="0" smtClean="0"/>
              <a:t>Οι </a:t>
            </a:r>
            <a:r>
              <a:rPr lang="el-GR" b="1" dirty="0"/>
              <a:t>σπόνδυλοι ανάλογα με την μοίρα της σπονδυλική στήλης διακρίνονται σε επτά αυχενικούς, δώδεκα θωρακικούς, πέντε οσφυϊκούς, πέντε ιερούς και τέσσερις έως πέντε </a:t>
            </a:r>
            <a:r>
              <a:rPr lang="el-GR" b="1" dirty="0" smtClean="0"/>
              <a:t>κοκκυγικούς.</a:t>
            </a:r>
          </a:p>
          <a:p>
            <a:r>
              <a:rPr lang="el-GR" b="1" dirty="0" smtClean="0"/>
              <a:t>Οι </a:t>
            </a:r>
            <a:r>
              <a:rPr lang="el-GR" b="1" dirty="0"/>
              <a:t>αυχενικοί, οι θωρακικοί και οι οσφυϊκοί σπόνδυλοι ονομάζονται γνήσιοι σπόνδυλοι, ενώ οι ιεροί και οι κοκκυγικοί σπόνδυλοι ενώνονται μεταξύ τους και αποτελούν ενιαία οστά, το ιερό οστό και τον κόκκυγα αντίστοιχα, και ονομάζονται νόθοι σπόνδυλοι.</a:t>
            </a:r>
          </a:p>
          <a:p>
            <a:endParaRPr lang="el-GR" dirty="0"/>
          </a:p>
        </p:txBody>
      </p:sp>
    </p:spTree>
    <p:extLst>
      <p:ext uri="{BB962C8B-B14F-4D97-AF65-F5344CB8AC3E}">
        <p14:creationId xmlns:p14="http://schemas.microsoft.com/office/powerpoint/2010/main" val="3397171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215349"/>
            <a:ext cx="7488832" cy="6597753"/>
          </a:xfrm>
        </p:spPr>
      </p:pic>
    </p:spTree>
    <p:extLst>
      <p:ext uri="{BB962C8B-B14F-4D97-AF65-F5344CB8AC3E}">
        <p14:creationId xmlns:p14="http://schemas.microsoft.com/office/powerpoint/2010/main" val="2069209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solidFill>
                  <a:schemeClr val="tx1">
                    <a:lumMod val="95000"/>
                    <a:lumOff val="5000"/>
                  </a:schemeClr>
                </a:solidFill>
              </a:rPr>
              <a:t>Στοιχεία φυσιολογίας</a:t>
            </a:r>
            <a:endParaRPr lang="el-GR" b="1" dirty="0">
              <a:solidFill>
                <a:schemeClr val="tx1">
                  <a:lumMod val="95000"/>
                  <a:lumOff val="5000"/>
                </a:schemeClr>
              </a:solidFill>
            </a:endParaRPr>
          </a:p>
        </p:txBody>
      </p:sp>
      <p:sp>
        <p:nvSpPr>
          <p:cNvPr id="3" name="Θέση περιεχομένου 2"/>
          <p:cNvSpPr>
            <a:spLocks noGrp="1"/>
          </p:cNvSpPr>
          <p:nvPr>
            <p:ph idx="1"/>
          </p:nvPr>
        </p:nvSpPr>
        <p:spPr>
          <a:xfrm>
            <a:off x="899592" y="1447800"/>
            <a:ext cx="8136904" cy="5410200"/>
          </a:xfrm>
        </p:spPr>
        <p:txBody>
          <a:bodyPr>
            <a:normAutofit fontScale="77500" lnSpcReduction="20000"/>
          </a:bodyPr>
          <a:lstStyle/>
          <a:p>
            <a:endParaRPr lang="el-GR" b="1" dirty="0"/>
          </a:p>
          <a:p>
            <a:r>
              <a:rPr lang="el-GR" b="1" dirty="0"/>
              <a:t>Η σπονδυλική στήλη, όταν την παρατηρούμε από τα πλάγια, εμφανίζει τέσσερα κυρτώματα το αυχενικό, το θωρακικό, το οσφυϊκό και το </a:t>
            </a:r>
            <a:r>
              <a:rPr lang="el-GR" b="1" dirty="0" smtClean="0"/>
              <a:t>ιεροκοκκυγικό.</a:t>
            </a:r>
          </a:p>
          <a:p>
            <a:r>
              <a:rPr lang="el-GR" b="1" dirty="0" smtClean="0"/>
              <a:t>Υπερβολική </a:t>
            </a:r>
            <a:r>
              <a:rPr lang="el-GR" b="1" dirty="0"/>
              <a:t>ανάπτυξη του θωρακικού κυρτώματος αποτελεί την κύφωση, ενώ υπερβολική ανάπτυξη του οσφυϊκού κυρτώματος αποτελεί την λόρδωση. Πρόσκαιρη λόρδωση παρατηρείται στις εγκύους κατά τους τελευταίους μήνες της </a:t>
            </a:r>
            <a:r>
              <a:rPr lang="el-GR" b="1" dirty="0" smtClean="0"/>
              <a:t>κύησης.</a:t>
            </a:r>
          </a:p>
          <a:p>
            <a:r>
              <a:rPr lang="el-GR" b="1" dirty="0" smtClean="0"/>
              <a:t>Προς </a:t>
            </a:r>
            <a:r>
              <a:rPr lang="el-GR" b="1" dirty="0"/>
              <a:t>το τέλος της παιδικής ηλικίας και προς την αρχή της εφηβείας η σπονδυλική στήλη, όταν την παρατηρούμε από μπροστά, εμφανίζει τρία πλάγια κυρτώματα: το αυχενικό, το θωρακικό και το οσφυϊκό. Υπέρμετρη ανάπτυξη των κυρτωμάτων αυτών, ιδιαίτερα του θωρακικού, αποτελεί την σκολίωση.</a:t>
            </a:r>
          </a:p>
        </p:txBody>
      </p:sp>
    </p:spTree>
    <p:extLst>
      <p:ext uri="{BB962C8B-B14F-4D97-AF65-F5344CB8AC3E}">
        <p14:creationId xmlns:p14="http://schemas.microsoft.com/office/powerpoint/2010/main" val="3634458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chemeClr val="tx1">
                    <a:lumMod val="95000"/>
                    <a:lumOff val="5000"/>
                  </a:schemeClr>
                </a:solidFill>
                <a:effectLst/>
              </a:rPr>
              <a:t>Σπονδυλική Στήλη - </a:t>
            </a:r>
            <a:r>
              <a:rPr lang="el-GR" b="1" dirty="0" smtClean="0">
                <a:solidFill>
                  <a:schemeClr val="tx1">
                    <a:lumMod val="95000"/>
                    <a:lumOff val="5000"/>
                  </a:schemeClr>
                </a:solidFill>
                <a:effectLst/>
              </a:rPr>
              <a:t>Σπόνδυλοι</a:t>
            </a:r>
            <a:endParaRPr lang="el-GR" b="1" dirty="0">
              <a:solidFill>
                <a:schemeClr val="tx1">
                  <a:lumMod val="95000"/>
                  <a:lumOff val="5000"/>
                </a:schemeClr>
              </a:solidFill>
              <a:effectLst/>
            </a:endParaRPr>
          </a:p>
        </p:txBody>
      </p:sp>
      <p:sp>
        <p:nvSpPr>
          <p:cNvPr id="3" name="Θέση περιεχομένου 2"/>
          <p:cNvSpPr>
            <a:spLocks noGrp="1"/>
          </p:cNvSpPr>
          <p:nvPr>
            <p:ph idx="1"/>
          </p:nvPr>
        </p:nvSpPr>
        <p:spPr>
          <a:xfrm>
            <a:off x="971600" y="1547806"/>
            <a:ext cx="8172400" cy="5293568"/>
          </a:xfrm>
        </p:spPr>
        <p:txBody>
          <a:bodyPr>
            <a:normAutofit fontScale="70000" lnSpcReduction="20000"/>
          </a:bodyPr>
          <a:lstStyle/>
          <a:p>
            <a:r>
              <a:rPr lang="el-GR" b="1" dirty="0" smtClean="0"/>
              <a:t>Στοιχεία </a:t>
            </a:r>
            <a:r>
              <a:rPr lang="el-GR" b="1" dirty="0"/>
              <a:t>ανατομίας</a:t>
            </a:r>
          </a:p>
          <a:p>
            <a:r>
              <a:rPr lang="el-GR" b="1" dirty="0"/>
              <a:t>Η σπονδυλική στήλη αποτελείται από τριάντα τρεις έως τριάντα τέσσερις σπονδύλους, που βρίσκονται ο ένας πάνω από τον άλλο και χωρίζονται μεταξύ τους με τους μεσοσπονδύλιους </a:t>
            </a:r>
            <a:r>
              <a:rPr lang="el-GR" b="1" dirty="0" err="1"/>
              <a:t>δίσκους.σπονδυλοι</a:t>
            </a:r>
            <a:r>
              <a:rPr lang="el-GR" b="1" dirty="0"/>
              <a:t> Κάθε γνήσιος σπόνδυλος εμφανίζει το σώμα, το τόξο, τις αποφύσεις και το σπονδυλικό </a:t>
            </a:r>
            <a:r>
              <a:rPr lang="el-GR" b="1" dirty="0" smtClean="0"/>
              <a:t>τρήμα.</a:t>
            </a:r>
          </a:p>
          <a:p>
            <a:r>
              <a:rPr lang="el-GR" b="1" dirty="0" smtClean="0"/>
              <a:t>Τα </a:t>
            </a:r>
            <a:r>
              <a:rPr lang="el-GR" b="1" dirty="0"/>
              <a:t>σώματα των σπονδύλων βρίσκονται το ένα πάνω από το άλλο και μεταξύ τους παρεμβάλλεται ο μεσοσπονδύλιος δίσκος, ενώ μεταξύ των σπονδύλων υπάρχουν τα μεσοσπονδύλια τρήματα από όπου περνούν τα </a:t>
            </a:r>
            <a:r>
              <a:rPr lang="el-GR" b="1" dirty="0" err="1"/>
              <a:t>νωτιαία</a:t>
            </a:r>
            <a:r>
              <a:rPr lang="el-GR" b="1" dirty="0"/>
              <a:t> </a:t>
            </a:r>
            <a:r>
              <a:rPr lang="el-GR" b="1" dirty="0" smtClean="0"/>
              <a:t>νεύρα.</a:t>
            </a:r>
          </a:p>
          <a:p>
            <a:r>
              <a:rPr lang="el-GR" b="1" dirty="0" smtClean="0"/>
              <a:t>Το </a:t>
            </a:r>
            <a:r>
              <a:rPr lang="el-GR" b="1" dirty="0"/>
              <a:t>σπονδυλικό τόξο βρίσκεται πίσω από το σώμα και μεταξύ τους δημιουργείται το σπονδυλικό τρήμα. Τα σπονδυλικά τρήματα των σπονδύλων δημιουργούν τον σπονδυλικό σωλήνα μέσα στον οποίο βρίσκεται προστατευμένος ο νωτιαίος μυελός.</a:t>
            </a:r>
          </a:p>
        </p:txBody>
      </p:sp>
    </p:spTree>
    <p:extLst>
      <p:ext uri="{BB962C8B-B14F-4D97-AF65-F5344CB8AC3E}">
        <p14:creationId xmlns:p14="http://schemas.microsoft.com/office/powerpoint/2010/main" val="351326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7369" y="1"/>
            <a:ext cx="8106631" cy="6901928"/>
          </a:xfrm>
        </p:spPr>
      </p:pic>
    </p:spTree>
    <p:extLst>
      <p:ext uri="{BB962C8B-B14F-4D97-AF65-F5344CB8AC3E}">
        <p14:creationId xmlns:p14="http://schemas.microsoft.com/office/powerpoint/2010/main" val="3705833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solidFill>
                  <a:schemeClr val="tx1">
                    <a:lumMod val="95000"/>
                    <a:lumOff val="5000"/>
                  </a:schemeClr>
                </a:solidFill>
              </a:rPr>
              <a:t>Στοιχεία </a:t>
            </a:r>
            <a:r>
              <a:rPr lang="el-GR" b="1" dirty="0" smtClean="0">
                <a:solidFill>
                  <a:schemeClr val="tx1">
                    <a:lumMod val="95000"/>
                    <a:lumOff val="5000"/>
                  </a:schemeClr>
                </a:solidFill>
              </a:rPr>
              <a:t>φυσιολογίας</a:t>
            </a:r>
            <a:endParaRPr lang="el-GR" b="1" dirty="0">
              <a:solidFill>
                <a:schemeClr val="tx1">
                  <a:lumMod val="95000"/>
                  <a:lumOff val="5000"/>
                </a:schemeClr>
              </a:solidFill>
            </a:endParaRPr>
          </a:p>
        </p:txBody>
      </p:sp>
      <p:sp>
        <p:nvSpPr>
          <p:cNvPr id="3" name="Θέση περιεχομένου 2"/>
          <p:cNvSpPr>
            <a:spLocks noGrp="1"/>
          </p:cNvSpPr>
          <p:nvPr>
            <p:ph idx="1"/>
          </p:nvPr>
        </p:nvSpPr>
        <p:spPr>
          <a:xfrm>
            <a:off x="899592" y="1447800"/>
            <a:ext cx="8244408" cy="5410200"/>
          </a:xfrm>
        </p:spPr>
        <p:txBody>
          <a:bodyPr>
            <a:normAutofit fontScale="85000" lnSpcReduction="20000"/>
          </a:bodyPr>
          <a:lstStyle/>
          <a:p>
            <a:endParaRPr lang="el-GR" dirty="0"/>
          </a:p>
          <a:p>
            <a:r>
              <a:rPr lang="el-GR" b="1" dirty="0"/>
              <a:t>Τα σώματα των σπονδύλων βρίσκονται το ένα πάνω από το άλλο και μεταξύ τους παρεμβάλλεται ο μεσοσπονδύλιος δίσκος. Κάθε μεσοσπονδύλιος δίσκος αποτελείται εξωτερικά από τον ινώδη δακτύλιο και εσωτερικά από τον πηκτοειδή </a:t>
            </a:r>
            <a:r>
              <a:rPr lang="el-GR" b="1" dirty="0" smtClean="0"/>
              <a:t>πυρήνα.</a:t>
            </a:r>
          </a:p>
          <a:p>
            <a:r>
              <a:rPr lang="el-GR" b="1" dirty="0" smtClean="0"/>
              <a:t>Υπερβολική </a:t>
            </a:r>
            <a:r>
              <a:rPr lang="el-GR" b="1" dirty="0"/>
              <a:t>πίεση του μεσοσπονδυλίου δίσκου μπορεί να προκαλέσει ρήξη του ινώδους δακτυλίου και προβολή του πηκτοειδούς πυρήνα που ονομάζεται κήλη του μεσοσπονδυλίου </a:t>
            </a:r>
            <a:r>
              <a:rPr lang="el-GR" b="1" dirty="0" smtClean="0"/>
              <a:t>δίσκου.</a:t>
            </a:r>
          </a:p>
          <a:p>
            <a:r>
              <a:rPr lang="el-GR" b="1" dirty="0" smtClean="0"/>
              <a:t>Η </a:t>
            </a:r>
            <a:r>
              <a:rPr lang="el-GR" b="1" dirty="0"/>
              <a:t>κήλη αυτή συχνά προβάλλει μέσα στο σπονδυλικό σωλήνα και προκαλεί οσφυαλγία ή ισχιαλγία από την πίεση των νωτιαίων νεύρων ή του νωτιαίου μυελού.</a:t>
            </a:r>
          </a:p>
        </p:txBody>
      </p:sp>
    </p:spTree>
    <p:extLst>
      <p:ext uri="{BB962C8B-B14F-4D97-AF65-F5344CB8AC3E}">
        <p14:creationId xmlns:p14="http://schemas.microsoft.com/office/powerpoint/2010/main" val="2794198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solidFill>
                  <a:schemeClr val="tx1">
                    <a:lumMod val="95000"/>
                    <a:lumOff val="5000"/>
                  </a:schemeClr>
                </a:solidFill>
              </a:rPr>
              <a:t>Οστά του Θώρακα</a:t>
            </a:r>
            <a:endParaRPr lang="el-GR" b="1" dirty="0">
              <a:solidFill>
                <a:schemeClr val="tx1">
                  <a:lumMod val="95000"/>
                  <a:lumOff val="5000"/>
                </a:schemeClr>
              </a:solidFill>
            </a:endParaRPr>
          </a:p>
        </p:txBody>
      </p:sp>
      <p:sp>
        <p:nvSpPr>
          <p:cNvPr id="3" name="Θέση περιεχομένου 2"/>
          <p:cNvSpPr>
            <a:spLocks noGrp="1"/>
          </p:cNvSpPr>
          <p:nvPr>
            <p:ph idx="1"/>
          </p:nvPr>
        </p:nvSpPr>
        <p:spPr>
          <a:xfrm>
            <a:off x="899592" y="1268760"/>
            <a:ext cx="8244408" cy="5589240"/>
          </a:xfrm>
        </p:spPr>
        <p:txBody>
          <a:bodyPr>
            <a:normAutofit fontScale="77500" lnSpcReduction="20000"/>
          </a:bodyPr>
          <a:lstStyle/>
          <a:p>
            <a:endParaRPr lang="el-GR" dirty="0"/>
          </a:p>
          <a:p>
            <a:pPr marL="82296" indent="0">
              <a:buNone/>
            </a:pPr>
            <a:r>
              <a:rPr lang="el-GR" b="1" dirty="0" smtClean="0"/>
              <a:t>                                           Στοιχεία ανατομίας</a:t>
            </a:r>
            <a:endParaRPr lang="el-GR" b="1" dirty="0"/>
          </a:p>
          <a:p>
            <a:r>
              <a:rPr lang="el-GR" b="1" dirty="0"/>
              <a:t>Ο σκελετός του θώρακα αποτελείται από τους 12 θωρακικούς σπονδύλους, από το στέρνο και από 12 ζεύγη πλευρών που εκτείνονται από τη σπονδυλική στήλη μέχρι το στέρνο</a:t>
            </a:r>
            <a:r>
              <a:rPr lang="el-GR" b="1" dirty="0" smtClean="0"/>
              <a:t>.</a:t>
            </a:r>
            <a:endParaRPr lang="el-GR" b="1" dirty="0"/>
          </a:p>
          <a:p>
            <a:pPr marL="82296" indent="0">
              <a:buNone/>
            </a:pPr>
            <a:r>
              <a:rPr lang="el-GR" b="1" dirty="0" smtClean="0"/>
              <a:t>                                                      ΣΤΕΡΝΟ</a:t>
            </a:r>
            <a:endParaRPr lang="el-GR" b="1" dirty="0"/>
          </a:p>
          <a:p>
            <a:r>
              <a:rPr lang="el-GR" b="1" dirty="0"/>
              <a:t>Το στέρνο έχει σχήμα ξίφους, βρίσκεται μπροστά και απέναντι από τη θωρακική μοίρα της σπονδυλικής στήλης και αποτελείται από τη λαβή, το σώμα και την ξιφοειδή απόφυση. Στο σημείο της ένωσης της λαβής με το σώμα του στέρνου δημιουργείται η στερνική ή λουδοβίκειος γωνία που ψηλαφάτε εύκολα ως μικρό </a:t>
            </a:r>
            <a:r>
              <a:rPr lang="el-GR" b="1" dirty="0" smtClean="0"/>
              <a:t>έπαρμα.</a:t>
            </a:r>
          </a:p>
          <a:p>
            <a:r>
              <a:rPr lang="el-GR" b="1" dirty="0" smtClean="0"/>
              <a:t>Η </a:t>
            </a:r>
            <a:r>
              <a:rPr lang="el-GR" b="1" dirty="0"/>
              <a:t>βάση της λαβής του στέρνου εμφανίζει τη μηνοειδή ή </a:t>
            </a:r>
            <a:r>
              <a:rPr lang="el-GR" b="1" dirty="0" err="1"/>
              <a:t>σφαγιτιδική</a:t>
            </a:r>
            <a:r>
              <a:rPr lang="el-GR" b="1" dirty="0"/>
              <a:t> εντομή.</a:t>
            </a:r>
          </a:p>
          <a:p>
            <a:endParaRPr lang="el-GR" dirty="0"/>
          </a:p>
        </p:txBody>
      </p:sp>
    </p:spTree>
    <p:extLst>
      <p:ext uri="{BB962C8B-B14F-4D97-AF65-F5344CB8AC3E}">
        <p14:creationId xmlns:p14="http://schemas.microsoft.com/office/powerpoint/2010/main" val="12842027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TotalTime>
  <Words>1033</Words>
  <Application>Microsoft Office PowerPoint</Application>
  <PresentationFormat>Προβολή στην οθόνη (4:3)</PresentationFormat>
  <Paragraphs>60</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Ηλιοστάσιο</vt:lpstr>
      <vt:lpstr>Οστά Κορμού</vt:lpstr>
      <vt:lpstr>Σπονδυλική Στήλη</vt:lpstr>
      <vt:lpstr>Σπονδυλική Στήλη</vt:lpstr>
      <vt:lpstr>Παρουσίαση του PowerPoint</vt:lpstr>
      <vt:lpstr>Στοιχεία φυσιολογίας</vt:lpstr>
      <vt:lpstr>Σπονδυλική Στήλη - Σπόνδυλοι</vt:lpstr>
      <vt:lpstr>Παρουσίαση του PowerPoint</vt:lpstr>
      <vt:lpstr>Στοιχεία φυσιολογίας</vt:lpstr>
      <vt:lpstr>Οστά του Θώρακα</vt:lpstr>
      <vt:lpstr>Οστά του Θώρακα</vt:lpstr>
      <vt:lpstr>Παρουσίαση του PowerPoint</vt:lpstr>
      <vt:lpstr>Στοιχεία φυσιολογίας</vt:lpstr>
      <vt:lpstr>Οστά της Πυέλου (Λεκάνης)</vt:lpstr>
      <vt:lpstr>Παρουσίαση του PowerPoint</vt:lpstr>
      <vt:lpstr>Στοιχεία φυσιολογίας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Οστα κορμου</dc:title>
  <dc:creator>Χρήστης των Windows</dc:creator>
  <cp:lastModifiedBy>Χρήστης των Windows</cp:lastModifiedBy>
  <cp:revision>4</cp:revision>
  <dcterms:created xsi:type="dcterms:W3CDTF">2018-01-10T23:03:37Z</dcterms:created>
  <dcterms:modified xsi:type="dcterms:W3CDTF">2018-01-17T22:16:21Z</dcterms:modified>
</cp:coreProperties>
</file>