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5" r:id="rId9"/>
    <p:sldId id="283" r:id="rId10"/>
    <p:sldId id="284" r:id="rId11"/>
    <p:sldId id="294" r:id="rId12"/>
    <p:sldId id="286" r:id="rId13"/>
    <p:sldId id="287" r:id="rId14"/>
    <p:sldId id="288" r:id="rId15"/>
    <p:sldId id="289" r:id="rId16"/>
    <p:sldId id="291" r:id="rId17"/>
    <p:sldId id="292" r:id="rId18"/>
    <p:sldId id="293" r:id="rId1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 snapToGrid="0">
      <p:cViewPr>
        <p:scale>
          <a:sx n="60" d="100"/>
          <a:sy n="60" d="100"/>
        </p:scale>
        <p:origin x="-1080" y="-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ABFFC8-550E-48C5-9E98-FC8765547BE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955A348-445E-4E49-A802-476CABF1A06D}">
      <dgm:prSet phldrT="[Text]"/>
      <dgm:spPr/>
      <dgm:t>
        <a:bodyPr/>
        <a:lstStyle/>
        <a:p>
          <a:r>
            <a:rPr lang="el-GR" b="1" dirty="0" smtClean="0">
              <a:solidFill>
                <a:schemeClr val="bg1"/>
              </a:solidFill>
              <a:latin typeface="Calibri" panose="020F0502020204030204" pitchFamily="34" charset="0"/>
            </a:rPr>
            <a:t>Ερέθισμα</a:t>
          </a:r>
          <a:endParaRPr lang="el-GR" b="1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F5921058-A2D3-4E38-A886-C44935A85EDA}" type="parTrans" cxnId="{2CF76E42-DC8E-41E5-B719-9E076FD96311}">
      <dgm:prSet/>
      <dgm:spPr/>
      <dgm:t>
        <a:bodyPr/>
        <a:lstStyle/>
        <a:p>
          <a:endParaRPr lang="el-GR" b="1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72BF9B18-6BB7-4019-8B40-FC47B2B28F37}" type="sibTrans" cxnId="{2CF76E42-DC8E-41E5-B719-9E076FD96311}">
      <dgm:prSet/>
      <dgm:spPr/>
      <dgm:t>
        <a:bodyPr/>
        <a:lstStyle/>
        <a:p>
          <a:endParaRPr lang="el-GR" b="1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CB01F957-4422-490A-BA44-90CC94D2279F}">
      <dgm:prSet phldrT="[Text]"/>
      <dgm:spPr/>
      <dgm:t>
        <a:bodyPr/>
        <a:lstStyle/>
        <a:p>
          <a:r>
            <a:rPr lang="el-GR" b="1" dirty="0" smtClean="0">
              <a:solidFill>
                <a:schemeClr val="bg1"/>
              </a:solidFill>
              <a:latin typeface="Calibri" panose="020F0502020204030204" pitchFamily="34" charset="0"/>
            </a:rPr>
            <a:t>Πρόσληψη από αισθήσεις</a:t>
          </a:r>
          <a:endParaRPr lang="el-GR" b="1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AFAC5789-84F0-477B-B023-3DCFCF18B7F0}" type="parTrans" cxnId="{68E873ED-BCDC-4787-AA09-003B82AC36A7}">
      <dgm:prSet/>
      <dgm:spPr/>
      <dgm:t>
        <a:bodyPr/>
        <a:lstStyle/>
        <a:p>
          <a:endParaRPr lang="el-GR" b="1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99893AD9-83C8-467B-962B-5E8C76F790B7}" type="sibTrans" cxnId="{68E873ED-BCDC-4787-AA09-003B82AC36A7}">
      <dgm:prSet/>
      <dgm:spPr/>
      <dgm:t>
        <a:bodyPr/>
        <a:lstStyle/>
        <a:p>
          <a:endParaRPr lang="el-GR" b="1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49A5AA03-445C-48BC-8563-263E1AA7E4A1}">
      <dgm:prSet phldrT="[Text]"/>
      <dgm:spPr/>
      <dgm:t>
        <a:bodyPr/>
        <a:lstStyle/>
        <a:p>
          <a:r>
            <a:rPr lang="el-GR" b="1" dirty="0" smtClean="0">
              <a:solidFill>
                <a:schemeClr val="bg1"/>
              </a:solidFill>
              <a:latin typeface="Calibri" panose="020F0502020204030204" pitchFamily="34" charset="0"/>
            </a:rPr>
            <a:t>Επεξεργασία απ’τον εγκέφαλο	</a:t>
          </a:r>
          <a:endParaRPr lang="el-GR" b="1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4710C95E-5630-482C-91EB-96E2FBAFB362}" type="parTrans" cxnId="{3E2D2C30-F2B0-49DC-9BAD-1FB5FBC4778B}">
      <dgm:prSet/>
      <dgm:spPr/>
      <dgm:t>
        <a:bodyPr/>
        <a:lstStyle/>
        <a:p>
          <a:endParaRPr lang="el-GR" b="1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68FAAB61-25FD-4532-988C-6E4781849F5B}" type="sibTrans" cxnId="{3E2D2C30-F2B0-49DC-9BAD-1FB5FBC4778B}">
      <dgm:prSet/>
      <dgm:spPr/>
      <dgm:t>
        <a:bodyPr/>
        <a:lstStyle/>
        <a:p>
          <a:endParaRPr lang="el-GR" b="1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014DEB74-EA82-47C7-BE48-B272555F2223}">
      <dgm:prSet phldrT="[Text]"/>
      <dgm:spPr/>
      <dgm:t>
        <a:bodyPr/>
        <a:lstStyle/>
        <a:p>
          <a:r>
            <a:rPr lang="el-GR" b="1" dirty="0" smtClean="0">
              <a:solidFill>
                <a:schemeClr val="bg1"/>
              </a:solidFill>
              <a:latin typeface="Calibri" panose="020F0502020204030204" pitchFamily="34" charset="0"/>
            </a:rPr>
            <a:t>Αντίδραση</a:t>
          </a:r>
          <a:endParaRPr lang="el-GR" b="1" dirty="0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C33C3C31-1B4D-4EA3-876D-0B90044EF5B1}" type="parTrans" cxnId="{F6674750-2A03-450E-BAB5-137F189B86A1}">
      <dgm:prSet/>
      <dgm:spPr/>
      <dgm:t>
        <a:bodyPr/>
        <a:lstStyle/>
        <a:p>
          <a:endParaRPr lang="el-GR" b="1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7BB9986C-585E-4977-8AC6-D9C53CCD20AD}" type="sibTrans" cxnId="{F6674750-2A03-450E-BAB5-137F189B86A1}">
      <dgm:prSet/>
      <dgm:spPr/>
      <dgm:t>
        <a:bodyPr/>
        <a:lstStyle/>
        <a:p>
          <a:endParaRPr lang="el-GR" b="1">
            <a:solidFill>
              <a:schemeClr val="bg1"/>
            </a:solidFill>
            <a:latin typeface="Calibri" panose="020F0502020204030204" pitchFamily="34" charset="0"/>
          </a:endParaRPr>
        </a:p>
      </dgm:t>
    </dgm:pt>
    <dgm:pt modelId="{2C302CE6-9D91-4A73-A5A3-9893950A31D9}" type="pres">
      <dgm:prSet presAssocID="{51ABFFC8-550E-48C5-9E98-FC8765547BE1}" presName="Name0" presStyleCnt="0">
        <dgm:presLayoutVars>
          <dgm:dir/>
          <dgm:resizeHandles val="exact"/>
        </dgm:presLayoutVars>
      </dgm:prSet>
      <dgm:spPr/>
    </dgm:pt>
    <dgm:pt modelId="{F8FA74B2-3F07-4963-88BA-A8F2968C0AA0}" type="pres">
      <dgm:prSet presAssocID="{5955A348-445E-4E49-A802-476CABF1A06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28757F-3023-4302-8255-6E2A977B1845}" type="pres">
      <dgm:prSet presAssocID="{72BF9B18-6BB7-4019-8B40-FC47B2B28F37}" presName="sibTrans" presStyleLbl="sibTrans2D1" presStyleIdx="0" presStyleCnt="3"/>
      <dgm:spPr/>
      <dgm:t>
        <a:bodyPr/>
        <a:lstStyle/>
        <a:p>
          <a:endParaRPr lang="el-GR"/>
        </a:p>
      </dgm:t>
    </dgm:pt>
    <dgm:pt modelId="{AF47B844-D192-4BC0-9D13-7B4C6FA6083F}" type="pres">
      <dgm:prSet presAssocID="{72BF9B18-6BB7-4019-8B40-FC47B2B28F37}" presName="connectorText" presStyleLbl="sibTrans2D1" presStyleIdx="0" presStyleCnt="3"/>
      <dgm:spPr/>
      <dgm:t>
        <a:bodyPr/>
        <a:lstStyle/>
        <a:p>
          <a:endParaRPr lang="el-GR"/>
        </a:p>
      </dgm:t>
    </dgm:pt>
    <dgm:pt modelId="{154D5E6D-B457-4EFB-9983-E9BD34F5DEE1}" type="pres">
      <dgm:prSet presAssocID="{CB01F957-4422-490A-BA44-90CC94D2279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76B5975-C0EE-4934-813F-F33835240E98}" type="pres">
      <dgm:prSet presAssocID="{99893AD9-83C8-467B-962B-5E8C76F790B7}" presName="sibTrans" presStyleLbl="sibTrans2D1" presStyleIdx="1" presStyleCnt="3"/>
      <dgm:spPr/>
      <dgm:t>
        <a:bodyPr/>
        <a:lstStyle/>
        <a:p>
          <a:endParaRPr lang="el-GR"/>
        </a:p>
      </dgm:t>
    </dgm:pt>
    <dgm:pt modelId="{8B259C7E-05F9-4503-94EC-B02778F47294}" type="pres">
      <dgm:prSet presAssocID="{99893AD9-83C8-467B-962B-5E8C76F790B7}" presName="connectorText" presStyleLbl="sibTrans2D1" presStyleIdx="1" presStyleCnt="3"/>
      <dgm:spPr/>
      <dgm:t>
        <a:bodyPr/>
        <a:lstStyle/>
        <a:p>
          <a:endParaRPr lang="el-GR"/>
        </a:p>
      </dgm:t>
    </dgm:pt>
    <dgm:pt modelId="{4CEAD149-6E2A-4AFE-9D3F-301E5B11DF82}" type="pres">
      <dgm:prSet presAssocID="{49A5AA03-445C-48BC-8563-263E1AA7E4A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5168204-C892-4816-8881-2B5B5BA6BCDA}" type="pres">
      <dgm:prSet presAssocID="{68FAAB61-25FD-4532-988C-6E4781849F5B}" presName="sibTrans" presStyleLbl="sibTrans2D1" presStyleIdx="2" presStyleCnt="3"/>
      <dgm:spPr/>
      <dgm:t>
        <a:bodyPr/>
        <a:lstStyle/>
        <a:p>
          <a:endParaRPr lang="el-GR"/>
        </a:p>
      </dgm:t>
    </dgm:pt>
    <dgm:pt modelId="{311921ED-A583-4899-9DD1-39F2E3949CF5}" type="pres">
      <dgm:prSet presAssocID="{68FAAB61-25FD-4532-988C-6E4781849F5B}" presName="connectorText" presStyleLbl="sibTrans2D1" presStyleIdx="2" presStyleCnt="3"/>
      <dgm:spPr/>
      <dgm:t>
        <a:bodyPr/>
        <a:lstStyle/>
        <a:p>
          <a:endParaRPr lang="el-GR"/>
        </a:p>
      </dgm:t>
    </dgm:pt>
    <dgm:pt modelId="{D4B6554B-A443-4F8C-B173-1BCBD01E7821}" type="pres">
      <dgm:prSet presAssocID="{014DEB74-EA82-47C7-BE48-B272555F222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2FBDF0C-0A19-424E-85B1-ACE5FBBEE0D6}" type="presOf" srcId="{99893AD9-83C8-467B-962B-5E8C76F790B7}" destId="{276B5975-C0EE-4934-813F-F33835240E98}" srcOrd="0" destOrd="0" presId="urn:microsoft.com/office/officeart/2005/8/layout/process1"/>
    <dgm:cxn modelId="{692A286F-3B46-4158-BFE4-2367344E02A7}" type="presOf" srcId="{68FAAB61-25FD-4532-988C-6E4781849F5B}" destId="{65168204-C892-4816-8881-2B5B5BA6BCDA}" srcOrd="0" destOrd="0" presId="urn:microsoft.com/office/officeart/2005/8/layout/process1"/>
    <dgm:cxn modelId="{35AB9DE6-6926-4B5D-B4B7-7470EAF26CE5}" type="presOf" srcId="{72BF9B18-6BB7-4019-8B40-FC47B2B28F37}" destId="{AF47B844-D192-4BC0-9D13-7B4C6FA6083F}" srcOrd="1" destOrd="0" presId="urn:microsoft.com/office/officeart/2005/8/layout/process1"/>
    <dgm:cxn modelId="{D44CC2C5-FDD8-4370-820B-8987D00D0CC3}" type="presOf" srcId="{99893AD9-83C8-467B-962B-5E8C76F790B7}" destId="{8B259C7E-05F9-4503-94EC-B02778F47294}" srcOrd="1" destOrd="0" presId="urn:microsoft.com/office/officeart/2005/8/layout/process1"/>
    <dgm:cxn modelId="{2CF76E42-DC8E-41E5-B719-9E076FD96311}" srcId="{51ABFFC8-550E-48C5-9E98-FC8765547BE1}" destId="{5955A348-445E-4E49-A802-476CABF1A06D}" srcOrd="0" destOrd="0" parTransId="{F5921058-A2D3-4E38-A886-C44935A85EDA}" sibTransId="{72BF9B18-6BB7-4019-8B40-FC47B2B28F37}"/>
    <dgm:cxn modelId="{48604A31-CE2F-4912-AE54-70C51A9D1523}" type="presOf" srcId="{72BF9B18-6BB7-4019-8B40-FC47B2B28F37}" destId="{F728757F-3023-4302-8255-6E2A977B1845}" srcOrd="0" destOrd="0" presId="urn:microsoft.com/office/officeart/2005/8/layout/process1"/>
    <dgm:cxn modelId="{BC1A1C30-EA4F-4006-A08A-F4FA1218F00F}" type="presOf" srcId="{5955A348-445E-4E49-A802-476CABF1A06D}" destId="{F8FA74B2-3F07-4963-88BA-A8F2968C0AA0}" srcOrd="0" destOrd="0" presId="urn:microsoft.com/office/officeart/2005/8/layout/process1"/>
    <dgm:cxn modelId="{F6674750-2A03-450E-BAB5-137F189B86A1}" srcId="{51ABFFC8-550E-48C5-9E98-FC8765547BE1}" destId="{014DEB74-EA82-47C7-BE48-B272555F2223}" srcOrd="3" destOrd="0" parTransId="{C33C3C31-1B4D-4EA3-876D-0B90044EF5B1}" sibTransId="{7BB9986C-585E-4977-8AC6-D9C53CCD20AD}"/>
    <dgm:cxn modelId="{68E873ED-BCDC-4787-AA09-003B82AC36A7}" srcId="{51ABFFC8-550E-48C5-9E98-FC8765547BE1}" destId="{CB01F957-4422-490A-BA44-90CC94D2279F}" srcOrd="1" destOrd="0" parTransId="{AFAC5789-84F0-477B-B023-3DCFCF18B7F0}" sibTransId="{99893AD9-83C8-467B-962B-5E8C76F790B7}"/>
    <dgm:cxn modelId="{644341D4-D644-4572-B3D1-4E902E527078}" type="presOf" srcId="{CB01F957-4422-490A-BA44-90CC94D2279F}" destId="{154D5E6D-B457-4EFB-9983-E9BD34F5DEE1}" srcOrd="0" destOrd="0" presId="urn:microsoft.com/office/officeart/2005/8/layout/process1"/>
    <dgm:cxn modelId="{8DF09DA3-BFFF-4D00-9B4B-8D76679A5E3A}" type="presOf" srcId="{51ABFFC8-550E-48C5-9E98-FC8765547BE1}" destId="{2C302CE6-9D91-4A73-A5A3-9893950A31D9}" srcOrd="0" destOrd="0" presId="urn:microsoft.com/office/officeart/2005/8/layout/process1"/>
    <dgm:cxn modelId="{C3311DF6-ABDB-4292-8669-3188499613F6}" type="presOf" srcId="{68FAAB61-25FD-4532-988C-6E4781849F5B}" destId="{311921ED-A583-4899-9DD1-39F2E3949CF5}" srcOrd="1" destOrd="0" presId="urn:microsoft.com/office/officeart/2005/8/layout/process1"/>
    <dgm:cxn modelId="{3E2D2C30-F2B0-49DC-9BAD-1FB5FBC4778B}" srcId="{51ABFFC8-550E-48C5-9E98-FC8765547BE1}" destId="{49A5AA03-445C-48BC-8563-263E1AA7E4A1}" srcOrd="2" destOrd="0" parTransId="{4710C95E-5630-482C-91EB-96E2FBAFB362}" sibTransId="{68FAAB61-25FD-4532-988C-6E4781849F5B}"/>
    <dgm:cxn modelId="{36361905-6144-4DF7-9462-CC359A6C8E1D}" type="presOf" srcId="{49A5AA03-445C-48BC-8563-263E1AA7E4A1}" destId="{4CEAD149-6E2A-4AFE-9D3F-301E5B11DF82}" srcOrd="0" destOrd="0" presId="urn:microsoft.com/office/officeart/2005/8/layout/process1"/>
    <dgm:cxn modelId="{6B07491A-3739-4F14-89B0-9DBA5DAE7BF5}" type="presOf" srcId="{014DEB74-EA82-47C7-BE48-B272555F2223}" destId="{D4B6554B-A443-4F8C-B173-1BCBD01E7821}" srcOrd="0" destOrd="0" presId="urn:microsoft.com/office/officeart/2005/8/layout/process1"/>
    <dgm:cxn modelId="{0B290D98-6AEE-4D2B-8E97-8EDE653A4BAF}" type="presParOf" srcId="{2C302CE6-9D91-4A73-A5A3-9893950A31D9}" destId="{F8FA74B2-3F07-4963-88BA-A8F2968C0AA0}" srcOrd="0" destOrd="0" presId="urn:microsoft.com/office/officeart/2005/8/layout/process1"/>
    <dgm:cxn modelId="{A4F0D174-AB7C-42E9-B7F1-F68047A566FF}" type="presParOf" srcId="{2C302CE6-9D91-4A73-A5A3-9893950A31D9}" destId="{F728757F-3023-4302-8255-6E2A977B1845}" srcOrd="1" destOrd="0" presId="urn:microsoft.com/office/officeart/2005/8/layout/process1"/>
    <dgm:cxn modelId="{FD836E32-AF64-4EA0-9605-22C485F4A28B}" type="presParOf" srcId="{F728757F-3023-4302-8255-6E2A977B1845}" destId="{AF47B844-D192-4BC0-9D13-7B4C6FA6083F}" srcOrd="0" destOrd="0" presId="urn:microsoft.com/office/officeart/2005/8/layout/process1"/>
    <dgm:cxn modelId="{5070EE69-5EDC-41C4-92BD-F0195B50B72A}" type="presParOf" srcId="{2C302CE6-9D91-4A73-A5A3-9893950A31D9}" destId="{154D5E6D-B457-4EFB-9983-E9BD34F5DEE1}" srcOrd="2" destOrd="0" presId="urn:microsoft.com/office/officeart/2005/8/layout/process1"/>
    <dgm:cxn modelId="{4B2B6AC4-877A-4F7C-A24A-EC6FD352D08E}" type="presParOf" srcId="{2C302CE6-9D91-4A73-A5A3-9893950A31D9}" destId="{276B5975-C0EE-4934-813F-F33835240E98}" srcOrd="3" destOrd="0" presId="urn:microsoft.com/office/officeart/2005/8/layout/process1"/>
    <dgm:cxn modelId="{2DF5A610-44A4-4D3D-BA0C-30369330C4C5}" type="presParOf" srcId="{276B5975-C0EE-4934-813F-F33835240E98}" destId="{8B259C7E-05F9-4503-94EC-B02778F47294}" srcOrd="0" destOrd="0" presId="urn:microsoft.com/office/officeart/2005/8/layout/process1"/>
    <dgm:cxn modelId="{0A317F21-3744-4544-8D62-C7671DA5DC34}" type="presParOf" srcId="{2C302CE6-9D91-4A73-A5A3-9893950A31D9}" destId="{4CEAD149-6E2A-4AFE-9D3F-301E5B11DF82}" srcOrd="4" destOrd="0" presId="urn:microsoft.com/office/officeart/2005/8/layout/process1"/>
    <dgm:cxn modelId="{826E308A-D8EC-4106-9512-1A41CA3D37CF}" type="presParOf" srcId="{2C302CE6-9D91-4A73-A5A3-9893950A31D9}" destId="{65168204-C892-4816-8881-2B5B5BA6BCDA}" srcOrd="5" destOrd="0" presId="urn:microsoft.com/office/officeart/2005/8/layout/process1"/>
    <dgm:cxn modelId="{B831C695-41AA-445B-87D6-5E58E404C314}" type="presParOf" srcId="{65168204-C892-4816-8881-2B5B5BA6BCDA}" destId="{311921ED-A583-4899-9DD1-39F2E3949CF5}" srcOrd="0" destOrd="0" presId="urn:microsoft.com/office/officeart/2005/8/layout/process1"/>
    <dgm:cxn modelId="{76747330-512D-4237-951E-1BE21B284350}" type="presParOf" srcId="{2C302CE6-9D91-4A73-A5A3-9893950A31D9}" destId="{D4B6554B-A443-4F8C-B173-1BCBD01E7821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FA74B2-3F07-4963-88BA-A8F2968C0AA0}">
      <dsp:nvSpPr>
        <dsp:cNvPr id="0" name=""/>
        <dsp:cNvSpPr/>
      </dsp:nvSpPr>
      <dsp:spPr>
        <a:xfrm>
          <a:off x="3871" y="357472"/>
          <a:ext cx="1692612" cy="12535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solidFill>
                <a:schemeClr val="bg1"/>
              </a:solidFill>
              <a:latin typeface="Calibri" panose="020F0502020204030204" pitchFamily="34" charset="0"/>
            </a:rPr>
            <a:t>Ερέθισμα</a:t>
          </a:r>
          <a:endParaRPr lang="el-GR" sz="1800" b="1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40587" y="394188"/>
        <a:ext cx="1619180" cy="1180159"/>
      </dsp:txXfrm>
    </dsp:sp>
    <dsp:sp modelId="{F728757F-3023-4302-8255-6E2A977B1845}">
      <dsp:nvSpPr>
        <dsp:cNvPr id="0" name=""/>
        <dsp:cNvSpPr/>
      </dsp:nvSpPr>
      <dsp:spPr>
        <a:xfrm>
          <a:off x="1865745" y="774384"/>
          <a:ext cx="358833" cy="4197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400" b="1" kern="120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1865745" y="858338"/>
        <a:ext cx="251183" cy="251860"/>
      </dsp:txXfrm>
    </dsp:sp>
    <dsp:sp modelId="{154D5E6D-B457-4EFB-9983-E9BD34F5DEE1}">
      <dsp:nvSpPr>
        <dsp:cNvPr id="0" name=""/>
        <dsp:cNvSpPr/>
      </dsp:nvSpPr>
      <dsp:spPr>
        <a:xfrm>
          <a:off x="2373529" y="357472"/>
          <a:ext cx="1692612" cy="12535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solidFill>
                <a:schemeClr val="bg1"/>
              </a:solidFill>
              <a:latin typeface="Calibri" panose="020F0502020204030204" pitchFamily="34" charset="0"/>
            </a:rPr>
            <a:t>Πρόσληψη από αισθήσεις</a:t>
          </a:r>
          <a:endParaRPr lang="el-GR" sz="1800" b="1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2410245" y="394188"/>
        <a:ext cx="1619180" cy="1180159"/>
      </dsp:txXfrm>
    </dsp:sp>
    <dsp:sp modelId="{276B5975-C0EE-4934-813F-F33835240E98}">
      <dsp:nvSpPr>
        <dsp:cNvPr id="0" name=""/>
        <dsp:cNvSpPr/>
      </dsp:nvSpPr>
      <dsp:spPr>
        <a:xfrm>
          <a:off x="4235403" y="774384"/>
          <a:ext cx="358833" cy="4197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400" b="1" kern="120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4235403" y="858338"/>
        <a:ext cx="251183" cy="251860"/>
      </dsp:txXfrm>
    </dsp:sp>
    <dsp:sp modelId="{4CEAD149-6E2A-4AFE-9D3F-301E5B11DF82}">
      <dsp:nvSpPr>
        <dsp:cNvPr id="0" name=""/>
        <dsp:cNvSpPr/>
      </dsp:nvSpPr>
      <dsp:spPr>
        <a:xfrm>
          <a:off x="4743187" y="357472"/>
          <a:ext cx="1692612" cy="12535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solidFill>
                <a:schemeClr val="bg1"/>
              </a:solidFill>
              <a:latin typeface="Calibri" panose="020F0502020204030204" pitchFamily="34" charset="0"/>
            </a:rPr>
            <a:t>Επεξεργασία απ’τον εγκέφαλο	</a:t>
          </a:r>
          <a:endParaRPr lang="el-GR" sz="1800" b="1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4779903" y="394188"/>
        <a:ext cx="1619180" cy="1180159"/>
      </dsp:txXfrm>
    </dsp:sp>
    <dsp:sp modelId="{65168204-C892-4816-8881-2B5B5BA6BCDA}">
      <dsp:nvSpPr>
        <dsp:cNvPr id="0" name=""/>
        <dsp:cNvSpPr/>
      </dsp:nvSpPr>
      <dsp:spPr>
        <a:xfrm>
          <a:off x="6605061" y="774384"/>
          <a:ext cx="358833" cy="4197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400" b="1" kern="120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6605061" y="858338"/>
        <a:ext cx="251183" cy="251860"/>
      </dsp:txXfrm>
    </dsp:sp>
    <dsp:sp modelId="{D4B6554B-A443-4F8C-B173-1BCBD01E7821}">
      <dsp:nvSpPr>
        <dsp:cNvPr id="0" name=""/>
        <dsp:cNvSpPr/>
      </dsp:nvSpPr>
      <dsp:spPr>
        <a:xfrm>
          <a:off x="7112845" y="357472"/>
          <a:ext cx="1692612" cy="12535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>
              <a:solidFill>
                <a:schemeClr val="bg1"/>
              </a:solidFill>
              <a:latin typeface="Calibri" panose="020F0502020204030204" pitchFamily="34" charset="0"/>
            </a:rPr>
            <a:t>Αντίδραση</a:t>
          </a:r>
          <a:endParaRPr lang="el-GR" sz="1800" b="1" kern="1200" dirty="0">
            <a:solidFill>
              <a:schemeClr val="bg1"/>
            </a:solidFill>
            <a:latin typeface="Calibri" panose="020F0502020204030204" pitchFamily="34" charset="0"/>
          </a:endParaRPr>
        </a:p>
      </dsp:txBody>
      <dsp:txXfrm>
        <a:off x="7149561" y="394188"/>
        <a:ext cx="1619180" cy="1180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5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9284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386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3368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3466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185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7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7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270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29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887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38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321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2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6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>
              <a:solidFill>
                <a:srgbClr val="DBF5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55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2667FF3-8C8A-49CD-B6DE-5A4541E45C6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30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>
              <a:solidFill>
                <a:srgbClr val="DBF5F9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71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AA3C07D-4D44-4B48-ADBA-8E08AEBF637B}" type="datetimeFigureOut">
              <a:rPr lang="el-GR" smtClean="0">
                <a:solidFill>
                  <a:srgbClr val="DBF5F9"/>
                </a:solidFill>
              </a:rPr>
              <a:pPr/>
              <a:t>12/5/2023</a:t>
            </a:fld>
            <a:endParaRPr lang="el-GR">
              <a:solidFill>
                <a:srgbClr val="DBF5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897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75" y="1275822"/>
            <a:ext cx="10515600" cy="1646302"/>
          </a:xfrm>
        </p:spPr>
        <p:txBody>
          <a:bodyPr/>
          <a:lstStyle/>
          <a:p>
            <a:pPr algn="ctr"/>
            <a:r>
              <a:rPr lang="el-GR" sz="4800" b="1" dirty="0" smtClean="0">
                <a:latin typeface="Calibri" panose="020F0502020204030204" pitchFamily="34" charset="0"/>
              </a:rPr>
              <a:t>Ψυχολογία-Επαγγελματική Δεοντολογία</a:t>
            </a:r>
            <a:r>
              <a:rPr lang="el-GR" sz="4400" b="1" dirty="0" smtClean="0">
                <a:latin typeface="Calibri" panose="020F0502020204030204" pitchFamily="34" charset="0"/>
              </a:rPr>
              <a:t/>
            </a:r>
            <a:br>
              <a:rPr lang="el-GR" sz="4400" b="1" dirty="0" smtClean="0">
                <a:latin typeface="Calibri" panose="020F0502020204030204" pitchFamily="34" charset="0"/>
              </a:rPr>
            </a:br>
            <a:r>
              <a:rPr lang="el-GR" sz="3200" b="1" u="sng" dirty="0">
                <a:latin typeface="Calibri" panose="020F0502020204030204" pitchFamily="34" charset="0"/>
              </a:rPr>
              <a:t>6</a:t>
            </a:r>
            <a:r>
              <a:rPr lang="el-GR" sz="3200" b="1" u="sng" dirty="0" smtClean="0">
                <a:latin typeface="Calibri" panose="020F0502020204030204" pitchFamily="34" charset="0"/>
              </a:rPr>
              <a:t>. Κοινωνική αντίληψη &amp; κοινωνική συμπεριφορά</a:t>
            </a:r>
            <a:r>
              <a:rPr lang="el-GR" sz="3200" b="1" dirty="0" smtClean="0">
                <a:latin typeface="Calibri" panose="020F0502020204030204" pitchFamily="34" charset="0"/>
              </a:rPr>
              <a:t/>
            </a:r>
            <a:br>
              <a:rPr lang="el-GR" sz="3200" b="1" dirty="0" smtClean="0">
                <a:latin typeface="Calibri" panose="020F0502020204030204" pitchFamily="34" charset="0"/>
              </a:rPr>
            </a:br>
            <a:r>
              <a:rPr lang="el-GR" sz="2400" b="1" dirty="0" smtClean="0">
                <a:latin typeface="Calibri" panose="020F0502020204030204" pitchFamily="34" charset="0"/>
              </a:rPr>
              <a:t>Δ΄ </a:t>
            </a:r>
            <a:r>
              <a:rPr lang="el-GR" sz="2400" b="1" dirty="0">
                <a:latin typeface="Calibri" panose="020F0502020204030204" pitchFamily="34" charset="0"/>
              </a:rPr>
              <a:t>εξάμηνο </a:t>
            </a:r>
            <a:r>
              <a:rPr lang="el-GR" sz="2400" b="1" dirty="0" smtClean="0">
                <a:latin typeface="Calibri" panose="020F0502020204030204" pitchFamily="34" charset="0"/>
              </a:rPr>
              <a:t>τεχνικός </a:t>
            </a:r>
            <a:r>
              <a:rPr lang="el-GR" sz="2400" b="1" dirty="0">
                <a:latin typeface="Calibri" panose="020F0502020204030204" pitchFamily="34" charset="0"/>
              </a:rPr>
              <a:t>Αισθητικής Τέχνης και </a:t>
            </a:r>
            <a:r>
              <a:rPr lang="el-GR" sz="2400" b="1" dirty="0" smtClean="0">
                <a:latin typeface="Calibri" panose="020F0502020204030204" pitchFamily="34" charset="0"/>
              </a:rPr>
              <a:t>Μακιγιάζ</a:t>
            </a:r>
            <a:br>
              <a:rPr lang="el-GR" sz="2400" b="1" dirty="0" smtClean="0">
                <a:latin typeface="Calibri" panose="020F0502020204030204" pitchFamily="34" charset="0"/>
              </a:rPr>
            </a:br>
            <a:r>
              <a:rPr lang="el-GR" sz="2400" b="1" dirty="0" smtClean="0">
                <a:latin typeface="Calibri" panose="020F0502020204030204" pitchFamily="34" charset="0"/>
              </a:rPr>
              <a:t>Μαρία Δημητριάδου, Ψυχολόγος</a:t>
            </a:r>
            <a:endParaRPr lang="el-GR" sz="2400" b="1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339" y="3404662"/>
            <a:ext cx="4535615" cy="3025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69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10448925" cy="1143000"/>
          </a:xfrm>
        </p:spPr>
        <p:txBody>
          <a:bodyPr/>
          <a:lstStyle/>
          <a:p>
            <a:pPr algn="ctr"/>
            <a:r>
              <a:rPr lang="el-GR" sz="4400" b="1" dirty="0" smtClean="0">
                <a:latin typeface="Calibri" panose="020F0502020204030204" pitchFamily="34" charset="0"/>
              </a:rPr>
              <a:t>Συμβολή υπηρεσιών ομορφιάς </a:t>
            </a:r>
            <a:r>
              <a:rPr lang="el-GR" sz="4400" b="1" dirty="0">
                <a:latin typeface="Calibri" panose="020F0502020204030204" pitchFamily="34" charset="0"/>
              </a:rPr>
              <a:t>στην ενίσχυση της αυτοεκτίμησης &amp; αυτοπεποίθησης 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Αισθητική είναι η τέχνη με την οποία ο άνθρωπος μπορεί να διατηρήσει &amp; να αναδείξει τα «δυνατά» χαρακτηριστικά του που σχετίζονται με την εμφάνισή του και ταυτόχρονα να </a:t>
            </a:r>
            <a:r>
              <a:rPr lang="el-GR" sz="3200" dirty="0" smtClean="0">
                <a:latin typeface="Calibri" panose="020F0502020204030204" pitchFamily="34" charset="0"/>
              </a:rPr>
              <a:t>βελτιώσει </a:t>
            </a:r>
            <a:r>
              <a:rPr lang="el-GR" sz="3200" dirty="0">
                <a:latin typeface="Calibri" panose="020F0502020204030204" pitchFamily="34" charset="0"/>
              </a:rPr>
              <a:t>τα «λιγότερο δυνατά» </a:t>
            </a:r>
          </a:p>
          <a:p>
            <a:r>
              <a:rPr lang="el-GR" sz="3200" dirty="0" smtClean="0">
                <a:latin typeface="Calibri" panose="020F0502020204030204" pitchFamily="34" charset="0"/>
              </a:rPr>
              <a:t>Κάλυψη </a:t>
            </a:r>
            <a:r>
              <a:rPr lang="el-GR" sz="3200" dirty="0">
                <a:latin typeface="Calibri" panose="020F0502020204030204" pitchFamily="34" charset="0"/>
              </a:rPr>
              <a:t>ανάγκης για καλλωπισμό εξωτερικής εμφάνισης</a:t>
            </a:r>
          </a:p>
          <a:p>
            <a:r>
              <a:rPr lang="el-GR" sz="3200" dirty="0" smtClean="0">
                <a:latin typeface="Calibri" panose="020F0502020204030204" pitchFamily="34" charset="0"/>
              </a:rPr>
              <a:t>Φροντίδα </a:t>
            </a:r>
            <a:r>
              <a:rPr lang="el-GR" sz="3200" dirty="0">
                <a:latin typeface="Calibri" panose="020F0502020204030204" pitchFamily="34" charset="0"/>
              </a:rPr>
              <a:t>&amp; περιποίηση εαυτού</a:t>
            </a:r>
          </a:p>
          <a:p>
            <a:r>
              <a:rPr lang="el-GR" sz="3200" dirty="0" smtClean="0">
                <a:latin typeface="Calibri" panose="020F0502020204030204" pitchFamily="34" charset="0"/>
              </a:rPr>
              <a:t>Η </a:t>
            </a:r>
            <a:r>
              <a:rPr lang="el-GR" sz="3200" dirty="0">
                <a:latin typeface="Calibri" panose="020F0502020204030204" pitchFamily="34" charset="0"/>
              </a:rPr>
              <a:t>χρήση υπηρεσιών αισθητική όταν γίνεται με μέτρο βελτιώνει τη διάθεσή μας και την αυτοεκτίμηση &amp; αυτοπεποίθηση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41835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 smtClean="0">
                <a:latin typeface="Calibri" panose="020F0502020204030204" pitchFamily="34" charset="0"/>
              </a:rPr>
              <a:t>Στερεότυπα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>
                <a:latin typeface="Calibri" panose="020F0502020204030204" pitchFamily="34" charset="0"/>
              </a:rPr>
              <a:t>Οι «υπεργενικευμένες» πεποιθήσεις που έχουν τα άτομα για τα χαρακτηριστικά των μελών (συνήθως χαρακτηριστικών προσωπικότητας), τις προτιμήσεις, τις ικανότητες και τη συμπεριφορά μιας ομάδας ατόμων</a:t>
            </a:r>
          </a:p>
          <a:p>
            <a:r>
              <a:rPr lang="el-GR" sz="3200" dirty="0" smtClean="0">
                <a:latin typeface="Calibri" panose="020F0502020204030204" pitchFamily="34" charset="0"/>
              </a:rPr>
              <a:t>Στερεότυπα </a:t>
            </a:r>
            <a:r>
              <a:rPr lang="el-GR" sz="3200" dirty="0">
                <a:latin typeface="Calibri" panose="020F0502020204030204" pitchFamily="34" charset="0"/>
              </a:rPr>
              <a:t>ομορφιάς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anose="020F0502020204030204" pitchFamily="34" charset="0"/>
              </a:rPr>
              <a:t>Κιλά, ύψος, χρώμα δέρματος, χαρακτηριστικά προσώπου, </a:t>
            </a:r>
            <a:r>
              <a:rPr lang="el-GR" sz="2800" dirty="0" smtClean="0">
                <a:latin typeface="Calibri" panose="020F0502020204030204" pitchFamily="34" charset="0"/>
              </a:rPr>
              <a:t>ντύσιμο, ηλικία</a:t>
            </a:r>
            <a:endParaRPr lang="el-GR" sz="2800" dirty="0">
              <a:latin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anose="020F0502020204030204" pitchFamily="34" charset="0"/>
              </a:rPr>
              <a:t>Γυναίκα όμορφη, άντρας </a:t>
            </a:r>
            <a:r>
              <a:rPr lang="el-GR" sz="2800" dirty="0" smtClean="0">
                <a:latin typeface="Calibri" panose="020F0502020204030204" pitchFamily="34" charset="0"/>
              </a:rPr>
              <a:t>έξυπνος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800" dirty="0" smtClean="0">
                <a:latin typeface="Calibri" panose="020F0502020204030204" pitchFamily="34" charset="0"/>
              </a:rPr>
              <a:t>Γυναίκες πάντα περιποιημένες</a:t>
            </a:r>
            <a:endParaRPr lang="el-GR" sz="2800" dirty="0">
              <a:latin typeface="Calibri" panose="020F050202020403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1187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Τρόποι ηγεσίας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3200" dirty="0">
                <a:latin typeface="Calibri" panose="020F0502020204030204" pitchFamily="34" charset="0"/>
              </a:rPr>
              <a:t>Θεωρία </a:t>
            </a:r>
            <a:r>
              <a:rPr lang="en-US" sz="3200" dirty="0">
                <a:latin typeface="Calibri" panose="020F0502020204030204" pitchFamily="34" charset="0"/>
              </a:rPr>
              <a:t>Kurt Lewin</a:t>
            </a:r>
          </a:p>
          <a:p>
            <a:pPr marL="457200" indent="-457200"/>
            <a:r>
              <a:rPr lang="el-GR" sz="3200" dirty="0" smtClean="0">
                <a:latin typeface="Calibri" panose="020F0502020204030204" pitchFamily="34" charset="0"/>
              </a:rPr>
              <a:t>Ομάδα </a:t>
            </a:r>
            <a:r>
              <a:rPr lang="el-GR" sz="3200" dirty="0">
                <a:latin typeface="Calibri" panose="020F0502020204030204" pitchFamily="34" charset="0"/>
              </a:rPr>
              <a:t>κάτι παραπάνω από το άθροισμα των μερών της, αλληλεπίδραση </a:t>
            </a:r>
            <a:r>
              <a:rPr lang="el-GR" sz="3200" dirty="0" smtClean="0">
                <a:latin typeface="Calibri" panose="020F0502020204030204" pitchFamily="34" charset="0"/>
              </a:rPr>
              <a:t>μελών</a:t>
            </a:r>
          </a:p>
          <a:p>
            <a:pPr marL="457200" indent="-457200"/>
            <a:r>
              <a:rPr lang="el-GR" sz="3200" dirty="0" smtClean="0">
                <a:latin typeface="Calibri" panose="020F0502020204030204" pitchFamily="34" charset="0"/>
              </a:rPr>
              <a:t>3 </a:t>
            </a:r>
            <a:r>
              <a:rPr lang="el-GR" sz="3200" dirty="0">
                <a:latin typeface="Calibri" panose="020F0502020204030204" pitchFamily="34" charset="0"/>
              </a:rPr>
              <a:t>είδη ηγεσίας:</a:t>
            </a:r>
            <a:br>
              <a:rPr lang="el-GR" sz="3200" dirty="0">
                <a:latin typeface="Calibri" panose="020F0502020204030204" pitchFamily="34" charset="0"/>
              </a:rPr>
            </a:br>
            <a:r>
              <a:rPr lang="el-GR" sz="3200" dirty="0" smtClean="0">
                <a:latin typeface="Calibri" panose="020F0502020204030204" pitchFamily="34" charset="0"/>
              </a:rPr>
              <a:t>	</a:t>
            </a:r>
            <a:r>
              <a:rPr lang="el-GR" sz="2800" dirty="0" smtClean="0">
                <a:latin typeface="Calibri" panose="020F0502020204030204" pitchFamily="34" charset="0"/>
              </a:rPr>
              <a:t>1</a:t>
            </a:r>
            <a:r>
              <a:rPr lang="el-GR" sz="2800" dirty="0">
                <a:latin typeface="Calibri" panose="020F0502020204030204" pitchFamily="34" charset="0"/>
              </a:rPr>
              <a:t>. Αυταρχικό ύφος</a:t>
            </a:r>
          </a:p>
          <a:p>
            <a:pPr marL="0" indent="0">
              <a:buNone/>
            </a:pPr>
            <a:r>
              <a:rPr lang="el-GR" sz="2800" dirty="0" smtClean="0">
                <a:latin typeface="Calibri" panose="020F0502020204030204" pitchFamily="34" charset="0"/>
              </a:rPr>
              <a:t>	2</a:t>
            </a:r>
            <a:r>
              <a:rPr lang="el-GR" sz="2800" dirty="0">
                <a:latin typeface="Calibri" panose="020F0502020204030204" pitchFamily="34" charset="0"/>
              </a:rPr>
              <a:t>. Δημοκρατικό ύφος</a:t>
            </a:r>
          </a:p>
          <a:p>
            <a:pPr marL="0" indent="0">
              <a:buNone/>
            </a:pPr>
            <a:r>
              <a:rPr lang="el-GR" sz="2800" dirty="0">
                <a:latin typeface="Calibri" panose="020F0502020204030204" pitchFamily="34" charset="0"/>
              </a:rPr>
              <a:t>	3. </a:t>
            </a:r>
            <a:r>
              <a:rPr lang="en-US" sz="2800" dirty="0">
                <a:latin typeface="Calibri" panose="020F0502020204030204" pitchFamily="34" charset="0"/>
              </a:rPr>
              <a:t>Laissez-Faire </a:t>
            </a:r>
            <a:r>
              <a:rPr lang="el-GR" sz="2800" dirty="0">
                <a:latin typeface="Calibri" panose="020F0502020204030204" pitchFamily="34" charset="0"/>
              </a:rPr>
              <a:t>ύφος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572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1. Αυταρχικό ύφος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Αποφάσεις από τον ηγέτη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Ορίζει τους συνεργάτες &amp; την εργασία του καθένα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Κάνει παρατηρήσεις θετικές &amp; αρνητικές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Κάνει υποδείξεις, όμως δεν συμμετέχει στην εργασία της ομάδας</a:t>
            </a: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216326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2. Δημοκρατικό ύφος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Αποφάσεις από κοινού, μετά από συζητήσεις της ομάδας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Τα μέλη της ομάδας επιλέγουν τους συνεργάτες &amp; αποφασίζουν για τον καταμερισμό της εργασίας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Ο ηγέτης σχολιάζει όχι τα μέλη, αλλά την εργασία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Ο ηγέτης συμμετέχει στην εργασία της ομάδας ισότιμα</a:t>
            </a: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337798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3. </a:t>
            </a:r>
            <a:r>
              <a:rPr lang="en-US" sz="4400" b="1" dirty="0">
                <a:latin typeface="Calibri" panose="020F0502020204030204" pitchFamily="34" charset="0"/>
              </a:rPr>
              <a:t>Laissez-Faire </a:t>
            </a:r>
            <a:r>
              <a:rPr lang="el-GR" sz="4400" b="1" dirty="0">
                <a:latin typeface="Calibri" panose="020F0502020204030204" pitchFamily="34" charset="0"/>
              </a:rPr>
              <a:t>ύφος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Οι αποφάσεις ατομικά ή ομαδικά από τα μέλη, χωρίς συμμετοχή του ηγέτη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Διαθέτει τα υλικά &amp; κάποιες αρχικές πληροφορίες για το είδος της εργασίας. Έπειτα, αν του ζητηθεί, παρέχει συγκεκριμένες πληροφορίες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Δεν συμμετέχει στις συζητήσεις, ούτε στον καταμερισμό της εργασίας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Δεν κάνει παρατηρήσεις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Δεν συμμετέχει στην εργασία</a:t>
            </a: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858730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 smtClean="0">
                <a:latin typeface="+mn-lt"/>
              </a:rPr>
              <a:t/>
            </a:r>
            <a:br>
              <a:rPr lang="el-GR" sz="4400" b="1" dirty="0" smtClean="0">
                <a:latin typeface="+mn-lt"/>
              </a:rPr>
            </a:br>
            <a:r>
              <a:rPr lang="el-GR" sz="4400" b="1" dirty="0" smtClean="0">
                <a:latin typeface="+mn-lt"/>
              </a:rPr>
              <a:t>Ύφος ηγέτη: </a:t>
            </a:r>
            <a:r>
              <a:rPr lang="el-GR" sz="4400" b="1" dirty="0">
                <a:latin typeface="+mn-lt"/>
              </a:rPr>
              <a:t>Ποιο ύφος </a:t>
            </a:r>
            <a:r>
              <a:rPr lang="el-GR" sz="4400" b="1" dirty="0" smtClean="0">
                <a:latin typeface="+mn-lt"/>
              </a:rPr>
              <a:t>πιστεύετε </a:t>
            </a:r>
            <a:r>
              <a:rPr lang="el-GR" sz="4400" b="1" dirty="0">
                <a:latin typeface="+mn-lt"/>
              </a:rPr>
              <a:t>ότι συνδέεται με καλύτερα αποτελέσματα;;	</a:t>
            </a:r>
            <a:r>
              <a:rPr lang="el-GR" sz="4400" dirty="0">
                <a:latin typeface="+mn-lt"/>
              </a:rPr>
              <a:t/>
            </a:r>
            <a:br>
              <a:rPr lang="el-GR" sz="4400" dirty="0">
                <a:latin typeface="+mn-lt"/>
              </a:rPr>
            </a:br>
            <a:endParaRPr lang="el-GR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Αυταρχικό: καλύτερη παραγωγικότητα, παρουσία του ηγέτη. Όταν απουσιάζει ο ηγέτης τα παιδιά σταματούν την εργασία, μαλώνουν, συναισθήματα άγχους, επιθετική συμπεριφορά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Δημοκρατικό: μεγαλύτερη ικανοποίηση στα παιδιά, απουσία ηγέτη δεν επηρεάζει την εργασία, πρωτοβουλία, δημιουργικότητα, κοινωνικότητα, συνεργασία, χαμηλή επιθετικότητα</a:t>
            </a:r>
          </a:p>
          <a:p>
            <a:r>
              <a:rPr lang="en-US" sz="3200" dirty="0">
                <a:latin typeface="Calibri" panose="020F0502020204030204" pitchFamily="34" charset="0"/>
              </a:rPr>
              <a:t>Laissez-Faire</a:t>
            </a:r>
            <a:r>
              <a:rPr lang="el-GR" sz="3200" dirty="0">
                <a:latin typeface="Calibri" panose="020F0502020204030204" pitchFamily="34" charset="0"/>
              </a:rPr>
              <a:t>: απάθεια &amp; αδιαφορία για την εργασία, επιθετικότητα</a:t>
            </a: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665950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b="1" dirty="0" smtClean="0">
                <a:latin typeface="+mn-lt"/>
              </a:rPr>
              <a:t>Απορίες, Προβληματισμοί, Επισημάνσεις </a:t>
            </a:r>
            <a:endParaRPr lang="el-GR" sz="4400" b="1" dirty="0"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787" y="2400300"/>
            <a:ext cx="6905625" cy="3200400"/>
          </a:xfrm>
        </p:spPr>
      </p:pic>
    </p:spTree>
    <p:extLst>
      <p:ext uri="{BB962C8B-B14F-4D97-AF65-F5344CB8AC3E}">
        <p14:creationId xmlns:p14="http://schemas.microsoft.com/office/powerpoint/2010/main" val="322308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837" y="1504949"/>
            <a:ext cx="6162675" cy="3809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Κοινωνική αντίληψη &amp; συμπεριφορά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Αντίληψη &amp; </a:t>
            </a:r>
            <a:r>
              <a:rPr lang="el-GR" sz="3200" dirty="0" smtClean="0">
                <a:latin typeface="Calibri" panose="020F0502020204030204" pitchFamily="34" charset="0"/>
              </a:rPr>
              <a:t>Αυτοαντίληψη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Αυτογνωσία &amp; </a:t>
            </a:r>
            <a:r>
              <a:rPr lang="el-GR" sz="3200" dirty="0" smtClean="0">
                <a:latin typeface="Calibri" panose="020F0502020204030204" pitchFamily="34" charset="0"/>
              </a:rPr>
              <a:t>Αυτοκριτική</a:t>
            </a:r>
            <a:endParaRPr lang="el-GR" sz="3200" dirty="0">
              <a:latin typeface="Calibri" panose="020F0502020204030204" pitchFamily="34" charset="0"/>
            </a:endParaRPr>
          </a:p>
          <a:p>
            <a:r>
              <a:rPr lang="el-GR" sz="3200" dirty="0">
                <a:latin typeface="Calibri" panose="020F0502020204030204" pitchFamily="34" charset="0"/>
              </a:rPr>
              <a:t>Εκτίμηση &amp; </a:t>
            </a:r>
            <a:r>
              <a:rPr lang="el-GR" sz="3200" dirty="0" smtClean="0">
                <a:latin typeface="Calibri" panose="020F0502020204030204" pitchFamily="34" charset="0"/>
              </a:rPr>
              <a:t>Αυτοεκτίμηση</a:t>
            </a:r>
          </a:p>
          <a:p>
            <a:r>
              <a:rPr lang="el-GR" sz="3200" dirty="0" smtClean="0">
                <a:latin typeface="Calibri" panose="020F0502020204030204" pitchFamily="34" charset="0"/>
              </a:rPr>
              <a:t>Πεποίθηση </a:t>
            </a:r>
            <a:r>
              <a:rPr lang="el-GR" sz="3200" dirty="0">
                <a:latin typeface="Calibri" panose="020F0502020204030204" pitchFamily="34" charset="0"/>
              </a:rPr>
              <a:t>&amp; Αυτοπεποίθηση</a:t>
            </a:r>
          </a:p>
          <a:p>
            <a:r>
              <a:rPr lang="el-GR" sz="3200" dirty="0">
                <a:latin typeface="Calibri" panose="020F0502020204030204" pitchFamily="34" charset="0"/>
              </a:rPr>
              <a:t>Στερεότυπα &amp; ομορφιά</a:t>
            </a:r>
          </a:p>
          <a:p>
            <a:r>
              <a:rPr lang="el-GR" sz="3200" dirty="0" smtClean="0">
                <a:latin typeface="Calibri" panose="020F0502020204030204" pitchFamily="34" charset="0"/>
              </a:rPr>
              <a:t>Ηγεσία</a:t>
            </a:r>
            <a:endParaRPr lang="el-GR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77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Αντίληψη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l-GR" sz="3200" dirty="0">
                <a:latin typeface="Calibri" panose="020F0502020204030204" pitchFamily="34" charset="0"/>
              </a:rPr>
              <a:t>Η διαδικασία της </a:t>
            </a:r>
            <a:r>
              <a:rPr lang="el-GR" sz="3200" u="sng" dirty="0">
                <a:latin typeface="Calibri" panose="020F0502020204030204" pitchFamily="34" charset="0"/>
              </a:rPr>
              <a:t>επεξεργασίας</a:t>
            </a:r>
            <a:r>
              <a:rPr lang="el-GR" sz="3200" dirty="0">
                <a:latin typeface="Calibri" panose="020F0502020204030204" pitchFamily="34" charset="0"/>
              </a:rPr>
              <a:t> &amp; </a:t>
            </a:r>
            <a:r>
              <a:rPr lang="el-GR" sz="3200" u="sng" dirty="0">
                <a:latin typeface="Calibri" panose="020F0502020204030204" pitchFamily="34" charset="0"/>
              </a:rPr>
              <a:t>ερμηνείας</a:t>
            </a:r>
            <a:r>
              <a:rPr lang="el-GR" sz="3200" dirty="0">
                <a:latin typeface="Calibri" panose="020F0502020204030204" pitchFamily="34" charset="0"/>
              </a:rPr>
              <a:t> των πληροφοριών που εισέρχονται στον εγκέφαλο μέσω των </a:t>
            </a:r>
            <a:r>
              <a:rPr lang="el-GR" sz="3200" u="sng" dirty="0">
                <a:latin typeface="Calibri" panose="020F0502020204030204" pitchFamily="34" charset="0"/>
              </a:rPr>
              <a:t>αισθήσεών</a:t>
            </a:r>
            <a:r>
              <a:rPr lang="el-GR" sz="3200" dirty="0">
                <a:latin typeface="Calibri" panose="020F0502020204030204" pitchFamily="34" charset="0"/>
              </a:rPr>
              <a:t> μας.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442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Αντίληψη &amp; Αισθήσεις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Αντίληψη σχετίζεται άμεσα με τα </a:t>
            </a:r>
            <a:r>
              <a:rPr lang="el-GR" sz="3200" u="sng" dirty="0">
                <a:latin typeface="Calibri" panose="020F0502020204030204" pitchFamily="34" charset="0"/>
              </a:rPr>
              <a:t>αισθητηριακά ερεθίσματα </a:t>
            </a:r>
            <a:r>
              <a:rPr lang="el-GR" sz="3200" dirty="0">
                <a:latin typeface="Calibri" panose="020F0502020204030204" pitchFamily="34" charset="0"/>
              </a:rPr>
              <a:t>που λαμβάνουμε &amp; με τη </a:t>
            </a:r>
            <a:r>
              <a:rPr lang="el-GR" sz="3200" u="sng" dirty="0">
                <a:latin typeface="Calibri" panose="020F0502020204030204" pitchFamily="34" charset="0"/>
              </a:rPr>
              <a:t>λειτουργία του εγκεφάλου</a:t>
            </a:r>
          </a:p>
          <a:p>
            <a:r>
              <a:rPr lang="el-GR" sz="3200" dirty="0">
                <a:latin typeface="Calibri" panose="020F0502020204030204" pitchFamily="34" charset="0"/>
              </a:rPr>
              <a:t>6 αισθήσεις:  όραση, ακοή, όσφρηση, αφή, γεύση, κιναίσθηση ή ιδιοδεκτικότητα (μας πληροφορεί για την εσωτερική κατάσταση του σώματος και για τις κινήσεις των αρθρώσεων και των μυών)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183024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800" b="1" dirty="0">
                <a:latin typeface="Calibri" panose="020F0502020204030204" pitchFamily="34" charset="0"/>
              </a:rPr>
              <a:t>Αισθήσεις &amp; Αντίληψη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l-GR" sz="3200" dirty="0">
                <a:latin typeface="Calibri" panose="020F0502020204030204" pitchFamily="34" charset="0"/>
              </a:rPr>
              <a:t>Η αντίληψη </a:t>
            </a:r>
            <a:r>
              <a:rPr lang="el-GR" sz="3200" u="sng" dirty="0">
                <a:latin typeface="Calibri" panose="020F0502020204030204" pitchFamily="34" charset="0"/>
              </a:rPr>
              <a:t>διαφοροποιείται</a:t>
            </a:r>
            <a:r>
              <a:rPr lang="el-GR" sz="3200" dirty="0">
                <a:latin typeface="Calibri" panose="020F0502020204030204" pitchFamily="34" charset="0"/>
              </a:rPr>
              <a:t> από την αίσθηση καθώς δεν προσλαμβάνουμε παθητικά πληροφορίες. Τις αναλύουμε και τις ερμηνεύουμε.</a:t>
            </a:r>
          </a:p>
          <a:p>
            <a:pPr algn="ctr"/>
            <a:endParaRPr lang="el-GR" sz="2400" b="1" dirty="0"/>
          </a:p>
          <a:p>
            <a:endParaRPr lang="el-GR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87397882"/>
              </p:ext>
            </p:extLst>
          </p:nvPr>
        </p:nvGraphicFramePr>
        <p:xfrm>
          <a:off x="1248834" y="3736293"/>
          <a:ext cx="8809330" cy="1968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9281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 smtClean="0">
                <a:latin typeface="+mn-lt"/>
              </a:rPr>
              <a:t>Υποκειμενικότητα αντίληψης</a:t>
            </a:r>
            <a:endParaRPr lang="el-GR" sz="4400" b="1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375" y="1761563"/>
            <a:ext cx="7774315" cy="432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576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Αυτοαντίληψη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/>
              <a:t>Σύνολο πεποιθήσεων &amp; στάσεων που διαμορφώνει ένα άτομο για τον εαυτό του.</a:t>
            </a:r>
          </a:p>
          <a:p>
            <a:r>
              <a:rPr lang="el-GR" sz="3200" dirty="0"/>
              <a:t>Πώς επηρεάζει τη ζωή μας η αυτοαντίληψη;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800" dirty="0" smtClean="0"/>
              <a:t>συμπεριφορά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800" dirty="0"/>
              <a:t>σ</a:t>
            </a:r>
            <a:r>
              <a:rPr lang="el-GR" sz="2800" dirty="0" smtClean="0"/>
              <a:t>τόχοι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800" dirty="0" smtClean="0"/>
              <a:t>κίνητρα</a:t>
            </a:r>
            <a:endParaRPr lang="el-GR" sz="2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3804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Αυτοκριτική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>
                <a:latin typeface="Calibri" panose="020F0502020204030204" pitchFamily="34" charset="0"/>
              </a:rPr>
              <a:t>Η κριτική </a:t>
            </a:r>
            <a:r>
              <a:rPr lang="el-GR" sz="3200" dirty="0">
                <a:latin typeface="Calibri" panose="020F0502020204030204" pitchFamily="34" charset="0"/>
              </a:rPr>
              <a:t>για τον εαυτό μας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Αξιολόγηση της συμπεριφοράς, των σκέψεων, των συναισθημάτων, των επιλογών, των σφαλμάτων </a:t>
            </a:r>
            <a:r>
              <a:rPr lang="el-GR" sz="3200" dirty="0" smtClean="0">
                <a:latin typeface="Calibri" panose="020F0502020204030204" pitchFamily="34" charset="0"/>
              </a:rPr>
              <a:t>μας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Υγιής. </a:t>
            </a:r>
            <a:r>
              <a:rPr lang="el-GR" sz="3200" dirty="0" smtClean="0">
                <a:latin typeface="Calibri" panose="020F0502020204030204" pitchFamily="34" charset="0"/>
              </a:rPr>
              <a:t>Πότε;</a:t>
            </a:r>
          </a:p>
          <a:p>
            <a:pPr lvl="1"/>
            <a:r>
              <a:rPr lang="el-GR" sz="2800" dirty="0" smtClean="0">
                <a:latin typeface="Calibri" panose="020F0502020204030204" pitchFamily="34" charset="0"/>
              </a:rPr>
              <a:t>Υπερβολική</a:t>
            </a:r>
            <a:r>
              <a:rPr lang="el-GR" sz="2800" dirty="0">
                <a:latin typeface="Calibri" panose="020F0502020204030204" pitchFamily="34" charset="0"/>
              </a:rPr>
              <a:t>, αυστηρή, </a:t>
            </a:r>
            <a:r>
              <a:rPr lang="el-GR" sz="2800" dirty="0" smtClean="0">
                <a:latin typeface="Calibri" panose="020F0502020204030204" pitchFamily="34" charset="0"/>
              </a:rPr>
              <a:t>υποτιμητική;</a:t>
            </a:r>
          </a:p>
          <a:p>
            <a:pPr lvl="1"/>
            <a:r>
              <a:rPr lang="el-GR" sz="2800" dirty="0" smtClean="0">
                <a:latin typeface="Calibri" panose="020F0502020204030204" pitchFamily="34" charset="0"/>
              </a:rPr>
              <a:t>Αποτυχία </a:t>
            </a:r>
            <a:r>
              <a:rPr lang="el-GR" sz="2800" dirty="0">
                <a:latin typeface="Calibri" panose="020F0502020204030204" pitchFamily="34" charset="0"/>
              </a:rPr>
              <a:t>ή </a:t>
            </a:r>
            <a:r>
              <a:rPr lang="el-GR" sz="2800" dirty="0" smtClean="0">
                <a:latin typeface="Calibri" panose="020F0502020204030204" pitchFamily="34" charset="0"/>
              </a:rPr>
              <a:t>εμπόδιο;</a:t>
            </a:r>
          </a:p>
          <a:p>
            <a:pPr lvl="1"/>
            <a:r>
              <a:rPr lang="el-GR" sz="2800" dirty="0" smtClean="0">
                <a:latin typeface="Calibri" panose="020F0502020204030204" pitchFamily="34" charset="0"/>
              </a:rPr>
              <a:t>Μάθημα;</a:t>
            </a:r>
          </a:p>
          <a:p>
            <a:pPr lvl="1"/>
            <a:r>
              <a:rPr lang="el-GR" sz="2800" dirty="0" smtClean="0">
                <a:latin typeface="Calibri" panose="020F0502020204030204" pitchFamily="34" charset="0"/>
              </a:rPr>
              <a:t>Συγχώρεση;</a:t>
            </a:r>
          </a:p>
          <a:p>
            <a:pPr lvl="1"/>
            <a:r>
              <a:rPr lang="el-GR" sz="2800" dirty="0" smtClean="0">
                <a:latin typeface="Calibri" panose="020F0502020204030204" pitchFamily="34" charset="0"/>
              </a:rPr>
              <a:t>Προσαρμογή</a:t>
            </a:r>
            <a:r>
              <a:rPr lang="el-GR" sz="2800" dirty="0">
                <a:latin typeface="Calibri" panose="020F0502020204030204" pitchFamily="34" charset="0"/>
              </a:rPr>
              <a:t>, </a:t>
            </a:r>
            <a:r>
              <a:rPr lang="el-GR" sz="2800" dirty="0" smtClean="0">
                <a:latin typeface="Calibri" panose="020F0502020204030204" pitchFamily="34" charset="0"/>
              </a:rPr>
              <a:t>αλλαγή;</a:t>
            </a:r>
            <a:endParaRPr lang="el-GR" sz="2800" dirty="0">
              <a:latin typeface="Calibri" panose="020F050202020403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1072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>
                <a:latin typeface="Calibri" panose="020F0502020204030204" pitchFamily="34" charset="0"/>
              </a:rPr>
              <a:t>Αυτοεκτίμηση-Αυτοπεποίθηση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latin typeface="Calibri" panose="020F0502020204030204" pitchFamily="34" charset="0"/>
              </a:rPr>
              <a:t>Αυτοπεποίθηση: </a:t>
            </a:r>
            <a:r>
              <a:rPr lang="el-GR" sz="3200" dirty="0" smtClean="0">
                <a:latin typeface="Calibri" panose="020F0502020204030204" pitchFamily="34" charset="0"/>
              </a:rPr>
              <a:t>πεποίθηση που </a:t>
            </a:r>
            <a:r>
              <a:rPr lang="el-GR" sz="3200" dirty="0">
                <a:latin typeface="Calibri" panose="020F0502020204030204" pitchFamily="34" charset="0"/>
              </a:rPr>
              <a:t>έχουμε ότι μπορούμε να τα καταφέρουμε &amp; να ανταποκριθούμε στις απαιτήσεις κάποιας κατάστασης. Μπορεί να έχουμε σε κάποιον τομέα της ζωής μας και σε άλλον να μην έχουμε-τι μπορούμε να καταφέρουμε ή να κάνουμε, μας κάνει να δοκιμάζουμε καινούργια πράγματα &amp; νέες εμπειρίες</a:t>
            </a:r>
          </a:p>
          <a:p>
            <a:r>
              <a:rPr lang="el-GR" sz="3200" dirty="0">
                <a:latin typeface="Calibri" panose="020F0502020204030204" pitchFamily="34" charset="0"/>
              </a:rPr>
              <a:t>Αυτοεκτίμηση: βασική αίσθηση που έχουμε για τον εαυτό μας &amp; την αξία μας-αυτό που θεωρούμε ότι είμαστε, μας κάνει να νιώθουμε ασφάλεια με τον εαυτό μας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165855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616</Words>
  <Application>Microsoft Office PowerPoint</Application>
  <PresentationFormat>Custom</PresentationFormat>
  <Paragraphs>76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Adjacency</vt:lpstr>
      <vt:lpstr>Ψυχολογία-Επαγγελματική Δεοντολογία 6. Κοινωνική αντίληψη &amp; κοινωνική συμπεριφορά Δ΄ εξάμηνο τεχνικός Αισθητικής Τέχνης και Μακιγιάζ Μαρία Δημητριάδου, Ψυχολόγος</vt:lpstr>
      <vt:lpstr>Κοινωνική αντίληψη &amp; συμπεριφορά</vt:lpstr>
      <vt:lpstr>Αντίληψη</vt:lpstr>
      <vt:lpstr>Αντίληψη &amp; Αισθήσεις</vt:lpstr>
      <vt:lpstr>Αισθήσεις &amp; Αντίληψη </vt:lpstr>
      <vt:lpstr>Υποκειμενικότητα αντίληψης</vt:lpstr>
      <vt:lpstr>Αυτοαντίληψη</vt:lpstr>
      <vt:lpstr>Αυτοκριτική</vt:lpstr>
      <vt:lpstr>Αυτοεκτίμηση-Αυτοπεποίθηση</vt:lpstr>
      <vt:lpstr>Συμβολή υπηρεσιών ομορφιάς στην ενίσχυση της αυτοεκτίμησης &amp; αυτοπεποίθησης </vt:lpstr>
      <vt:lpstr>Στερεότυπα</vt:lpstr>
      <vt:lpstr>Τρόποι ηγεσίας</vt:lpstr>
      <vt:lpstr>1. Αυταρχικό ύφος</vt:lpstr>
      <vt:lpstr>2. Δημοκρατικό ύφος</vt:lpstr>
      <vt:lpstr>3. Laissez-Faire ύφος</vt:lpstr>
      <vt:lpstr> Ύφος ηγέτη: Ποιο ύφος πιστεύετε ότι συνδέεται με καλύτερα αποτελέσματα;;  </vt:lpstr>
      <vt:lpstr>Απορίες, Προβληματισμοί, Επισημάνσεις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Ψυχολογία-Επαγγελματική Δεοντολογία Δ΄ εξάμηνο</dc:title>
  <dc:creator>MARIA DIMITRIADOU</dc:creator>
  <cp:lastModifiedBy>Maria Dimitriadou</cp:lastModifiedBy>
  <cp:revision>26</cp:revision>
  <dcterms:created xsi:type="dcterms:W3CDTF">2022-04-26T16:59:54Z</dcterms:created>
  <dcterms:modified xsi:type="dcterms:W3CDTF">2023-05-12T17:51:44Z</dcterms:modified>
</cp:coreProperties>
</file>