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7394C-67F7-4BAE-8CDE-7F3D5500B686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162D-5708-4D92-ACB3-A2B02909B6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4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09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19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66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64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61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90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0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29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21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8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4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5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15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18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D5BE-05FE-4E6A-BEA4-9D9D0B5B3539}" type="datetimeFigureOut">
              <a:rPr lang="el-GR" smtClean="0"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63C2C1-EA5F-4819-AA9E-D40D80076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48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193191" y="376023"/>
            <a:ext cx="9036496" cy="1470025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Δ. Ι. Ε. Κ.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ΣΙΝΔΟΥ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Ειδικότητα 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: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Βοηθός Φυσικοθεραπείας</a:t>
            </a:r>
            <a:endParaRPr lang="el-GR" sz="36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>
          <a:xfrm>
            <a:off x="1623605" y="2734810"/>
            <a:ext cx="7913502" cy="4248472"/>
          </a:xfrm>
        </p:spPr>
        <p:txBody>
          <a:bodyPr>
            <a:normAutofit/>
          </a:bodyPr>
          <a:lstStyle/>
          <a:p>
            <a:pPr algn="ctr"/>
            <a:r>
              <a:rPr lang="el-GR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Μάθημα: 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Κινησιολογία Ι, ΙΙ</a:t>
            </a:r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‘</a:t>
            </a:r>
            <a:r>
              <a:rPr lang="el-GR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ΜΥΕΣ ΤΟΥ ΚΑΤΩ ΑΚΡΟΥ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’</a:t>
            </a:r>
          </a:p>
          <a:p>
            <a:pPr algn="ctr"/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(ΑΡΘΡΩΣΗ ΤΗΣ ΠΟΔΟΚΝΗΜΙΚΗΣ)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   </a:t>
            </a:r>
            <a:r>
              <a:rPr lang="el-GR" sz="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Εκπαιδεύτρια</a:t>
            </a:r>
            <a:r>
              <a:rPr lang="el-GR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: Μαλτέζου Ελένη 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MSc., Cert.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Mdt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</a:t>
            </a:r>
            <a:endParaRPr lang="el-GR" sz="2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Β </a:t>
            </a:r>
            <a:r>
              <a:rPr lang="el-G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ΕΞΑΜΗΝΟ </a:t>
            </a:r>
            <a:r>
              <a:rPr lang="el-G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2022-2023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6880" y="1036320"/>
            <a:ext cx="9797732" cy="48749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Ταρσομετατάρσιες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Μεσομετάρσιες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αρθρώσεις 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Έχουν μία ελαφριά κίνησης ολίσθησης.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Το πρώτο μετατάρσιο οστό έχει ελαφρώς μεγαλύτερο βαθμό κινητικότητας στις αρθρώσεις αυτές από ότι τα άλλα μετατάρσια , λόγω της απουσίας συνδέσμων μεταξύ της βάσης του και της βάσης του δεύτερου μεταταρσίου.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Μεταταρσιοφαλαγγικές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αρθρώσεις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Εμφανίζεται κάμψη, έκταση και περιορισμένη προσαγωγή και απαγωγή.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Μεσοφαλαγγικές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αρθρώσεις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Εμφανίζεται κάμψη και έκταση, όπως επίσης και υπερέκταση, ειδικά του μεγάλου δακτύλου.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6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1646" y="301893"/>
            <a:ext cx="8911687" cy="7605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ts val="0"/>
              </a:spcBef>
            </a:pPr>
            <a: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Μύες του ποδιού και της ποδοκνημικής</a:t>
            </a:r>
            <a:endParaRPr lang="el-GR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61093" y="1914258"/>
            <a:ext cx="2891570" cy="3948157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Οι 11 από τους 22 μύες του ποδιού είναι αυτόχθονες, βρίσκονται δηλαδή εξολοκλήρου μέσα στο πόδι.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Ένας δωδέκατος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μεταναστεύσαντας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μυς, ο πελματικός, συχνά απουσιάζει από τους ανθρώπους. Όταν υπάρχει υποβοηθά τους εκτείνοντες μύες της ποδοκνημικής.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 flipH="1">
            <a:off x="818604" y="1628502"/>
            <a:ext cx="4145281" cy="51206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l-G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Μεταναστεύσαντες μύες</a:t>
            </a:r>
          </a:p>
          <a:p>
            <a:pPr>
              <a:lnSpc>
                <a:spcPct val="150000"/>
              </a:lnSpc>
            </a:pPr>
            <a:r>
              <a:rPr lang="el-GR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Πρόσθιά επιφάνεια του ποδιού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Πρόσθιος κνημιαίος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εκτείνοντας των δακτύλων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εκτείνοντας του μεγάλου δακτύλου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Τρίτος περονιαίος</a:t>
            </a:r>
          </a:p>
          <a:p>
            <a:pPr>
              <a:lnSpc>
                <a:spcPct val="150000"/>
              </a:lnSpc>
            </a:pPr>
            <a:r>
              <a:rPr lang="el-GR" sz="1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Έξω επιφάνεια του ποδιού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περονιαίος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περονιαίος</a:t>
            </a:r>
          </a:p>
          <a:p>
            <a:pPr>
              <a:lnSpc>
                <a:spcPct val="150000"/>
              </a:lnSpc>
            </a:pPr>
            <a:r>
              <a:rPr lang="el-GR" sz="1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Οπίσθια επιφάνεια του ποδιού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Γαστροκνήμιος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Υποκνημίδιος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Οπίσθιος κνημιαίος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καμπτήρας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δακτύλων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καμπτήρας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μεγάλου δακτύλου</a:t>
            </a:r>
          </a:p>
          <a:p>
            <a:pPr>
              <a:lnSpc>
                <a:spcPct val="150000"/>
              </a:lnSpc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5294811" y="1628502"/>
            <a:ext cx="4005943" cy="51206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l-GR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Αυτόχθονες μύες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 εκτείνοντας των δακτύλων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καμπτήρας των δακτύλων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Τετράγωνος πελματικός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Ελμινθοειδείς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Απαγωγός του μεγάλου δακτύλου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καμπτήρας του μεγάλου δακτύλου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Προσαγωγός του μεγάλου δακτύλου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Απαγωγός του μικρού δακτύλου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καμπτήρας του μικρού δακτύλου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Ραχιαίοι μεσόστεοι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Πελματιαίοι μεσόστεοι</a:t>
            </a:r>
          </a:p>
          <a:p>
            <a:pPr>
              <a:lnSpc>
                <a:spcPct val="150000"/>
              </a:lnSpc>
            </a:pPr>
            <a:endParaRPr lang="el-GR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l-GR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l-GR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7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0154" t="457" r="19528" b="-1"/>
          <a:stretch/>
        </p:blipFill>
        <p:spPr>
          <a:xfrm>
            <a:off x="7973225" y="1286635"/>
            <a:ext cx="4076345" cy="3849469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1332" y="136733"/>
            <a:ext cx="6375161" cy="63067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ρόσθιος κνημιαίος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Πρόσθια επιφάνεια της κνήμης και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υμένας.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Έσω επιφάνεια του 1ου σφηνοειδούς και βάση του πρώτου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μετατάρσιου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οστού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ραχιαία κάμψη της ποδοκνημικής και του ποδιού και υπτιασμό των αρθρώσεων του ταρσού όταν εκτελεί το πόδι ραχιαία κάμψη.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Μακρύς εκτείνοντας των δακτύλων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Κνήμη και περόνη,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υμένας.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Ραχιαία απονεύρωση των δακτύλων II - V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Ενέργεια: έκταση των τεσσάρων μικρών δακτύλων και ραχιαία κάμψη της ποδοκνημικής και των αρθρώσεων του ταρσού. Επίσης συμμετέχει στην ανάσπαση έξω χείλους και απαγωγή των τελευταίων.</a:t>
            </a:r>
          </a:p>
        </p:txBody>
      </p:sp>
    </p:spTree>
    <p:extLst>
      <p:ext uri="{BB962C8B-B14F-4D97-AF65-F5344CB8AC3E}">
        <p14:creationId xmlns:p14="http://schemas.microsoft.com/office/powerpoint/2010/main" val="163140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43178" y="1082467"/>
            <a:ext cx="6247139" cy="54550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Μακρύς εκτείνοντας του μεγάλου δακτύλου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Περόνη,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υμένας.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Κατάφυση: Ραχιαία απονεύρωση του μεγάλου δακτύλου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Ενέργεια: Εκτείνει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υπερεκτείνει το μεγάλο δάκτυλο. Εκτελεί επίσης ραχιαία κάμψη της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ποδοκνημικής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και των αρθρώσεων του ταρσού.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Τρίτος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άνω πρόσθια επιφάνεια της άνω περόνης και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υμένας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Κατάφυση: τένοντας που εισέρχεται στη ραχιαία επιφάνεια του 5</a:t>
            </a:r>
            <a:r>
              <a:rPr lang="el-G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μετατάρσιου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Ενέργεια: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ραχιαία κάμψη και ανάσπαση έξω χείλους και απαγωγή των αρθρώσεων του ταρσού και ραχιαία κάμψη της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ποδοκνημικής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095" y="659297"/>
            <a:ext cx="2795945" cy="51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18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38103" y="581114"/>
            <a:ext cx="5136918" cy="58453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περονιαίος: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Έξω επιφάνεια της περόνης, </a:t>
            </a:r>
            <a:r>
              <a:rPr lang="el-G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μεσομύιο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διάφραγμα. </a:t>
            </a:r>
            <a:endParaRPr lang="el-G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Κατάφυση: 1ο σφηνοειδές οστό και βάση του 1ου </a:t>
            </a:r>
            <a:r>
              <a:rPr lang="el-G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μετατάρσιου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Ενέργεια: εκτελεί πελματιαία κάμψη, ανάσπαση έξω χείλους και απαγωγή των αρθρώσεων του ταρσού, καθώς και πελματιαία κάμψη της ποδοκνημικής.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Βραχύς </a:t>
            </a:r>
            <a:r>
              <a:rPr lang="el-GR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Έξω επιφάνεια της περόνης, </a:t>
            </a:r>
            <a:r>
              <a:rPr lang="el-G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μεσομύιο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διάφραγμα.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Βάση του 5ου </a:t>
            </a:r>
            <a:r>
              <a:rPr lang="el-G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μετατάρσιου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Ενέργεια: εκτελεί πελματιαία κάμψη, ανάσπαση έξω χείλους και απαγωγή των αρθρώσεων του ταρσού και βοηθά στη πελματιαία κάμψη της ποδοκνημικής.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18" y="734063"/>
            <a:ext cx="2596977" cy="553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35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33656" y="114921"/>
            <a:ext cx="9736772" cy="52493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Γαστροκνήμιος: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err="1"/>
              <a:t>Έκφυση</a:t>
            </a:r>
            <a:r>
              <a:rPr lang="el-GR" sz="1400" dirty="0"/>
              <a:t>: Έσω και έξω κόνδυλος του μηριαίου οστού. </a:t>
            </a:r>
            <a:r>
              <a:rPr lang="el-GR" sz="14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/>
              <a:t>Κατάφυση</a:t>
            </a:r>
            <a:r>
              <a:rPr lang="el-GR" sz="1400" dirty="0"/>
              <a:t>: Με τον αχίλλειο τένοντα στο κύρτωμα της πτέρνας</a:t>
            </a:r>
            <a:r>
              <a:rPr lang="el-GR" sz="14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Ενέργεια: πελματιαία κάμψη της ποδοκνημικής. Το έσω και έξω τμήμα του μυ συνενώνονται για να σχηματίσουν τον πλατύ αχίλλειο τένοντα. Είναι πανίσχυρος μυς.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Υποκνημίδιος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err="1" smtClean="0"/>
              <a:t>Έκφυση</a:t>
            </a:r>
            <a:r>
              <a:rPr lang="el-GR" sz="1400" dirty="0"/>
              <a:t>: Κεφαλή της περόνης και οπίσθια επιφάνεια της περόνης και της κνήμης</a:t>
            </a:r>
            <a:r>
              <a:rPr lang="el-GR" sz="14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/>
              <a:t> </a:t>
            </a:r>
            <a:r>
              <a:rPr lang="el-GR" sz="1400" dirty="0"/>
              <a:t>Κατάφυση: Με τον αχίλλειο τένοντα στο κύρτωμα της πτέρνας</a:t>
            </a:r>
            <a:r>
              <a:rPr lang="el-GR" sz="14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Ενέργεια: πελματιαία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κάμψη της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ποδοκνημικής. Βρίσκεται κάτω από τον γαστροκνήμιο και οι ίνες του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προσφύονται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στον αχίλλειο τένοντα 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39" y="3078880"/>
            <a:ext cx="5607510" cy="36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04957" y="0"/>
            <a:ext cx="8080089" cy="673835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Οπίσθιος </a:t>
            </a:r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κνημιαίος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Οπίσθια επιφάνεια της κνήμης και της περόνης,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υμένας.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Σκαφοειδές οστό, σφηνοειδή οστά και βάση του 1ου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μετατάρσιου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οστού.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Ενέργεια: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πελματιαία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 των αρθρώσεων του ταρσού  και βοηθά στην πελματιαία κάμψη της ποδοκνημικής. συμμετέχει στην ανάσπαση έσω χείλους και προσαγωγή όταν το πόδι είναι σε πελματιαία κάμψη.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καμπτήρας των </a:t>
            </a:r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δακτύλων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Οπίσθια επιφάνεια της κνήμης.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Τελικές φάλαγγες των δακτύλων II - V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Ενέργεια: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εκτελεί κάμψη των τεσσάρων μικρών δακτύλων. Συμμετέχει στην πελματιαία κάμψη και βοηθά στην ανάσπαση έσω χείλους και προσαγωγή των αρθρώσεων του ταρσού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οηθά επίσης στην πελματιαία κάμψη της ποδοκνημικής.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Μακρύς καμπτήρας του μεγάλου </a:t>
            </a:r>
            <a:r>
              <a:rPr lang="el-G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δακτύλου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Περόνη,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υμένας και οπίσθιο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μεσομυϊκό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διάφραγμα.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Κατάφυση: Ονυχοφόρος φάλαγγα του μεγάλου δακτύλου.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Ενέργεια: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εκτελεί κάμψη του μεγάλου δακτύλου.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Συμμετέχει στην πελματιαία κάμψη και βοηθά στην ανάσπαση έσω χείλους και προσαγωγή των αρθρώσεων του ταρσού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Βοηθά επίσης στην πελματιαία κάμψη της ποδοκνημικής.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323" y="1941094"/>
            <a:ext cx="3134677" cy="31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2071" y="0"/>
            <a:ext cx="5614587" cy="67084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Αυτόχθονες μύες του ποδιού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όλοι εκτός από το βραχύ </a:t>
            </a: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εκτείνοντα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των δακτύλων είναι στην πελματιαία επιφάνεια και περιγράφονται συνήθως σε μια διάταξη τεσσάρων στοιβάδων.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Οι αυτόχθονες μύες τροποποιούν κυρίως την ενέργεια των μακρών τενόντων και ελέγχουν τις λεπτές κινήσεις των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δακτύλων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1ο στρώμα μυών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πέλματος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Απαγωγός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του μεγάλου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δακτύλου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Βραχύς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καμπτήρας των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δακτύλων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Απαγωγός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του μικρού δακτύλου</a:t>
            </a:r>
            <a:b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2ο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στρώμα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μυών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Τετράγωνος πελματικός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Ελμινθοειδείς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μυς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3ο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στρώμα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μυών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βραχύς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καμπτήρας μεγάλου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δακτύλου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Προσαγωγός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του μεγάλου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δακτύλου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Βραχύς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καμπτήρας του μικρού δακτύλου</a:t>
            </a:r>
            <a:b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4ο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στρώμα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μυών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Ραχιαίοι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μεσόστεοι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Πελματιαίοι </a:t>
            </a: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μεσόστεοι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68" y="156754"/>
            <a:ext cx="3781425" cy="44100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28" y="3907160"/>
            <a:ext cx="1771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82727" y="19682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Μυϊκή ανάλυση των κινήσεων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9159" y="1025495"/>
            <a:ext cx="9795453" cy="58325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ποδοκνημική</a:t>
            </a:r>
            <a:endParaRPr lang="el-G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Ραχιαία 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πρόσθιος κνημιαίος, τρίτος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μακρύς εκτείνοντας των δακτύλων, μακρύς εκτείνοντας του μεγάλου δακτύλου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Πελματιαία 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γαστροκνήμιος,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υποκνημίδιος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μακρύς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Οι αρθρώσεις του ταρσού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Ραχιαία 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πρόσθιος κνημιαίος, τρίτος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μακρύς εκτείνοντας των δακτύλων, μακρύς εκτείνοντας του μεγάλου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δακτύλου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Πελματιαία 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οπίσθιος κνημιαίος, μακρύς καμπτήρας των δακτύλων, μακρύς καμπτήρας του μεγάλου δακτύλου, βραχύς και μακρύς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Ανάσπαση έσω χείλο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υς: πρόσθιος κνημιαίος( όταν το πόδι είναι σε ραχιαία κάμψη) και οπίσθιος κνημιαίος ( όταν το πόδι είναι σε πελματιαία κάμψη).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Ανάσπαση έξω χείλους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μικρός, μακρύς και τρίτος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περονιαίος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4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70632" y="1273323"/>
            <a:ext cx="9333980" cy="4637899"/>
          </a:xfrm>
        </p:spPr>
        <p:txBody>
          <a:bodyPr>
            <a:normAutofit/>
          </a:bodyPr>
          <a:lstStyle/>
          <a:p>
            <a:r>
              <a:rPr lang="el-G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Ταρσομετατάρσιες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μεσομετατάρσιες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αρθρώσεις</a:t>
            </a:r>
          </a:p>
          <a:p>
            <a:pPr marL="0" indent="0"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Κινήσεις μικρής ολίσθησης</a:t>
            </a:r>
          </a:p>
          <a:p>
            <a:pPr marL="0" indent="0">
              <a:buNone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Τα δάκτυλα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Κάμψη: μακρύς καμπτήρας των δακτύλων, μακρύς καμπτήρας του μεγάλου δάκτυλου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Έκταση: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μακρύς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εκτείνοντας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των δακτύλων, μακρύς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εκτείνοντας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 μεγάλου δάκτυλου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9639" y="106796"/>
            <a:ext cx="8911687" cy="8714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 dirty="0">
                <a:latin typeface="Comic Sans MS" panose="030F0702030302020204" pitchFamily="66" charset="0"/>
              </a:rPr>
              <a:t>Ποδοκνημική και το πόδι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5171" y="727478"/>
            <a:ext cx="6964986" cy="28759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Δύο σημαντικές λειτουργίες: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Υποστήριξη 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Προώθηση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93" y="978200"/>
            <a:ext cx="3975307" cy="384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Ορθογώνιο 4"/>
          <p:cNvSpPr/>
          <p:nvPr/>
        </p:nvSpPr>
        <p:spPr>
          <a:xfrm>
            <a:off x="10499808" y="4774159"/>
            <a:ext cx="1805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http://www.manossarras.gr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97" y="3155676"/>
            <a:ext cx="6419644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l-GR" dirty="0">
                <a:latin typeface="Comic Sans MS" panose="030F0702030302020204" pitchFamily="66" charset="0"/>
              </a:rPr>
              <a:t>Πηγές</a:t>
            </a:r>
            <a:r>
              <a:rPr lang="el-GR" sz="3200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Donald A. Neumann,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“Kinesiology of the Musculoskeletal System: Foundations for Rehabilitation”,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Mosby/Elsevier, 2010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Nancy Hamilton; Kathryn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Luttgens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Κινησιολογία, Επιστημονική βάση της ανθρώπινης κίνησης.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Laura K. Smith PhD, PT; Elizabeth Lawrence Weiss PhD, PT.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Brunnstrom's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Clinical Kinesiology 5th Edition, F.A. Davis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Απόστολος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Στεργιούλας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Χρίστος Αγγελίδης .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Κινησιολογία 1</a:t>
            </a:r>
            <a:r>
              <a:rPr lang="el-GR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ος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 κύκλος-Β τάξη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Ειδικότητα Βοηθών Φυσικοθεραπευτών.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009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latin typeface="Comic Sans MS" panose="030F0702030302020204" pitchFamily="66" charset="0"/>
              </a:rPr>
              <a:t>Δομή της ποδοκνημικής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727" y="1201784"/>
            <a:ext cx="10515600" cy="6389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τη διάρθρωση του αστραγάλου με τα σφυρά της κνήμης και της περόνης.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037" y="3615329"/>
            <a:ext cx="2415123" cy="23830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50" y="2815409"/>
            <a:ext cx="4602063" cy="3182983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97350" y="6188789"/>
            <a:ext cx="4859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medicalegersis.gr/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myoskeletikes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diastremma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podoknimikis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-arthrosis/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030664" y="6176963"/>
            <a:ext cx="40407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www.orthosoma.gr/anatomia-muoskeletikou/anatomia-podiou/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901439" y="1619141"/>
            <a:ext cx="4462598" cy="4474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l-G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Συνδεσμική ενίσχυση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Έσω πλευρά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Τέσσερις συνδέουν τον έσω σφυρό της κνήμης με τα οπίσθια οστά του ταρσού, την πτέρνα, τον αστράγαλο και το σκαφοειδές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παρέχει οριζόντια σύνδεση μεταξύ του σκαφοειδούς οστού και της πτέρνας.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l-GR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Έξω πλευρά: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Τρείς σύνδεσμοι. Συνδέουν τον έξω σφυρό με την άνω έξω επιφάνεια της πτέρνας και με τα πρόσθια και τα οπίσθια τμήματα του αστραγάλου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 smtClean="0">
                <a:latin typeface="Comic Sans MS" panose="030F0702030302020204" pitchFamily="66" charset="0"/>
              </a:rPr>
              <a:t>Δομή του ποδιού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0263" y="1268277"/>
            <a:ext cx="3790429" cy="52283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τρία μέρη:</a:t>
            </a: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Τον ταρσό. Τα οστά του ταρσού ταξινομούνται σε τρεις σειρές: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Αστράγαλος και πτέρνα( το μεγαλύτερο οστό του ποδιού)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Σκαφοειδές οστό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Πρώτο σφηνοειδές, δεύτερο σφηνοειδές, τρίτο σφηνοειδές, κυβοειδές.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 startAt="2"/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Το μετατάρσιο. Αποτελείται από πέντε μικρά οστά. Από μέσα προς τα έξω είναι το 1</a:t>
            </a:r>
            <a:r>
              <a:rPr lang="el-GR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  <a:r>
              <a:rPr lang="el-GR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 μετατάρσιο.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Τα δάχτυλα. Αποτελούνται από τις φάλαγγες του χεριού. Ονομάζονται από πίσω προς τα εμπρός 1</a:t>
            </a:r>
            <a:r>
              <a:rPr lang="el-GR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l-GR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 και 3</a:t>
            </a:r>
            <a:r>
              <a:rPr lang="el-GR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40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06" y="1690688"/>
            <a:ext cx="7849394" cy="486156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637484" y="6306027"/>
            <a:ext cx="104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www.balletly.gr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 smtClean="0">
                <a:latin typeface="Comic Sans MS" panose="030F0702030302020204" pitchFamily="66" charset="0"/>
              </a:rPr>
              <a:t>Ποδικές καμάρες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2143" y="1459865"/>
            <a:ext cx="564968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Επιμήκη ποδική καμάρα.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την πτέρνα έως τις κεφαλές των πέντε μεταταρσίων. Αποτελείται από ένα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εσωτερικό ( πτέρνα, αστράγαλο, σκαφοειδές, τρία σφηνοειδή και τα τρία έσω μετατάρσια)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ένα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εξωτερικό ( πτέρνα, κυβοειδές, 4</a:t>
            </a:r>
            <a:r>
              <a:rPr lang="el-GR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και 5</a:t>
            </a:r>
            <a:r>
              <a:rPr lang="el-GR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μετατάρσιο)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τμήμα.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Το εξωτερικό τμήμα δεν έχει κινητικότητα και για αυτό είναι προσαρμοσμένο καλύτερα για τη λειτουργία της υποστήριξης.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Το εσωτερικό τμήμα είναι προσαρμοσμένο για τη λειτουργία της απορρόφησης κραδασμών.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Εγκάρσια ποδική καμάρα. 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κοιλότητα από τη μία πλευρά του πέλματος μέχρι την άλλη. Σχηματίζεται από τα πρόσθια οστά του ταρσού και τα μετατάρσια.</a:t>
            </a:r>
            <a:endParaRPr lang="el-GR" sz="1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8885" t="8366"/>
          <a:stretch/>
        </p:blipFill>
        <p:spPr>
          <a:xfrm>
            <a:off x="6026332" y="1900622"/>
            <a:ext cx="5661388" cy="324339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005849" y="5564982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https://www.gigourtakis.gr/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4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41202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 dirty="0">
                <a:latin typeface="Comic Sans MS" panose="030F0702030302020204" pitchFamily="66" charset="0"/>
              </a:rPr>
              <a:t>Υπαστραγαλική άρθρωση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341689" y="1905000"/>
            <a:ext cx="4366901" cy="2512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Σχηματίζεται  από την έσω αρθρική επιφάνεια του αστραγάλου με την πάνω αρθρική επιφάνεια της πτέρνας</a:t>
            </a:r>
          </a:p>
          <a:p>
            <a:pPr algn="just"/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Ενισχύεται από τέσσερις μικρούς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αστραγαλοπτερνικούς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συνδέσμους και έναν πέμπτο, τον πελματιαίο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αστραγαλοσκαφοειδή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σύνδεσμο.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97" t="25712"/>
          <a:stretch/>
        </p:blipFill>
        <p:spPr>
          <a:xfrm>
            <a:off x="6024804" y="2119356"/>
            <a:ext cx="6155277" cy="38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1312" y="119624"/>
            <a:ext cx="10513300" cy="1717721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50000"/>
              </a:lnSpc>
              <a:spcBef>
                <a:spcPts val="0"/>
              </a:spcBef>
            </a:pPr>
            <a: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Εγκάρσια  άρθρωση του ταρσού </a:t>
            </a:r>
            <a:b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 </a:t>
            </a:r>
            <a:r>
              <a:rPr lang="el-GR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Χοπάρτειος</a:t>
            </a:r>
            <a: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Άρθρωση)</a:t>
            </a:r>
            <a:endParaRPr lang="el-GR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62820" y="1837345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δύο διαρθρώσεις: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Πτερνοκυβοειδή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(έξω)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Αστραγαλοσκαφοειδή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(έσω)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Κυριότεροι σύνδεσμοι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Μακρύς και βραχύς πελματιαίος (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πτερνοκυβοειδής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σύνδεσμος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78" y="2372474"/>
            <a:ext cx="3984150" cy="29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60598" y="1458481"/>
            <a:ext cx="65547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Ταρσομετατάρσιες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αρθρώσεις.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Γίνονται κινήσεις ολίσθησης, που μοιάζουν με περιορισμένες κινήσεις κάμψης, έκτασης, απαγωγής και προσαγωγής.</a:t>
            </a:r>
          </a:p>
          <a:p>
            <a:pPr marL="0" indent="0">
              <a:buNone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Μεσομετατάρσιες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αρθρώσεις</a:t>
            </a: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Περιλαμβάνουν δύο ομάδες διαρθρώσεων, αυτές μεταξύ των βάσεων και αυτές μεταξύ των κεφαλών των μεταταρσίων οστών.</a:t>
            </a: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μέρος της ποδικής καμάρας.</a:t>
            </a: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Πραγματοποιείται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διαπλάτυνση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της καμάρας όταν υπάρχει φόρτιση και η επιστροφή στην πελματιαία κοιλότητα όταν αίρεται η φόρτιση.</a:t>
            </a:r>
          </a:p>
          <a:p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Μεταταρσιοφαλαγγικές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αρθρώσεις</a:t>
            </a:r>
          </a:p>
          <a:p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Μεσοφαλαγγικές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αρθρώσεις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27" y="1458481"/>
            <a:ext cx="3681825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0774" y="290824"/>
            <a:ext cx="10554055" cy="1280890"/>
          </a:xfrm>
        </p:spPr>
        <p:txBody>
          <a:bodyPr>
            <a:noAutofit/>
          </a:bodyPr>
          <a:lstStyle/>
          <a:p>
            <a:pPr marL="514350" indent="-514350" algn="ctr">
              <a:spcBef>
                <a:spcPts val="0"/>
              </a:spcBef>
            </a:pPr>
            <a:r>
              <a:rPr lang="el-G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Κινήσεις του ποδιού στις αρθρώσεις της ποδοκνημικής, του ταρσού και των δακτύλων</a:t>
            </a:r>
            <a:endParaRPr lang="el-GR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8267" y="1365985"/>
            <a:ext cx="7067128" cy="549201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Ποδοκνημική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άρθρωση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Ραχιαία κάμψη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κάμψη)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Πελματιαία κάμψη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έκταση).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Πραγματοποιούνται στο οβελιαίο επίπεδο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Αρθρώσεις του ταρσού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Ραχιαία 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Είναι μία ελαφριά ελάττωση της κυρτότητας της ραχιαίας επιφάνειας και της κοιλότητας της πελματιαίας επιφάνειας της περιοχής του ταρσού. Συνοδεύει τη ραχιαία κάμψη της ΠΔΚ.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Πελματιαία κάμψη.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η αύξηση της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κυρτότητας της ραχιαίας επιφάνειας και της κοιλότητας της πελματιαίας επιφάνειας της περιοχής του ταρσού. Συνοδεύει τη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πελματιαία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κάμψη της ΠΔΚ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Ανάσπαση έσω χείλους και προσαγωγή (υπτιασμός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Είναι η ανύψωση του έσω χείλους της καμάρας σε συνδυασμό με στροφή προς τα έσω του πρόσθιου τμήματος του ποδιού.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Ανάσπαση έξω χείλους και απαγωγή (πρηνισμός)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η ανύψωση του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έξω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χείλους της καμάρας σε συνδυασμό με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έξω στροφή του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πρόσθιου τμήματος του ποδιού.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532" y="2229073"/>
            <a:ext cx="3167878" cy="33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32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955</TotalTime>
  <Words>1632</Words>
  <Application>Microsoft Office PowerPoint</Application>
  <PresentationFormat>Ευρεία οθόνη</PresentationFormat>
  <Paragraphs>201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Wingdings</vt:lpstr>
      <vt:lpstr>Wingdings 3</vt:lpstr>
      <vt:lpstr>Wisp</vt:lpstr>
      <vt:lpstr>Δ. Ι. Ε. Κ. ΣΙΝΔΟΥ Ειδικότητα : Βοηθός Φυσικοθεραπείας</vt:lpstr>
      <vt:lpstr>Ποδοκνημική και το πόδι</vt:lpstr>
      <vt:lpstr>Δομή της ποδοκνημικής</vt:lpstr>
      <vt:lpstr>Δομή του ποδιού</vt:lpstr>
      <vt:lpstr>Ποδικές καμάρες</vt:lpstr>
      <vt:lpstr>Υπαστραγαλική άρθρωση</vt:lpstr>
      <vt:lpstr>Εγκάρσια  άρθρωση του ταρσού  ( Χοπάρτειος Άρθρωση)</vt:lpstr>
      <vt:lpstr>Παρουσίαση του PowerPoint</vt:lpstr>
      <vt:lpstr>Κινήσεις του ποδιού στις αρθρώσεις της ποδοκνημικής, του ταρσού και των δακτύλων</vt:lpstr>
      <vt:lpstr>Παρουσίαση του PowerPoint</vt:lpstr>
      <vt:lpstr>Μύες του ποδιού και της ποδοκνημικής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Μυϊκή ανάλυση των κινήσεων</vt:lpstr>
      <vt:lpstr>Παρουσίαση του PowerPoint</vt:lpstr>
      <vt:lpstr>Πηγές μαθήματος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ΚΑΠΗ</dc:creator>
  <cp:lastModifiedBy>Λογαριασμός Microsoft</cp:lastModifiedBy>
  <cp:revision>86</cp:revision>
  <dcterms:created xsi:type="dcterms:W3CDTF">2021-12-01T06:28:32Z</dcterms:created>
  <dcterms:modified xsi:type="dcterms:W3CDTF">2023-05-14T06:40:57Z</dcterms:modified>
</cp:coreProperties>
</file>