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64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smtClean="0"/>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D25E2500-6E8F-4B1E-9190-A0B460745632}" type="datetimeFigureOut">
              <a:rPr lang="el-GR" smtClean="0"/>
              <a:t>18/12/2024</a:t>
            </a:fld>
            <a:endParaRPr lang="el-G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7A4720C1-AF74-432B-AC6F-03091DC33916}" type="slidenum">
              <a:rPr lang="el-GR" smtClean="0"/>
              <a:t>‹#›</a:t>
            </a:fld>
            <a:endParaRPr lang="el-G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D25E2500-6E8F-4B1E-9190-A0B460745632}" type="datetimeFigureOut">
              <a:rPr lang="el-GR" smtClean="0"/>
              <a:t>18/12/2024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A4720C1-AF74-432B-AC6F-03091DC33916}"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smtClean="0"/>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D25E2500-6E8F-4B1E-9190-A0B460745632}" type="datetimeFigureOut">
              <a:rPr lang="el-GR" smtClean="0"/>
              <a:t>18/12/2024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A4720C1-AF74-432B-AC6F-03091DC33916}"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D25E2500-6E8F-4B1E-9190-A0B460745632}" type="datetimeFigureOut">
              <a:rPr lang="el-GR" smtClean="0"/>
              <a:t>18/12/2024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A4720C1-AF74-432B-AC6F-03091DC33916}"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D25E2500-6E8F-4B1E-9190-A0B460745632}" type="datetimeFigureOut">
              <a:rPr lang="el-GR" smtClean="0"/>
              <a:t>18/12/2024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A4720C1-AF74-432B-AC6F-03091DC33916}"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fld id="{D25E2500-6E8F-4B1E-9190-A0B460745632}" type="datetimeFigureOut">
              <a:rPr lang="el-GR" smtClean="0"/>
              <a:t>18/12/2024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A4720C1-AF74-432B-AC6F-03091DC33916}" type="slidenum">
              <a:rPr lang="el-GR" smtClean="0"/>
              <a:t>‹#›</a:t>
            </a:fld>
            <a:endParaRPr lang="el-GR"/>
          </a:p>
        </p:txBody>
      </p:sp>
      <p:sp>
        <p:nvSpPr>
          <p:cNvPr id="9" name="Content Placeholder 8"/>
          <p:cNvSpPr>
            <a:spLocks noGrp="1"/>
          </p:cNvSpPr>
          <p:nvPr>
            <p:ph sz="quarter" idx="13"/>
          </p:nvPr>
        </p:nvSpPr>
        <p:spPr>
          <a:xfrm>
            <a:off x="1042416" y="2313432"/>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D25E2500-6E8F-4B1E-9190-A0B460745632}" type="datetimeFigureOut">
              <a:rPr lang="el-GR" smtClean="0"/>
              <a:t>18/12/2024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7A4720C1-AF74-432B-AC6F-03091DC33916}"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D25E2500-6E8F-4B1E-9190-A0B460745632}" type="datetimeFigureOut">
              <a:rPr lang="el-GR" smtClean="0"/>
              <a:t>18/12/2024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7A4720C1-AF74-432B-AC6F-03091DC33916}"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5E2500-6E8F-4B1E-9190-A0B460745632}" type="datetimeFigureOut">
              <a:rPr lang="el-GR" smtClean="0"/>
              <a:t>18/12/2024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7A4720C1-AF74-432B-AC6F-03091DC33916}"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25E2500-6E8F-4B1E-9190-A0B460745632}" type="datetimeFigureOut">
              <a:rPr lang="el-GR" smtClean="0"/>
              <a:t>18/12/2024</a:t>
            </a:fld>
            <a:endParaRPr lang="el-GR"/>
          </a:p>
        </p:txBody>
      </p:sp>
      <p:sp>
        <p:nvSpPr>
          <p:cNvPr id="7" name="Slide Number Placeholder 6"/>
          <p:cNvSpPr>
            <a:spLocks noGrp="1"/>
          </p:cNvSpPr>
          <p:nvPr>
            <p:ph type="sldNum" sz="quarter" idx="12"/>
          </p:nvPr>
        </p:nvSpPr>
        <p:spPr/>
        <p:txBody>
          <a:bodyPr/>
          <a:lstStyle/>
          <a:p>
            <a:fld id="{7A4720C1-AF74-432B-AC6F-03091DC33916}" type="slidenum">
              <a:rPr lang="el-GR" smtClean="0"/>
              <a:t>‹#›</a:t>
            </a:fld>
            <a:endParaRPr lang="el-G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l-GR" smtClean="0"/>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l-GR" smtClean="0"/>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D25E2500-6E8F-4B1E-9190-A0B460745632}" type="datetimeFigureOut">
              <a:rPr lang="el-GR" smtClean="0"/>
              <a:t>18/12/2024</a:t>
            </a:fld>
            <a:endParaRPr lang="el-G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7A4720C1-AF74-432B-AC6F-03091DC33916}"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D25E2500-6E8F-4B1E-9190-A0B460745632}" type="datetimeFigureOut">
              <a:rPr lang="el-GR" smtClean="0"/>
              <a:t>18/12/2024</a:t>
            </a:fld>
            <a:endParaRPr lang="el-G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7A4720C1-AF74-432B-AC6F-03091DC33916}"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l-GR" dirty="0" smtClean="0"/>
              <a:t>ΥΓΙΕΙΝΗ ΚΑΙ ΑΣΦΑΛΕΙΑ ΤΡΟΦΙΜΩΝ</a:t>
            </a:r>
            <a:endParaRPr lang="el-GR" dirty="0"/>
          </a:p>
        </p:txBody>
      </p:sp>
      <p:sp>
        <p:nvSpPr>
          <p:cNvPr id="3" name="Υπότιτλος 2"/>
          <p:cNvSpPr>
            <a:spLocks noGrp="1"/>
          </p:cNvSpPr>
          <p:nvPr>
            <p:ph type="subTitle" idx="1"/>
          </p:nvPr>
        </p:nvSpPr>
        <p:spPr/>
        <p:txBody>
          <a:bodyPr/>
          <a:lstStyle/>
          <a:p>
            <a:r>
              <a:rPr lang="el-GR" dirty="0" smtClean="0"/>
              <a:t>ΥΓΙΕΙΝΗ ΠΡΩΤΟΓΕΝΟΥΣ ΠΑΡΑΓΩΓΗΣ ΤΡΟΦΙΜΩΝ</a:t>
            </a:r>
            <a:endParaRPr lang="el-GR" dirty="0"/>
          </a:p>
        </p:txBody>
      </p:sp>
    </p:spTree>
    <p:extLst>
      <p:ext uri="{BB962C8B-B14F-4D97-AF65-F5344CB8AC3E}">
        <p14:creationId xmlns:p14="http://schemas.microsoft.com/office/powerpoint/2010/main" val="83441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fontScale="92500"/>
          </a:bodyPr>
          <a:lstStyle/>
          <a:p>
            <a:r>
              <a:rPr lang="el-GR" b="1" dirty="0"/>
              <a:t>Μαστίτιδες </a:t>
            </a:r>
            <a:r>
              <a:rPr lang="el-GR" dirty="0"/>
              <a:t>Είναι ασθένειες που προσβάλλουν τον μαστό των γαλακτοφόρων ζώων. </a:t>
            </a:r>
            <a:r>
              <a:rPr lang="el-GR" dirty="0" smtClean="0"/>
              <a:t>Οφείλεται </a:t>
            </a:r>
            <a:r>
              <a:rPr lang="el-GR" dirty="0"/>
              <a:t>στην είσοδο, εγκατάσταση και πολλαπλασιασμό μικροβίων μέσα στον μαστό. Τα μικρόβια, και μάλιστα τα παθογόνα όπως ο στρεπτόκοκκος ο </a:t>
            </a:r>
            <a:r>
              <a:rPr lang="el-GR" dirty="0" smtClean="0"/>
              <a:t>χρυσίζων</a:t>
            </a:r>
            <a:r>
              <a:rPr lang="el-GR" dirty="0"/>
              <a:t>, εισέρχονται στον μαστό συνήθως από βλάβες και πληγές των ιστών του ζώου που προκαλούνται από το κακό άρμεγμα.</a:t>
            </a:r>
          </a:p>
        </p:txBody>
      </p:sp>
    </p:spTree>
    <p:extLst>
      <p:ext uri="{BB962C8B-B14F-4D97-AF65-F5344CB8AC3E}">
        <p14:creationId xmlns:p14="http://schemas.microsoft.com/office/powerpoint/2010/main" val="608351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a:bodyPr>
          <a:lstStyle/>
          <a:p>
            <a:r>
              <a:rPr lang="el-GR" dirty="0"/>
              <a:t>Η μαστίτιδα είναι η αιτία να χάνονται κάθε χρόνο στην Ελλάδα πολλές δεκάδες χιλιάδες τόνοι γάλακτος. Έχει μεγάλη επίπτωση στην υγιεινή </a:t>
            </a:r>
            <a:r>
              <a:rPr lang="el-GR" dirty="0" smtClean="0"/>
              <a:t>κατάσταση </a:t>
            </a:r>
            <a:r>
              <a:rPr lang="el-GR" dirty="0"/>
              <a:t>του γάλακτος, γιατί το γάλα των ζώων με μαστίτιδα μπορεί να περιέχει τοξίνες από τους μικροοργανισμούς, ή αντιβιοτικά που έχουν χορηγηθεί στο ζώο για τη θεραπεία της αρρώστιας.</a:t>
            </a:r>
          </a:p>
        </p:txBody>
      </p:sp>
    </p:spTree>
    <p:extLst>
      <p:ext uri="{BB962C8B-B14F-4D97-AF65-F5344CB8AC3E}">
        <p14:creationId xmlns:p14="http://schemas.microsoft.com/office/powerpoint/2010/main" val="4001731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Η πρόληψη είναι και εδώ ο πιο οικονομικός τρόπος αποφυγής της </a:t>
            </a:r>
            <a:r>
              <a:rPr lang="el-GR" dirty="0" smtClean="0"/>
              <a:t>μόλυνσης </a:t>
            </a:r>
            <a:r>
              <a:rPr lang="el-GR" dirty="0"/>
              <a:t>των ζώων. Μερικά από τα προληπτικά μέτρα που μπορεί να πάρει ο κτηνοτρόφος είναι: </a:t>
            </a:r>
            <a:endParaRPr lang="el-GR" dirty="0" smtClean="0"/>
          </a:p>
          <a:p>
            <a:r>
              <a:rPr lang="el-GR" dirty="0" smtClean="0"/>
              <a:t> </a:t>
            </a:r>
            <a:r>
              <a:rPr lang="el-GR" dirty="0"/>
              <a:t>συχνό πλύσιμο και απολύμανση του δαπέδου του στάβλου, </a:t>
            </a:r>
            <a:endParaRPr lang="el-GR" dirty="0" smtClean="0"/>
          </a:p>
          <a:p>
            <a:r>
              <a:rPr lang="el-GR" dirty="0" smtClean="0"/>
              <a:t> </a:t>
            </a:r>
            <a:r>
              <a:rPr lang="el-GR" dirty="0"/>
              <a:t>καταπολέμηση των μυγών και των άλλων εντόμων, </a:t>
            </a:r>
            <a:endParaRPr lang="el-GR" dirty="0" smtClean="0"/>
          </a:p>
          <a:p>
            <a:r>
              <a:rPr lang="el-GR" dirty="0" smtClean="0"/>
              <a:t> </a:t>
            </a:r>
            <a:r>
              <a:rPr lang="el-GR" dirty="0"/>
              <a:t>προστασία του μαστού από τραυματισμούς, </a:t>
            </a:r>
            <a:endParaRPr lang="el-GR" dirty="0" smtClean="0"/>
          </a:p>
          <a:p>
            <a:r>
              <a:rPr lang="el-GR" dirty="0" smtClean="0"/>
              <a:t> </a:t>
            </a:r>
            <a:r>
              <a:rPr lang="el-GR" dirty="0"/>
              <a:t>μετά το άρμεγμα, να πλένονται και να απολυμαίνονται οι θηλές, </a:t>
            </a:r>
            <a:endParaRPr lang="el-GR" dirty="0" smtClean="0"/>
          </a:p>
          <a:p>
            <a:r>
              <a:rPr lang="el-GR" dirty="0" smtClean="0"/>
              <a:t> </a:t>
            </a:r>
            <a:r>
              <a:rPr lang="el-GR" dirty="0"/>
              <a:t>να απομονώνονται τα άρρωστα ζώα και να εφαρμόζεται θεραπεία.</a:t>
            </a:r>
          </a:p>
        </p:txBody>
      </p:sp>
    </p:spTree>
    <p:extLst>
      <p:ext uri="{BB962C8B-B14F-4D97-AF65-F5344CB8AC3E}">
        <p14:creationId xmlns:p14="http://schemas.microsoft.com/office/powerpoint/2010/main" val="1423509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a:bodyPr>
          <a:lstStyle/>
          <a:p>
            <a:r>
              <a:rPr lang="el-GR" b="1" dirty="0"/>
              <a:t>Προβλήματα των πουλερικών </a:t>
            </a:r>
            <a:endParaRPr lang="el-GR" b="1" dirty="0" smtClean="0"/>
          </a:p>
          <a:p>
            <a:r>
              <a:rPr lang="el-GR" dirty="0" smtClean="0"/>
              <a:t>Οι </a:t>
            </a:r>
            <a:r>
              <a:rPr lang="el-GR" dirty="0" err="1"/>
              <a:t>σαλμονελλώσεις</a:t>
            </a:r>
            <a:r>
              <a:rPr lang="el-GR" dirty="0"/>
              <a:t> είναι μία από τις πιο σύνθετες επιδημιολογικά και γι’ αυτό είναι από τις πιο δύσκολα ελεγχόμενες </a:t>
            </a:r>
            <a:r>
              <a:rPr lang="el-GR" dirty="0" err="1"/>
              <a:t>ζωονόσους</a:t>
            </a:r>
            <a:r>
              <a:rPr lang="el-GR" dirty="0"/>
              <a:t>. Διεθνώς, συνεχίζουν να είναι από τα συχνότερα αίτια </a:t>
            </a:r>
            <a:r>
              <a:rPr lang="el-GR" dirty="0" err="1"/>
              <a:t>τροφιμογενών</a:t>
            </a:r>
            <a:r>
              <a:rPr lang="el-GR" dirty="0"/>
              <a:t> λοιμώξεων και ένα μεγάλο πρόβλημα δημόσιας υγείας με σημαντικές κοινωνικές και οικονομικές </a:t>
            </a:r>
            <a:r>
              <a:rPr lang="el-GR" dirty="0" smtClean="0"/>
              <a:t>επιπτώσεις</a:t>
            </a:r>
            <a:r>
              <a:rPr lang="el-GR" dirty="0"/>
              <a:t>.</a:t>
            </a:r>
          </a:p>
        </p:txBody>
      </p:sp>
    </p:spTree>
    <p:extLst>
      <p:ext uri="{BB962C8B-B14F-4D97-AF65-F5344CB8AC3E}">
        <p14:creationId xmlns:p14="http://schemas.microsoft.com/office/powerpoint/2010/main" val="2659990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fontScale="92500" lnSpcReduction="20000"/>
          </a:bodyPr>
          <a:lstStyle/>
          <a:p>
            <a:r>
              <a:rPr lang="el-GR" b="1" dirty="0"/>
              <a:t>Η πρώτη γραμμή άμυνας </a:t>
            </a:r>
            <a:r>
              <a:rPr lang="el-GR" dirty="0"/>
              <a:t>αφορά τα διάφορα κτηνιατρικά μέτρα που ως στόχο έχουν την ελάττωση των </a:t>
            </a:r>
            <a:r>
              <a:rPr lang="el-GR" dirty="0" err="1"/>
              <a:t>σαλμονελλώσεων</a:t>
            </a:r>
            <a:r>
              <a:rPr lang="el-GR" dirty="0"/>
              <a:t> στο ζωικό κεφάλαιο και ιδιαίτερα στα πτηνά. Τα μέτρα αυτά περιλαμβάνουν την εξυγίανση των ζωοτροφών, τον αποκλεισμό των τρωκτικών, πτηνών και εντόμων από τους χώρους εκτροφής των ζώων, την ανοσοποίηση των ζώων και, γενικά, μέτρα για τη βελτίωση της υγιεινής, ώστε τα εκτρεφόμενα ζώα να είναι ελεύθερα </a:t>
            </a:r>
            <a:r>
              <a:rPr lang="el-GR" dirty="0" err="1"/>
              <a:t>σαλμονελλών</a:t>
            </a:r>
            <a:r>
              <a:rPr lang="el-GR" dirty="0"/>
              <a:t> και παθογόνων μικροβίων γενικότερα.</a:t>
            </a:r>
          </a:p>
        </p:txBody>
      </p:sp>
    </p:spTree>
    <p:extLst>
      <p:ext uri="{BB962C8B-B14F-4D97-AF65-F5344CB8AC3E}">
        <p14:creationId xmlns:p14="http://schemas.microsoft.com/office/powerpoint/2010/main" val="1373190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a:bodyPr>
          <a:lstStyle/>
          <a:p>
            <a:r>
              <a:rPr lang="el-GR" b="1" dirty="0"/>
              <a:t>Η δεύτερη γραμμή άμυνας </a:t>
            </a:r>
            <a:r>
              <a:rPr lang="el-GR" dirty="0"/>
              <a:t>βασίζεται σε γενικά μέτρα υγιεινής και </a:t>
            </a:r>
            <a:r>
              <a:rPr lang="el-GR" dirty="0" smtClean="0"/>
              <a:t>εξυγίανσης </a:t>
            </a:r>
            <a:r>
              <a:rPr lang="el-GR" dirty="0"/>
              <a:t>κατά τη διαδικασία παραγωγής τροφίμων ζωικής προέλευσης, </a:t>
            </a:r>
            <a:r>
              <a:rPr lang="el-GR" dirty="0" smtClean="0"/>
              <a:t>συμπεριλαμβανομένων </a:t>
            </a:r>
            <a:r>
              <a:rPr lang="el-GR" dirty="0"/>
              <a:t>της σφαγής των ζώων και της συλλογής γάλακτος.</a:t>
            </a:r>
          </a:p>
        </p:txBody>
      </p:sp>
    </p:spTree>
    <p:extLst>
      <p:ext uri="{BB962C8B-B14F-4D97-AF65-F5344CB8AC3E}">
        <p14:creationId xmlns:p14="http://schemas.microsoft.com/office/powerpoint/2010/main" val="1007560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a:bodyPr>
          <a:lstStyle/>
          <a:p>
            <a:r>
              <a:rPr lang="el-GR" b="1" dirty="0"/>
              <a:t>Η τρίτη γραμμή άμυνας </a:t>
            </a:r>
            <a:r>
              <a:rPr lang="el-GR" dirty="0"/>
              <a:t>αφορά τα τελικά στάδια προπαρασκευής των τροφίμων και περιλαμβάνει την παροχή πληροφοριών και την εκπαίδευση του καταναλωτή και όλων όσων διανέμουν, παρασκευάζουν και χειρίζονται τρόφιμα.</a:t>
            </a:r>
          </a:p>
        </p:txBody>
      </p:sp>
    </p:spTree>
    <p:extLst>
      <p:ext uri="{BB962C8B-B14F-4D97-AF65-F5344CB8AC3E}">
        <p14:creationId xmlns:p14="http://schemas.microsoft.com/office/powerpoint/2010/main" val="3805114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r>
              <a:rPr lang="el-GR" dirty="0"/>
              <a:t>Η συγκέντρωση πρόσφατων επιδημιολογικών στοιχείων για τη </a:t>
            </a:r>
            <a:r>
              <a:rPr lang="el-GR" dirty="0" smtClean="0"/>
              <a:t>δυνατότητα </a:t>
            </a:r>
            <a:r>
              <a:rPr lang="el-GR" dirty="0"/>
              <a:t>σύγκρισης με τα αντίστοιχα των χωρών της Ε. Ε. και η δημιουργία ενός Εθνικού Προγράμματος αντιμετώπισης των </a:t>
            </a:r>
            <a:r>
              <a:rPr lang="el-GR" dirty="0" err="1"/>
              <a:t>σαλμονελλώσεων</a:t>
            </a:r>
            <a:r>
              <a:rPr lang="el-GR" dirty="0"/>
              <a:t>, παράλληλα με την ποιοτική και ποσοτική βελτίωση της παραγωγής στις εκτροφές, θα ωφελήσει την κτηνοτροφία, τη Δημόσια Υγεία και την οικονομία της χώρας.</a:t>
            </a:r>
          </a:p>
        </p:txBody>
      </p:sp>
    </p:spTree>
    <p:extLst>
      <p:ext uri="{BB962C8B-B14F-4D97-AF65-F5344CB8AC3E}">
        <p14:creationId xmlns:p14="http://schemas.microsoft.com/office/powerpoint/2010/main" val="4077268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fontScale="70000" lnSpcReduction="20000"/>
          </a:bodyPr>
          <a:lstStyle/>
          <a:p>
            <a:r>
              <a:rPr lang="el-GR" b="1" dirty="0"/>
              <a:t>Προβλήματα υγιεινής των αλιευμάτων και των προϊόντων τους </a:t>
            </a:r>
            <a:endParaRPr lang="el-GR" b="1" dirty="0" smtClean="0"/>
          </a:p>
          <a:p>
            <a:r>
              <a:rPr lang="el-GR" dirty="0" smtClean="0"/>
              <a:t>Τα </a:t>
            </a:r>
            <a:r>
              <a:rPr lang="el-GR" dirty="0"/>
              <a:t>αλιεύματα περιλαμβάνουν ψάρια, μαλάκια (π.χ. στρείδια, χταπόδια) και οστρακόδερμα (π.χ. γαρίδες, αστακοί). Τα ψάρια προέρχονται από την αλιεία ή τις ιχθυοκαλλιέργειες</a:t>
            </a:r>
            <a:r>
              <a:rPr lang="el-GR" dirty="0" smtClean="0"/>
              <a:t>.</a:t>
            </a:r>
          </a:p>
          <a:p>
            <a:r>
              <a:rPr lang="el-GR" dirty="0" smtClean="0"/>
              <a:t> </a:t>
            </a:r>
            <a:r>
              <a:rPr lang="el-GR" dirty="0"/>
              <a:t>Όταν στο νερό υπάρχουν βαρέα μέταλλα σε μεγάλες συγκεντρώσεις, τότε οι επιπτώσεις στα αλιεύματα είναι σοβαρές. Πολύ μεγάλες συγκεντρώσεις από τέτοια στοιχεία (Κάδμιο, Ψευδάργυρος, Χαλκός) στο νερό προκαλούν το </a:t>
            </a:r>
            <a:r>
              <a:rPr lang="el-GR" dirty="0" smtClean="0"/>
              <a:t>θάνατο </a:t>
            </a:r>
            <a:r>
              <a:rPr lang="el-GR" dirty="0"/>
              <a:t>των ψαριών. </a:t>
            </a:r>
            <a:endParaRPr lang="el-GR" dirty="0" smtClean="0"/>
          </a:p>
          <a:p>
            <a:r>
              <a:rPr lang="el-GR" dirty="0" smtClean="0"/>
              <a:t>Μικρότερες </a:t>
            </a:r>
            <a:r>
              <a:rPr lang="el-GR" dirty="0"/>
              <a:t>συγκεντρώσεις προκαλούν χρόνιες ή </a:t>
            </a:r>
            <a:r>
              <a:rPr lang="el-GR" dirty="0" smtClean="0"/>
              <a:t>μεγάλης </a:t>
            </a:r>
            <a:r>
              <a:rPr lang="el-GR" dirty="0"/>
              <a:t>διάρκειας παθήσεις, όπως αλλοιώσεις στα βράγχια ή στο αίμα, ή </a:t>
            </a:r>
            <a:r>
              <a:rPr lang="el-GR" dirty="0" smtClean="0"/>
              <a:t>αλλοιώσεις </a:t>
            </a:r>
            <a:r>
              <a:rPr lang="el-GR" dirty="0"/>
              <a:t>στο νευρικό σύστημα των ψαριών.</a:t>
            </a:r>
          </a:p>
        </p:txBody>
      </p:sp>
    </p:spTree>
    <p:extLst>
      <p:ext uri="{BB962C8B-B14F-4D97-AF65-F5344CB8AC3E}">
        <p14:creationId xmlns:p14="http://schemas.microsoft.com/office/powerpoint/2010/main" val="2074041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fontScale="70000" lnSpcReduction="20000"/>
          </a:bodyPr>
          <a:lstStyle/>
          <a:p>
            <a:r>
              <a:rPr lang="el-GR" b="1" dirty="0"/>
              <a:t>Προβλήματα υγιεινής των αλιευμάτων και των προϊόντων τους </a:t>
            </a:r>
            <a:endParaRPr lang="el-GR" b="1" dirty="0" smtClean="0"/>
          </a:p>
          <a:p>
            <a:r>
              <a:rPr lang="el-GR" dirty="0"/>
              <a:t>Τα αλιεύματα, όπως και οι άλλοι ανώτεροι θαλάσσιοι οργανισμοί, έχουν την ιδιότητα να συσσωρεύουν τα βαρέα μέταλλα στα εσωτερικά τους όργανα. Με την κατανάλωση αλιευμάτων από μολυσμένα νερά, κάποια από τα </a:t>
            </a:r>
            <a:r>
              <a:rPr lang="el-GR" dirty="0" smtClean="0"/>
              <a:t>ανεπιθύμητα </a:t>
            </a:r>
            <a:r>
              <a:rPr lang="el-GR" dirty="0"/>
              <a:t>αυτά στοιχεία μπορεί να μεταφερθούν στον άνθρωπο, με δυσάρεστες επιπτώσεις. </a:t>
            </a:r>
            <a:endParaRPr lang="el-GR" dirty="0" smtClean="0"/>
          </a:p>
          <a:p>
            <a:r>
              <a:rPr lang="el-GR" dirty="0" smtClean="0"/>
              <a:t>Η </a:t>
            </a:r>
            <a:r>
              <a:rPr lang="el-GR" dirty="0"/>
              <a:t>χρήση λοιπόν ακατάλληλου νερού στις ιχθυοκαλλιέργειες πρέπει να αποφεύγεται. Ακατάλληλο είναι το νερό που περιέχει βαρέα μέταλλα αλλά και πετρέλαιο, φαινόλες, χλώριο, ή φάρμακα (εντομοκτόνα, ζιζανιοκτόνα) από τις γεωργικές καλλιέργειες </a:t>
            </a:r>
            <a:r>
              <a:rPr lang="el-GR" dirty="0" smtClean="0"/>
              <a:t>κοντά </a:t>
            </a:r>
            <a:r>
              <a:rPr lang="el-GR" dirty="0"/>
              <a:t>στις ακτές.</a:t>
            </a:r>
            <a:endParaRPr lang="el-GR" b="1" dirty="0" smtClean="0"/>
          </a:p>
        </p:txBody>
      </p:sp>
    </p:spTree>
    <p:extLst>
      <p:ext uri="{BB962C8B-B14F-4D97-AF65-F5344CB8AC3E}">
        <p14:creationId xmlns:p14="http://schemas.microsoft.com/office/powerpoint/2010/main" val="3065164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a:t>Πρωτογενή γεωργικά προϊόντα είναι αυτά που προέρχονται από τους κλάδους της φυτικής, ζωικής και αλιευτικής παραγωγής. Όλα σχεδόν τα τρόφιμα προέρχονται από φυσικές πηγές. </a:t>
            </a:r>
            <a:endParaRPr lang="el-GR" dirty="0" smtClean="0"/>
          </a:p>
          <a:p>
            <a:r>
              <a:rPr lang="el-GR" dirty="0" smtClean="0"/>
              <a:t>Οι περισσότερες </a:t>
            </a:r>
            <a:r>
              <a:rPr lang="el-GR" dirty="0"/>
              <a:t>πρώτες ύλες, αλλά και σημαντικός αριθμός από τα υπόλοιπα συστατικά που χρησιμοποιούνται για την παραγωγή τους, είναι είτε ζωικής, είτε φυτικής προέλευσης. </a:t>
            </a:r>
            <a:endParaRPr lang="el-GR" dirty="0" smtClean="0"/>
          </a:p>
          <a:p>
            <a:r>
              <a:rPr lang="el-GR" dirty="0" smtClean="0"/>
              <a:t>Η </a:t>
            </a:r>
            <a:r>
              <a:rPr lang="el-GR" dirty="0"/>
              <a:t>χρήση ακατάλληλων πρώτων υλών (μολυσμένων με μικρόβια και </a:t>
            </a:r>
            <a:r>
              <a:rPr lang="el-GR" dirty="0" smtClean="0"/>
              <a:t>γενικά </a:t>
            </a:r>
            <a:r>
              <a:rPr lang="el-GR" dirty="0"/>
              <a:t>υποβαθμισμένης υγιεινής κατάστασης) επηρεάζει την ποιότητα του </a:t>
            </a:r>
            <a:r>
              <a:rPr lang="el-GR" dirty="0" smtClean="0"/>
              <a:t>τελικού </a:t>
            </a:r>
            <a:r>
              <a:rPr lang="el-GR" dirty="0"/>
              <a:t>προϊόντος.</a:t>
            </a:r>
          </a:p>
        </p:txBody>
      </p:sp>
    </p:spTree>
    <p:extLst>
      <p:ext uri="{BB962C8B-B14F-4D97-AF65-F5344CB8AC3E}">
        <p14:creationId xmlns:p14="http://schemas.microsoft.com/office/powerpoint/2010/main" val="6796984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a:bodyPr>
          <a:lstStyle/>
          <a:p>
            <a:r>
              <a:rPr lang="el-GR" b="1" dirty="0"/>
              <a:t>Υγιεινή και καλλιεργητικές φροντίδες των φυτών </a:t>
            </a:r>
            <a:endParaRPr lang="el-GR" b="1" dirty="0" smtClean="0"/>
          </a:p>
          <a:p>
            <a:r>
              <a:rPr lang="el-GR" dirty="0" smtClean="0"/>
              <a:t>Η </a:t>
            </a:r>
            <a:r>
              <a:rPr lang="el-GR" dirty="0"/>
              <a:t>φυτική παραγωγή είναι δυνατό να μειωθεί ή να υποβαθμιστεί από την επίδραση τριών παραγόντων: </a:t>
            </a:r>
            <a:endParaRPr lang="el-GR" dirty="0" smtClean="0"/>
          </a:p>
          <a:p>
            <a:r>
              <a:rPr lang="el-GR" dirty="0" smtClean="0"/>
              <a:t> </a:t>
            </a:r>
            <a:r>
              <a:rPr lang="el-GR" dirty="0"/>
              <a:t>των ζιζανίων, </a:t>
            </a:r>
            <a:endParaRPr lang="el-GR" dirty="0" smtClean="0"/>
          </a:p>
          <a:p>
            <a:r>
              <a:rPr lang="el-GR" dirty="0" smtClean="0"/>
              <a:t> </a:t>
            </a:r>
            <a:r>
              <a:rPr lang="el-GR" dirty="0"/>
              <a:t>των εντόμων και </a:t>
            </a:r>
            <a:endParaRPr lang="el-GR" dirty="0" smtClean="0"/>
          </a:p>
          <a:p>
            <a:r>
              <a:rPr lang="el-GR" dirty="0" smtClean="0"/>
              <a:t> </a:t>
            </a:r>
            <a:r>
              <a:rPr lang="el-GR" dirty="0"/>
              <a:t>των ασθενειών.</a:t>
            </a:r>
            <a:endParaRPr lang="el-GR" b="1" dirty="0" smtClean="0"/>
          </a:p>
        </p:txBody>
      </p:sp>
    </p:spTree>
    <p:extLst>
      <p:ext uri="{BB962C8B-B14F-4D97-AF65-F5344CB8AC3E}">
        <p14:creationId xmlns:p14="http://schemas.microsoft.com/office/powerpoint/2010/main" val="2657122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r>
              <a:rPr lang="el-GR" b="1" dirty="0"/>
              <a:t>Τα ζιζάνια </a:t>
            </a:r>
            <a:endParaRPr lang="el-GR" b="1" dirty="0" smtClean="0"/>
          </a:p>
          <a:p>
            <a:r>
              <a:rPr lang="el-GR" dirty="0" smtClean="0"/>
              <a:t>Τα </a:t>
            </a:r>
            <a:r>
              <a:rPr lang="el-GR" dirty="0"/>
              <a:t>ζιζάνια είναι τα ανεπιθύμητα φυτά που βλαστάνουν και </a:t>
            </a:r>
            <a:r>
              <a:rPr lang="el-GR" dirty="0" err="1" smtClean="0"/>
              <a:t>αναπτύσσο</a:t>
            </a:r>
            <a:r>
              <a:rPr lang="el-GR" dirty="0" smtClean="0"/>
              <a:t>-</a:t>
            </a:r>
            <a:r>
              <a:rPr lang="el-GR" dirty="0" err="1" smtClean="0"/>
              <a:t>νται</a:t>
            </a:r>
            <a:r>
              <a:rPr lang="el-GR" dirty="0" smtClean="0"/>
              <a:t> </a:t>
            </a:r>
            <a:r>
              <a:rPr lang="el-GR" dirty="0"/>
              <a:t>μέσα στις καλλιέργειές μας. Η καταπολέμηση των ζιζανίων είναι ένα από τα σημαντικά προβλήματα της γεωργίας. Γίνεται με καλλιεργητικά μέτρα που λαμβάνονται πριν από τη σπορά (π.χ. έλεγχος της καθαρότητας του σπόρου), με μέτρα που λαμβάνονται μετά τη σπορά (π.χ. βοτάνισμα, σκάλισμα) και με εφαρμογή χημικών μέσων.</a:t>
            </a:r>
            <a:endParaRPr lang="el-GR" b="1" dirty="0" smtClean="0"/>
          </a:p>
        </p:txBody>
      </p:sp>
    </p:spTree>
    <p:extLst>
      <p:ext uri="{BB962C8B-B14F-4D97-AF65-F5344CB8AC3E}">
        <p14:creationId xmlns:p14="http://schemas.microsoft.com/office/powerpoint/2010/main" val="25972955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fontScale="77500" lnSpcReduction="20000"/>
          </a:bodyPr>
          <a:lstStyle/>
          <a:p>
            <a:r>
              <a:rPr lang="el-GR" b="1" dirty="0"/>
              <a:t>Τα ζιζάνια </a:t>
            </a:r>
            <a:endParaRPr lang="el-GR" b="1" dirty="0" smtClean="0"/>
          </a:p>
          <a:p>
            <a:r>
              <a:rPr lang="el-GR" dirty="0"/>
              <a:t>Η εφαρμογή χημικών μέσων, δηλαδή ζιζανιοκτόνων, ενδιαφέρει </a:t>
            </a:r>
            <a:r>
              <a:rPr lang="el-GR" dirty="0" smtClean="0"/>
              <a:t>περισσότερο </a:t>
            </a:r>
            <a:r>
              <a:rPr lang="el-GR" dirty="0"/>
              <a:t>από άποψη υγιεινής τροφίμων, γιατί τα χημικά που χρησιμοποιούνται είναι συχνά τοξικά και για τον άνθρωπο. Τα ζιζανιοκτόνα πρέπει να </a:t>
            </a:r>
            <a:r>
              <a:rPr lang="el-GR" dirty="0" smtClean="0"/>
              <a:t>χρησιμοποιούνται </a:t>
            </a:r>
            <a:r>
              <a:rPr lang="el-GR" dirty="0"/>
              <a:t>σύμφωνα με τις υποδείξεις των τοπικών γεωπόνων και με τις </a:t>
            </a:r>
            <a:r>
              <a:rPr lang="el-GR" dirty="0" smtClean="0"/>
              <a:t>οδηγίες </a:t>
            </a:r>
            <a:r>
              <a:rPr lang="el-GR" dirty="0"/>
              <a:t>του κατασκευαστή</a:t>
            </a:r>
            <a:r>
              <a:rPr lang="el-GR" dirty="0">
                <a:solidFill>
                  <a:srgbClr val="FF0000"/>
                </a:solidFill>
              </a:rPr>
              <a:t>. Αλόγιστη χρήση μπορεί να έχει αρνητικό αποτέλεσμα για την καλλιέργεια, με καταστροφή και των καλλιεργούμενων φυτών ή </a:t>
            </a:r>
            <a:r>
              <a:rPr lang="el-GR" dirty="0" smtClean="0">
                <a:solidFill>
                  <a:srgbClr val="FF0000"/>
                </a:solidFill>
              </a:rPr>
              <a:t>διατάραξη </a:t>
            </a:r>
            <a:r>
              <a:rPr lang="el-GR" dirty="0">
                <a:solidFill>
                  <a:srgbClr val="FF0000"/>
                </a:solidFill>
              </a:rPr>
              <a:t>του οικοσυστήματος</a:t>
            </a:r>
            <a:r>
              <a:rPr lang="el-GR" dirty="0"/>
              <a:t>. Υπερβολικές δόσεις ζιζανιοκτόνων ζημιώνουν και οικονομικά τον παραγωγό, γιατί κοστίζουν αρκετά.</a:t>
            </a:r>
            <a:endParaRPr lang="el-GR" b="1" dirty="0" smtClean="0"/>
          </a:p>
        </p:txBody>
      </p:sp>
    </p:spTree>
    <p:extLst>
      <p:ext uri="{BB962C8B-B14F-4D97-AF65-F5344CB8AC3E}">
        <p14:creationId xmlns:p14="http://schemas.microsoft.com/office/powerpoint/2010/main" val="626688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a:bodyPr>
          <a:lstStyle/>
          <a:p>
            <a:r>
              <a:rPr lang="el-GR" b="1" dirty="0"/>
              <a:t>Τα έντομα </a:t>
            </a:r>
            <a:endParaRPr lang="el-GR" b="1" dirty="0" smtClean="0"/>
          </a:p>
          <a:p>
            <a:r>
              <a:rPr lang="el-GR" dirty="0" smtClean="0"/>
              <a:t>Τα </a:t>
            </a:r>
            <a:r>
              <a:rPr lang="el-GR" dirty="0"/>
              <a:t>έντομα προκαλούν πολλές ζημιές στη φυτική παραγωγή με μεγάλο κόστος για τον παραγωγό και την εθνική οικονομία. Ανάλογα με το είδος τους και το είδος του φυτού, προσβάλλουν τους σπόρους, τους βλαστούς, τις ρίζες, τους καρπούς και τα φύλλα</a:t>
            </a:r>
            <a:endParaRPr lang="el-GR" b="1" dirty="0" smtClean="0"/>
          </a:p>
        </p:txBody>
      </p:sp>
    </p:spTree>
    <p:extLst>
      <p:ext uri="{BB962C8B-B14F-4D97-AF65-F5344CB8AC3E}">
        <p14:creationId xmlns:p14="http://schemas.microsoft.com/office/powerpoint/2010/main" val="2606855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fontScale="92500"/>
          </a:bodyPr>
          <a:lstStyle/>
          <a:p>
            <a:r>
              <a:rPr lang="el-GR" b="1" dirty="0"/>
              <a:t>Τα έντομα </a:t>
            </a:r>
            <a:endParaRPr lang="el-GR" b="1" dirty="0" smtClean="0"/>
          </a:p>
          <a:p>
            <a:r>
              <a:rPr lang="el-GR" dirty="0"/>
              <a:t>Η καταπολέμηση των εντόμων γίνεται: </a:t>
            </a:r>
            <a:endParaRPr lang="el-GR" dirty="0" smtClean="0"/>
          </a:p>
          <a:p>
            <a:r>
              <a:rPr lang="el-GR" dirty="0" smtClean="0"/>
              <a:t> </a:t>
            </a:r>
            <a:r>
              <a:rPr lang="el-GR" dirty="0"/>
              <a:t>με καλλιεργητικά μέσα (π.χ. αμειψισπορά), </a:t>
            </a:r>
            <a:endParaRPr lang="el-GR" dirty="0" smtClean="0"/>
          </a:p>
          <a:p>
            <a:r>
              <a:rPr lang="el-GR" dirty="0" smtClean="0"/>
              <a:t> </a:t>
            </a:r>
            <a:r>
              <a:rPr lang="el-GR" dirty="0"/>
              <a:t>με χημικά μέσα (εντομοκτόνα, ουσίες που απωθούν, έλκουν ή </a:t>
            </a:r>
            <a:r>
              <a:rPr lang="el-GR" dirty="0" smtClean="0"/>
              <a:t>στειρώνουν </a:t>
            </a:r>
            <a:r>
              <a:rPr lang="el-GR" dirty="0"/>
              <a:t>τα έντομα), </a:t>
            </a:r>
            <a:endParaRPr lang="el-GR" dirty="0" smtClean="0"/>
          </a:p>
          <a:p>
            <a:r>
              <a:rPr lang="el-GR" dirty="0" smtClean="0"/>
              <a:t> </a:t>
            </a:r>
            <a:r>
              <a:rPr lang="el-GR" dirty="0"/>
              <a:t>με βιολογικά μέσα (χρήση άλλων εντόμων ή παρασίτων που </a:t>
            </a:r>
            <a:r>
              <a:rPr lang="el-GR" dirty="0" smtClean="0"/>
              <a:t>καταστρέφουν </a:t>
            </a:r>
            <a:r>
              <a:rPr lang="el-GR" dirty="0"/>
              <a:t>τα επιβλαβή έντομα), </a:t>
            </a:r>
            <a:endParaRPr lang="el-GR" dirty="0" smtClean="0"/>
          </a:p>
          <a:p>
            <a:r>
              <a:rPr lang="el-GR" dirty="0" smtClean="0"/>
              <a:t> </a:t>
            </a:r>
            <a:r>
              <a:rPr lang="el-GR" dirty="0"/>
              <a:t>με χρήση ανθεκτικών ποικιλιών.</a:t>
            </a:r>
            <a:endParaRPr lang="el-GR" b="1" dirty="0" smtClean="0"/>
          </a:p>
        </p:txBody>
      </p:sp>
    </p:spTree>
    <p:extLst>
      <p:ext uri="{BB962C8B-B14F-4D97-AF65-F5344CB8AC3E}">
        <p14:creationId xmlns:p14="http://schemas.microsoft.com/office/powerpoint/2010/main" val="28646830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fontScale="85000" lnSpcReduction="10000"/>
          </a:bodyPr>
          <a:lstStyle/>
          <a:p>
            <a:r>
              <a:rPr lang="el-GR" b="1" dirty="0"/>
              <a:t>Οι ασθένειες </a:t>
            </a:r>
            <a:endParaRPr lang="el-GR" b="1" dirty="0" smtClean="0"/>
          </a:p>
          <a:p>
            <a:r>
              <a:rPr lang="el-GR" dirty="0" smtClean="0"/>
              <a:t>Οι </a:t>
            </a:r>
            <a:r>
              <a:rPr lang="el-GR" dirty="0"/>
              <a:t>ασθένειες οφείλονται σε διάφορα αίτια, όπως βακτήρια, ιούς, </a:t>
            </a:r>
            <a:r>
              <a:rPr lang="el-GR" dirty="0" smtClean="0"/>
              <a:t>μύκητες</a:t>
            </a:r>
            <a:r>
              <a:rPr lang="el-GR" dirty="0"/>
              <a:t>, πρωτόζωα, νηματώδεις. </a:t>
            </a:r>
            <a:endParaRPr lang="el-GR" dirty="0" smtClean="0"/>
          </a:p>
          <a:p>
            <a:r>
              <a:rPr lang="el-GR" dirty="0" smtClean="0"/>
              <a:t>Οι </a:t>
            </a:r>
            <a:r>
              <a:rPr lang="el-GR" dirty="0"/>
              <a:t>ασθένειες καταπολεμούνται με τρεις τρόπους: </a:t>
            </a:r>
            <a:endParaRPr lang="el-GR" dirty="0" smtClean="0"/>
          </a:p>
          <a:p>
            <a:r>
              <a:rPr lang="el-GR" dirty="0" smtClean="0"/>
              <a:t> </a:t>
            </a:r>
            <a:r>
              <a:rPr lang="el-GR" dirty="0"/>
              <a:t>με γενετικά μέσα (π.χ. ανθεκτικές ποικιλίες), </a:t>
            </a:r>
            <a:endParaRPr lang="el-GR" dirty="0" smtClean="0"/>
          </a:p>
          <a:p>
            <a:r>
              <a:rPr lang="el-GR" dirty="0" smtClean="0"/>
              <a:t> </a:t>
            </a:r>
            <a:r>
              <a:rPr lang="el-GR" dirty="0"/>
              <a:t>με καλλιεργητικά μέσα (π.χ. χρήση υγιούς σπόρου), </a:t>
            </a:r>
            <a:endParaRPr lang="el-GR" dirty="0" smtClean="0"/>
          </a:p>
          <a:p>
            <a:r>
              <a:rPr lang="el-GR" dirty="0" smtClean="0"/>
              <a:t> </a:t>
            </a:r>
            <a:r>
              <a:rPr lang="el-GR" dirty="0"/>
              <a:t>με χημικά μέσα (απολύμανση σπόρου, απολύμανση εδάφους, επέμβαση με φυτοφάρμακα).</a:t>
            </a:r>
            <a:endParaRPr lang="el-GR" b="1" dirty="0" smtClean="0"/>
          </a:p>
        </p:txBody>
      </p:sp>
    </p:spTree>
    <p:extLst>
      <p:ext uri="{BB962C8B-B14F-4D97-AF65-F5344CB8AC3E}">
        <p14:creationId xmlns:p14="http://schemas.microsoft.com/office/powerpoint/2010/main" val="65648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a:bodyPr>
          <a:lstStyle/>
          <a:p>
            <a:r>
              <a:rPr lang="el-GR" b="1" dirty="0"/>
              <a:t>Οι ασθένειες </a:t>
            </a:r>
            <a:endParaRPr lang="el-GR" b="1" dirty="0" smtClean="0"/>
          </a:p>
          <a:p>
            <a:r>
              <a:rPr lang="el-GR" dirty="0"/>
              <a:t>Και στην περίπτωση των ασθενειών, περισσότερο ενδιαφέρον από </a:t>
            </a:r>
            <a:r>
              <a:rPr lang="el-GR" dirty="0" smtClean="0"/>
              <a:t>άποψη </a:t>
            </a:r>
            <a:r>
              <a:rPr lang="el-GR" dirty="0"/>
              <a:t>υγιεινής τροφίμων έχει η χρήση φυτοφαρμάκων. Ο παραγωγός πρέπει να γνωρίζει ότι η χρήση φυτοφαρμάκων μπορεί να αφήνει υπολείμματα στα γεωργικά προϊόντα που με τη σειρά τους μπορούν να βλάψουν </a:t>
            </a:r>
            <a:r>
              <a:rPr lang="el-GR"/>
              <a:t>τους </a:t>
            </a:r>
            <a:r>
              <a:rPr lang="el-GR" smtClean="0"/>
              <a:t>καταναλωτές</a:t>
            </a:r>
            <a:endParaRPr lang="el-GR" b="1" dirty="0" smtClean="0"/>
          </a:p>
        </p:txBody>
      </p:sp>
    </p:spTree>
    <p:extLst>
      <p:ext uri="{BB962C8B-B14F-4D97-AF65-F5344CB8AC3E}">
        <p14:creationId xmlns:p14="http://schemas.microsoft.com/office/powerpoint/2010/main" val="527744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fontScale="92500"/>
          </a:bodyPr>
          <a:lstStyle/>
          <a:p>
            <a:r>
              <a:rPr lang="el-GR" dirty="0"/>
              <a:t>Σε πολλές περιπτώσεις, η ποιότητα των νωπών προϊόντων που </a:t>
            </a:r>
            <a:r>
              <a:rPr lang="el-GR" dirty="0" smtClean="0"/>
              <a:t>οδηγούνται </a:t>
            </a:r>
            <a:r>
              <a:rPr lang="el-GR" dirty="0"/>
              <a:t>στη βιομηχανία είναι καθοριστική για την ποιότητα του τελικού </a:t>
            </a:r>
            <a:r>
              <a:rPr lang="el-GR" dirty="0" smtClean="0"/>
              <a:t>προϊόντος</a:t>
            </a:r>
            <a:r>
              <a:rPr lang="el-GR" dirty="0"/>
              <a:t>. Η επεξεργασία που υφίστανται δεν μπορεί να βελτιώσει την (κακή) ποιότητα της πρώτης ύλης. Για παράδειγμα, τα νωπά φρούτα και λαχανικά πρέπει να συγκομισθούν στο κατάλληλο στάδιο ωριμότητας και να μην έχουν υποστεί προσβολές από παράσιτα, αρρώστιες ή εχθρούς.</a:t>
            </a:r>
          </a:p>
        </p:txBody>
      </p:sp>
    </p:spTree>
    <p:extLst>
      <p:ext uri="{BB962C8B-B14F-4D97-AF65-F5344CB8AC3E}">
        <p14:creationId xmlns:p14="http://schemas.microsoft.com/office/powerpoint/2010/main" val="861942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a:bodyPr>
          <a:lstStyle/>
          <a:p>
            <a:r>
              <a:rPr lang="el-GR" dirty="0"/>
              <a:t>Η υγιεινή κατάσταση των αγροτικών προϊόντων διαπιστώνεται με: </a:t>
            </a:r>
            <a:endParaRPr lang="el-GR" dirty="0" smtClean="0"/>
          </a:p>
          <a:p>
            <a:r>
              <a:rPr lang="el-GR" dirty="0" smtClean="0"/>
              <a:t> </a:t>
            </a:r>
            <a:r>
              <a:rPr lang="el-GR" dirty="0"/>
              <a:t>μετρήσεις του μικροβιακού φορτίου, </a:t>
            </a:r>
            <a:endParaRPr lang="el-GR" dirty="0" smtClean="0"/>
          </a:p>
          <a:p>
            <a:r>
              <a:rPr lang="el-GR" dirty="0" smtClean="0"/>
              <a:t> </a:t>
            </a:r>
            <a:r>
              <a:rPr lang="el-GR" dirty="0"/>
              <a:t>μικροβιολογικές αναλύσεις για συγκεκριμένα παθογόνα, </a:t>
            </a:r>
            <a:endParaRPr lang="el-GR" dirty="0" smtClean="0"/>
          </a:p>
          <a:p>
            <a:r>
              <a:rPr lang="el-GR" dirty="0" smtClean="0"/>
              <a:t> </a:t>
            </a:r>
            <a:r>
              <a:rPr lang="el-GR" dirty="0"/>
              <a:t>χημικές αναλύσεις για τοξικές ουσίες, </a:t>
            </a:r>
            <a:endParaRPr lang="el-GR" dirty="0" smtClean="0"/>
          </a:p>
          <a:p>
            <a:r>
              <a:rPr lang="el-GR" dirty="0" smtClean="0"/>
              <a:t> </a:t>
            </a:r>
            <a:r>
              <a:rPr lang="el-GR" dirty="0"/>
              <a:t>φυσικοχημικές αναλύσεις (π.χ. </a:t>
            </a:r>
            <a:r>
              <a:rPr lang="el-GR" dirty="0" err="1"/>
              <a:t>pH</a:t>
            </a:r>
            <a:r>
              <a:rPr lang="el-GR" dirty="0"/>
              <a:t>, οξύτητα).</a:t>
            </a:r>
          </a:p>
        </p:txBody>
      </p:sp>
    </p:spTree>
    <p:extLst>
      <p:ext uri="{BB962C8B-B14F-4D97-AF65-F5344CB8AC3E}">
        <p14:creationId xmlns:p14="http://schemas.microsoft.com/office/powerpoint/2010/main" val="3680851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fontScale="92500"/>
          </a:bodyPr>
          <a:lstStyle/>
          <a:p>
            <a:r>
              <a:rPr lang="el-GR" dirty="0"/>
              <a:t>Είναι γνωστό ότι τα μικρόβια βρίσκονται παντού. Ειδικά σε χώρους, όπως αυτοί όπου εκτρέφονται ζώα ή πουλερικά, πολλαπλασιάζονται γρήγορα σε τεράστιους αριθμούς. Όσο περισσότερα μικρόβια υπάρχουν, τόσο πιο </a:t>
            </a:r>
            <a:r>
              <a:rPr lang="el-GR" dirty="0" smtClean="0"/>
              <a:t>εμφανής </a:t>
            </a:r>
            <a:r>
              <a:rPr lang="el-GR" dirty="0"/>
              <a:t>είναι η επίδρασή τους στην υγεία των ζώων. Η επίδραση αυτή μπορεί να είναι αρχικά ανεπαίσθητη και στη συνέχεια να καταλήξει σε ασθένεια ή και στο θάνατο των προσβεβλημένων ζώων.</a:t>
            </a:r>
          </a:p>
        </p:txBody>
      </p:sp>
    </p:spTree>
    <p:extLst>
      <p:ext uri="{BB962C8B-B14F-4D97-AF65-F5344CB8AC3E}">
        <p14:creationId xmlns:p14="http://schemas.microsoft.com/office/powerpoint/2010/main" val="3575221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Παραδείγματα τέτοιων προληπτικών μέτρων είναι: </a:t>
            </a:r>
            <a:endParaRPr lang="el-GR" dirty="0" smtClean="0"/>
          </a:p>
          <a:p>
            <a:r>
              <a:rPr lang="el-GR" dirty="0" smtClean="0"/>
              <a:t> </a:t>
            </a:r>
            <a:r>
              <a:rPr lang="el-GR" dirty="0"/>
              <a:t>ολοκληρωμένα προγράμματα καταπολέμησης των ασθενειών, </a:t>
            </a:r>
            <a:endParaRPr lang="el-GR" dirty="0" smtClean="0"/>
          </a:p>
          <a:p>
            <a:r>
              <a:rPr lang="el-GR" dirty="0" smtClean="0"/>
              <a:t> </a:t>
            </a:r>
            <a:r>
              <a:rPr lang="el-GR" dirty="0"/>
              <a:t>συχνές απολυμάνσεις των εγκαταστάσεων, </a:t>
            </a:r>
            <a:endParaRPr lang="el-GR" dirty="0" smtClean="0"/>
          </a:p>
          <a:p>
            <a:r>
              <a:rPr lang="el-GR" dirty="0" smtClean="0"/>
              <a:t> </a:t>
            </a:r>
            <a:r>
              <a:rPr lang="el-GR" dirty="0"/>
              <a:t>εμβολιασμοί των ζώων κατά πιθανών ασθενειών, </a:t>
            </a:r>
            <a:endParaRPr lang="el-GR" dirty="0" smtClean="0"/>
          </a:p>
          <a:p>
            <a:r>
              <a:rPr lang="el-GR" dirty="0" smtClean="0"/>
              <a:t> </a:t>
            </a:r>
            <a:r>
              <a:rPr lang="el-GR" dirty="0"/>
              <a:t>προληπτική χορήγηση φαρμάκων κατά ορισμένων μικροβίων ή </a:t>
            </a:r>
            <a:r>
              <a:rPr lang="el-GR" dirty="0" smtClean="0"/>
              <a:t>παρασίτων </a:t>
            </a:r>
            <a:r>
              <a:rPr lang="el-GR" dirty="0"/>
              <a:t>που είναι γνωστό ότι υπάρχουν στα ζώα, </a:t>
            </a:r>
            <a:endParaRPr lang="el-GR" dirty="0" smtClean="0"/>
          </a:p>
          <a:p>
            <a:r>
              <a:rPr lang="el-GR" dirty="0" smtClean="0"/>
              <a:t> </a:t>
            </a:r>
            <a:r>
              <a:rPr lang="el-GR" dirty="0"/>
              <a:t>χρήση ελεγμένων ζωοτροφών, </a:t>
            </a:r>
            <a:endParaRPr lang="el-GR" dirty="0" smtClean="0"/>
          </a:p>
          <a:p>
            <a:r>
              <a:rPr lang="el-GR" dirty="0" smtClean="0"/>
              <a:t> </a:t>
            </a:r>
            <a:r>
              <a:rPr lang="el-GR" dirty="0"/>
              <a:t>σωστός καθαρισμός και απομάκρυνση των απορριμμάτων των ζώων</a:t>
            </a:r>
          </a:p>
        </p:txBody>
      </p:sp>
    </p:spTree>
    <p:extLst>
      <p:ext uri="{BB962C8B-B14F-4D97-AF65-F5344CB8AC3E}">
        <p14:creationId xmlns:p14="http://schemas.microsoft.com/office/powerpoint/2010/main" val="2531553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fontScale="70000" lnSpcReduction="20000"/>
          </a:bodyPr>
          <a:lstStyle/>
          <a:p>
            <a:r>
              <a:rPr lang="el-GR" b="1" dirty="0" err="1"/>
              <a:t>Βρουκέλωση</a:t>
            </a:r>
            <a:r>
              <a:rPr lang="el-GR" dirty="0"/>
              <a:t> Είναι σοβαρή ασθένεια που μεταδίδεται από ζώο σε ζώο και στον </a:t>
            </a:r>
            <a:r>
              <a:rPr lang="el-GR" dirty="0" smtClean="0"/>
              <a:t>άνθρωπο</a:t>
            </a:r>
            <a:r>
              <a:rPr lang="el-GR" dirty="0"/>
              <a:t>. Προσβάλλει περισσότερο τα βοοειδή, τα αιγοπρόβατα και τα χοιρινά. Οφείλεται σε μικρόβιο που βρίσκεται στο έμβρυο των μολυσμένων </a:t>
            </a:r>
            <a:r>
              <a:rPr lang="el-GR" dirty="0" smtClean="0"/>
              <a:t>ζώων, στα </a:t>
            </a:r>
            <a:r>
              <a:rPr lang="el-GR" dirty="0"/>
              <a:t>ούρα και στο γάλα τους. Τα συμπτώματα της αρρώστιας (που λέγεται και </a:t>
            </a:r>
            <a:r>
              <a:rPr lang="el-GR" dirty="0">
                <a:solidFill>
                  <a:srgbClr val="FF0000"/>
                </a:solidFill>
              </a:rPr>
              <a:t>μελιταίος πυρετός</a:t>
            </a:r>
            <a:r>
              <a:rPr lang="el-GR" dirty="0"/>
              <a:t>) στον άνθρωπο είναι «κυματοειδής» πυρετός, ρίγη, </a:t>
            </a:r>
            <a:r>
              <a:rPr lang="el-GR" dirty="0" smtClean="0"/>
              <a:t>ιδρώτας</a:t>
            </a:r>
            <a:r>
              <a:rPr lang="el-GR" dirty="0"/>
              <a:t>, πονοκέφαλος, πόνοι στις </a:t>
            </a:r>
            <a:r>
              <a:rPr lang="el-GR" dirty="0" smtClean="0"/>
              <a:t>αρθρώσεις. </a:t>
            </a:r>
            <a:r>
              <a:rPr lang="el-GR" i="1" dirty="0" smtClean="0"/>
              <a:t>Ο </a:t>
            </a:r>
            <a:r>
              <a:rPr lang="el-GR" i="1" dirty="0"/>
              <a:t>άνθρωπος μολύνεται με επαφή των χεριών και του δέρματός του, αλλά και με κατανάλωση άβραστου γάλακτος, φρέσκου βουτύρου, τυριού και </a:t>
            </a:r>
            <a:r>
              <a:rPr lang="el-GR" i="1" dirty="0" smtClean="0"/>
              <a:t>κρέμας </a:t>
            </a:r>
            <a:r>
              <a:rPr lang="el-GR" i="1" dirty="0"/>
              <a:t>που έγιναν από φρέσκο </a:t>
            </a:r>
            <a:r>
              <a:rPr lang="el-GR" i="1" dirty="0" err="1"/>
              <a:t>απαστερίωτο</a:t>
            </a:r>
            <a:r>
              <a:rPr lang="el-GR" i="1" dirty="0"/>
              <a:t> γάλα.</a:t>
            </a:r>
            <a:r>
              <a:rPr lang="el-GR" dirty="0"/>
              <a:t> Καλός τρόπος προφύλαξης για τους ανθρώπους είναι η αποφυγή </a:t>
            </a:r>
            <a:r>
              <a:rPr lang="el-GR" dirty="0" smtClean="0"/>
              <a:t>κατανάλωσης </a:t>
            </a:r>
            <a:r>
              <a:rPr lang="el-GR" dirty="0"/>
              <a:t>τυριού που δεν έχει ωριμάσει επί τουλάχιστον 2-3 μήνες, ή γάλακτος που δεν έχει βραστεί καλά.</a:t>
            </a:r>
          </a:p>
        </p:txBody>
      </p:sp>
    </p:spTree>
    <p:extLst>
      <p:ext uri="{BB962C8B-B14F-4D97-AF65-F5344CB8AC3E}">
        <p14:creationId xmlns:p14="http://schemas.microsoft.com/office/powerpoint/2010/main" val="1880778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fontScale="70000" lnSpcReduction="20000"/>
          </a:bodyPr>
          <a:lstStyle/>
          <a:p>
            <a:r>
              <a:rPr lang="el-GR" b="1" dirty="0"/>
              <a:t>Αφθώδης πυρετός </a:t>
            </a:r>
            <a:r>
              <a:rPr lang="el-GR" dirty="0"/>
              <a:t>Είναι σοβαρή επιδημική ασθένεια που προσβάλλει τα βοοειδή, τα </a:t>
            </a:r>
            <a:r>
              <a:rPr lang="el-GR" dirty="0" smtClean="0"/>
              <a:t>αιγοπρόβατα </a:t>
            </a:r>
            <a:r>
              <a:rPr lang="el-GR" dirty="0"/>
              <a:t>και τους χοίρους. Οφείλεται σε ιό που εμφανίζεται με πολλούς τύπους (Α, Β, D κ.λπ.). Μπορεί να μεταδοθεί εύκολα από ζώο σε ζώο, ενώ μπορεί να μεταφερθεί από τα κατοικίδια ζώα (σκύλος, γάτα) που όμως δεν προσβάλλονται από τον ιό. Ο άνθρωπος μπορεί και αυτός να μεταφέρει τον ιό, ενώ έχουν αναφερθεί και σπάνιες περιπτώσεις κρουσμάτων. Τα αρχικά συμπτώματα της αρρώστιας στα ζώα είναι έντονη ροή σάλιου από το στόμα, ενώ στα χείλη, το στόμα και τα ούλα παρουσιάζονται άφθες (φουσκάλες) γεμάτες υγρό. Η αποφυγή κατανάλωσης άβραστου γάλακτος προστατεύει τους </a:t>
            </a:r>
            <a:r>
              <a:rPr lang="el-GR" dirty="0" smtClean="0"/>
              <a:t>ανθρώπους </a:t>
            </a:r>
            <a:r>
              <a:rPr lang="el-GR" dirty="0"/>
              <a:t>από τον αφθώδη πυρετό. Για τα ζώα, έχει αναπτυχθεί εμβόλιο, που τους δίνει ανοσία για 4-6 μήνες.</a:t>
            </a:r>
          </a:p>
        </p:txBody>
      </p:sp>
    </p:spTree>
    <p:extLst>
      <p:ext uri="{BB962C8B-B14F-4D97-AF65-F5344CB8AC3E}">
        <p14:creationId xmlns:p14="http://schemas.microsoft.com/office/powerpoint/2010/main" val="177473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ΥΓΙΕΙΝΗ ΠΡΩΤΟΓΕΝΟΥΣ ΠΑΡΑΓΩΓΗΣ ΤΡΟΦΙΜΩΝ</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r>
              <a:rPr lang="el-GR" b="1" dirty="0"/>
              <a:t>Φυματίωση</a:t>
            </a:r>
            <a:r>
              <a:rPr lang="el-GR" dirty="0"/>
              <a:t> Είναι σοβαρή ασθένεια που προσβάλλει τα βοοειδή. Δεν δίνει φανερά συμπτώματα στα ζωντανά ζώα και γι’ αυτό η διάγνωσή της είναι δύσκολη. Για την ανίχνευση της ασθένειας υπάρχει ειδική δοκιμή (τεστ). </a:t>
            </a:r>
            <a:endParaRPr lang="el-GR" dirty="0" smtClean="0"/>
          </a:p>
          <a:p>
            <a:r>
              <a:rPr lang="el-GR" dirty="0" smtClean="0"/>
              <a:t>Σε </a:t>
            </a:r>
            <a:r>
              <a:rPr lang="el-GR" dirty="0"/>
              <a:t>περίπτωση θετικού αποτελέσματος, το ζώο σφάζεται και η </a:t>
            </a:r>
            <a:r>
              <a:rPr lang="el-GR" dirty="0" smtClean="0"/>
              <a:t>κατανάλωση </a:t>
            </a:r>
            <a:r>
              <a:rPr lang="el-GR" dirty="0"/>
              <a:t>του κρέατός του επιτρέπεται μόνο μετά από υγειονομικό κτηνιατρικό έλεγχο.</a:t>
            </a:r>
          </a:p>
        </p:txBody>
      </p:sp>
    </p:spTree>
    <p:extLst>
      <p:ext uri="{BB962C8B-B14F-4D97-AF65-F5344CB8AC3E}">
        <p14:creationId xmlns:p14="http://schemas.microsoft.com/office/powerpoint/2010/main" val="33204680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27</TotalTime>
  <Words>1776</Words>
  <Application>Microsoft Office PowerPoint</Application>
  <PresentationFormat>Προβολή στην οθόνη (4:3)</PresentationFormat>
  <Paragraphs>94</Paragraphs>
  <Slides>26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Austin</vt:lpstr>
      <vt:lpstr>ΥΓΙΕΙΝΗ ΚΑΙ ΑΣΦΑΛΕΙΑ ΤΡΟΦΙΜΩΝ</vt:lpstr>
      <vt:lpstr>ΥΓΙΕΙΝΗ ΠΡΩΤΟΓΕΝΟΥΣ ΠΑΡΑΓΩΓΗΣ ΤΡΟΦΙΜΩΝ </vt:lpstr>
      <vt:lpstr>ΥΓΙΕΙΝΗ ΠΡΩΤΟΓΕΝΟΥΣ ΠΑΡΑΓΩΓΗΣ ΤΡΟΦΙΜΩΝ </vt:lpstr>
      <vt:lpstr>ΥΓΙΕΙΝΗ ΠΡΩΤΟΓΕΝΟΥΣ ΠΑΡΑΓΩΓΗΣ ΤΡΟΦΙΜΩΝ </vt:lpstr>
      <vt:lpstr>ΥΓΙΕΙΝΗ ΠΡΩΤΟΓΕΝΟΥΣ ΠΑΡΑΓΩΓΗΣ ΤΡΟΦΙΜΩΝ </vt:lpstr>
      <vt:lpstr>ΥΓΙΕΙΝΗ ΠΡΩΤΟΓΕΝΟΥΣ ΠΑΡΑΓΩΓΗΣ ΤΡΟΦΙΜΩΝ </vt:lpstr>
      <vt:lpstr>ΥΓΙΕΙΝΗ ΠΡΩΤΟΓΕΝΟΥΣ ΠΑΡΑΓΩΓΗΣ ΤΡΟΦΙΜΩΝ </vt:lpstr>
      <vt:lpstr>ΥΓΙΕΙΝΗ ΠΡΩΤΟΓΕΝΟΥΣ ΠΑΡΑΓΩΓΗΣ ΤΡΟΦΙΜΩΝ </vt:lpstr>
      <vt:lpstr>ΥΓΙΕΙΝΗ ΠΡΩΤΟΓΕΝΟΥΣ ΠΑΡΑΓΩΓΗΣ ΤΡΟΦΙΜΩΝ </vt:lpstr>
      <vt:lpstr>ΥΓΙΕΙΝΗ ΠΡΩΤΟΓΕΝΟΥΣ ΠΑΡΑΓΩΓΗΣ ΤΡΟΦΙΜΩΝ </vt:lpstr>
      <vt:lpstr>ΥΓΙΕΙΝΗ ΠΡΩΤΟΓΕΝΟΥΣ ΠΑΡΑΓΩΓΗΣ ΤΡΟΦΙΜΩΝ </vt:lpstr>
      <vt:lpstr>ΥΓΙΕΙΝΗ ΠΡΩΤΟΓΕΝΟΥΣ ΠΑΡΑΓΩΓΗΣ ΤΡΟΦΙΜΩΝ </vt:lpstr>
      <vt:lpstr>ΥΓΙΕΙΝΗ ΠΡΩΤΟΓΕΝΟΥΣ ΠΑΡΑΓΩΓΗΣ ΤΡΟΦΙΜΩΝ </vt:lpstr>
      <vt:lpstr>ΥΓΙΕΙΝΗ ΠΡΩΤΟΓΕΝΟΥΣ ΠΑΡΑΓΩΓΗΣ ΤΡΟΦΙΜΩΝ </vt:lpstr>
      <vt:lpstr>ΥΓΙΕΙΝΗ ΠΡΩΤΟΓΕΝΟΥΣ ΠΑΡΑΓΩΓΗΣ ΤΡΟΦΙΜΩΝ </vt:lpstr>
      <vt:lpstr>ΥΓΙΕΙΝΗ ΠΡΩΤΟΓΕΝΟΥΣ ΠΑΡΑΓΩΓΗΣ ΤΡΟΦΙΜΩΝ </vt:lpstr>
      <vt:lpstr>ΥΓΙΕΙΝΗ ΠΡΩΤΟΓΕΝΟΥΣ ΠΑΡΑΓΩΓΗΣ ΤΡΟΦΙΜΩΝ </vt:lpstr>
      <vt:lpstr>ΥΓΙΕΙΝΗ ΠΡΩΤΟΓΕΝΟΥΣ ΠΑΡΑΓΩΓΗΣ ΤΡΟΦΙΜΩΝ </vt:lpstr>
      <vt:lpstr>ΥΓΙΕΙΝΗ ΠΡΩΤΟΓΕΝΟΥΣ ΠΑΡΑΓΩΓΗΣ ΤΡΟΦΙΜΩΝ </vt:lpstr>
      <vt:lpstr>ΥΓΙΕΙΝΗ ΠΡΩΤΟΓΕΝΟΥΣ ΠΑΡΑΓΩΓΗΣ ΤΡΟΦΙΜΩΝ </vt:lpstr>
      <vt:lpstr>ΥΓΙΕΙΝΗ ΠΡΩΤΟΓΕΝΟΥΣ ΠΑΡΑΓΩΓΗΣ ΤΡΟΦΙΜΩΝ </vt:lpstr>
      <vt:lpstr>ΥΓΙΕΙΝΗ ΠΡΩΤΟΓΕΝΟΥΣ ΠΑΡΑΓΩΓΗΣ ΤΡΟΦΙΜΩΝ </vt:lpstr>
      <vt:lpstr>ΥΓΙΕΙΝΗ ΠΡΩΤΟΓΕΝΟΥΣ ΠΑΡΑΓΩΓΗΣ ΤΡΟΦΙΜΩΝ </vt:lpstr>
      <vt:lpstr>ΥΓΙΕΙΝΗ ΠΡΩΤΟΓΕΝΟΥΣ ΠΑΡΑΓΩΓΗΣ ΤΡΟΦΙΜΩΝ </vt:lpstr>
      <vt:lpstr>ΥΓΙΕΙΝΗ ΠΡΩΤΟΓΕΝΟΥΣ ΠΑΡΑΓΩΓΗΣ ΤΡΟΦΙΜΩΝ </vt:lpstr>
      <vt:lpstr>ΥΓΙΕΙΝΗ ΠΡΩΤΟΓΕΝΟΥΣ ΠΑΡΑΓΩΓΗΣ ΤΡΟΦΙΜΩΝ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ΥΓΙΕΙΝΗ ΚΑΙ ΑΣΦΑΛΕΙΑ ΤΡΟΦΙΜΩΝ</dc:title>
  <dc:creator>Δημήτρης</dc:creator>
  <cp:lastModifiedBy>Δημήτρης</cp:lastModifiedBy>
  <cp:revision>3</cp:revision>
  <dcterms:created xsi:type="dcterms:W3CDTF">2024-12-18T10:04:39Z</dcterms:created>
  <dcterms:modified xsi:type="dcterms:W3CDTF">2024-12-18T10:32:06Z</dcterms:modified>
</cp:coreProperties>
</file>