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57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681F78B-E8CA-48CD-BD23-22F4E8351CA8}" type="datetimeFigureOut">
              <a:rPr lang="el-GR" smtClean="0"/>
              <a:pPr/>
              <a:t>18/1/2021</a:t>
            </a:fld>
            <a:endParaRPr lang="el-GR" dirty="0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E517F10-FD06-4079-A51B-474293423C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F78B-E8CA-48CD-BD23-22F4E8351CA8}" type="datetimeFigureOut">
              <a:rPr lang="el-GR" smtClean="0"/>
              <a:pPr/>
              <a:t>18/1/2021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17F10-FD06-4079-A51B-474293423C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F78B-E8CA-48CD-BD23-22F4E8351CA8}" type="datetimeFigureOut">
              <a:rPr lang="el-GR" smtClean="0"/>
              <a:pPr/>
              <a:t>18/1/2021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17F10-FD06-4079-A51B-474293423C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681F78B-E8CA-48CD-BD23-22F4E8351CA8}" type="datetimeFigureOut">
              <a:rPr lang="el-GR" smtClean="0"/>
              <a:pPr/>
              <a:t>18/1/2021</a:t>
            </a:fld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E517F10-FD06-4079-A51B-474293423C8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681F78B-E8CA-48CD-BD23-22F4E8351CA8}" type="datetimeFigureOut">
              <a:rPr lang="el-GR" smtClean="0"/>
              <a:pPr/>
              <a:t>18/1/2021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E517F10-FD06-4079-A51B-474293423C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F78B-E8CA-48CD-BD23-22F4E8351CA8}" type="datetimeFigureOut">
              <a:rPr lang="el-GR" smtClean="0"/>
              <a:pPr/>
              <a:t>18/1/2021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17F10-FD06-4079-A51B-474293423C8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F78B-E8CA-48CD-BD23-22F4E8351CA8}" type="datetimeFigureOut">
              <a:rPr lang="el-GR" smtClean="0"/>
              <a:pPr/>
              <a:t>18/1/2021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17F10-FD06-4079-A51B-474293423C8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681F78B-E8CA-48CD-BD23-22F4E8351CA8}" type="datetimeFigureOut">
              <a:rPr lang="el-GR" smtClean="0"/>
              <a:pPr/>
              <a:t>18/1/2021</a:t>
            </a:fld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E517F10-FD06-4079-A51B-474293423C8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F78B-E8CA-48CD-BD23-22F4E8351CA8}" type="datetimeFigureOut">
              <a:rPr lang="el-GR" smtClean="0"/>
              <a:pPr/>
              <a:t>18/1/2021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17F10-FD06-4079-A51B-474293423C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681F78B-E8CA-48CD-BD23-22F4E8351CA8}" type="datetimeFigureOut">
              <a:rPr lang="el-GR" smtClean="0"/>
              <a:pPr/>
              <a:t>18/1/2021</a:t>
            </a:fld>
            <a:endParaRPr lang="el-GR" dirty="0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E517F10-FD06-4079-A51B-474293423C8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681F78B-E8CA-48CD-BD23-22F4E8351CA8}" type="datetimeFigureOut">
              <a:rPr lang="el-GR" smtClean="0"/>
              <a:pPr/>
              <a:t>18/1/2021</a:t>
            </a:fld>
            <a:endParaRPr lang="el-GR" dirty="0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E517F10-FD06-4079-A51B-474293423C8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681F78B-E8CA-48CD-BD23-22F4E8351CA8}" type="datetimeFigureOut">
              <a:rPr lang="el-GR" smtClean="0"/>
              <a:pPr/>
              <a:t>18/1/2021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E517F10-FD06-4079-A51B-474293423C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285984" y="642918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el-GR" sz="5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ΜΑΛΑΞΗ-Β’ μεροσ </a:t>
            </a:r>
            <a:endParaRPr lang="el-GR" sz="5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857488" y="4572008"/>
            <a:ext cx="6172200" cy="2285992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el-GR" sz="2200" b="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Ειδικότητα</a:t>
            </a:r>
            <a:r>
              <a:rPr lang="en-US" sz="2200" b="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:</a:t>
            </a:r>
            <a:r>
              <a:rPr lang="el-GR" sz="2200" b="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Τεχνικός Αισθητικός Ποδολογίας-</a:t>
            </a:r>
          </a:p>
          <a:p>
            <a:pPr algn="r"/>
            <a:r>
              <a:rPr lang="el-GR" sz="2200" b="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Καλλωπισμού νυχιών και Ονυχοπλαστικής</a:t>
            </a:r>
          </a:p>
          <a:p>
            <a:pPr algn="r"/>
            <a:r>
              <a:rPr lang="el-GR" sz="2200" b="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Εξάμηνο Α’</a:t>
            </a:r>
          </a:p>
          <a:p>
            <a:pPr algn="r"/>
            <a:r>
              <a:rPr lang="el-GR" sz="2200" b="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Μάθημα</a:t>
            </a:r>
            <a:r>
              <a:rPr lang="en-US" sz="2200" b="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:</a:t>
            </a:r>
            <a:r>
              <a:rPr lang="el-GR" sz="2200" b="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Πρακτική Εφαρμογή στην ειδικότητα</a:t>
            </a:r>
          </a:p>
          <a:p>
            <a:pPr algn="r"/>
            <a:r>
              <a:rPr lang="el-GR" sz="2200" b="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Ματοπούλου Ελένη</a:t>
            </a:r>
          </a:p>
          <a:p>
            <a:pPr algn="r"/>
            <a:r>
              <a:rPr lang="el-GR" sz="2200" b="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Θεσσαλονίκη 2020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428596" y="1166843"/>
            <a:ext cx="800105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δ) Ραπίσματα: 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Είναι χειρισμοί σαν τα πλαταγίσματα που όμως γίνονται με τη ραχιαία επιφάνεια του χεριού.</a:t>
            </a:r>
          </a:p>
          <a:p>
            <a:pPr fontAlgn="base"/>
            <a:endParaRPr lang="el-GR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ε) Βεντούζες: 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Οι χειρισμοί αυτοί πραγματοποιούνται καθώς η παλάμη με λυγισμένα δάκτυλα -ενωμένα, κτυπά σαν βεντούζα τη μαλασσόμενη επιφάνεια.</a:t>
            </a:r>
          </a:p>
          <a:p>
            <a:pPr fontAlgn="base"/>
            <a:endParaRPr lang="el-GR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στ) Δακτυλικές εττικρούσεις: 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Τα χέρια εργάζονται όπως όταν χτυπούν τα πλήκτρα του πιάνου, δίνονται με τις άκρες των δακτύλων. Τα δάκτυλα χτυπούν εναλλάξ τη μαλασσόμενη επιφάνεια.</a:t>
            </a:r>
          </a:p>
          <a:p>
            <a:pPr fontAlgn="base"/>
            <a:endParaRPr lang="el-GR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ζ) Λαβές - Τσιμπήματα: 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Τα χέρια πέφτουν εναλλάξ στη μαλασσόμενη επιφάνεια, εφαρμόζουν μια λαβή – τσίμπημα και μετά αφήνουν</a:t>
            </a:r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42844" y="714356"/>
            <a:ext cx="84296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Οι ΔΟΝΗΣΕΙΣ :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Α. ανάλογα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με την ένταση διακρίνονται σε:</a:t>
            </a: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Ήπιες -με μικρή πίεση.</a:t>
            </a: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Έντονες - με μεγάλη πίεση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.</a:t>
            </a:r>
          </a:p>
          <a:p>
            <a:pPr fontAlgn="base"/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B. 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ανάλογα με το ρυθμό διακρίνονται σε:</a:t>
            </a: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Συνεχείς -εκτελούνται 6-8 συνεχόμενες παλμικές κινήσεις και μετά ακολουθεί παύση.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Διαλειμματικές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-ανά 2 παλμικές κινήσεις ακολουθεί παύση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.</a:t>
            </a:r>
          </a:p>
          <a:p>
            <a:pPr fontAlgn="base"/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Γ.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ανάλογα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με την επιφάνεια του χεριού που εφαρμόζει το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χειρισμό διακρίνονται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σε: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-Παλαμικές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-με την παλαμιαία επιφάνεια του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χεριού.</a:t>
            </a:r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-Ραχιαίες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-με την ραχιαία επιφάνεια του χεριού και τα δάκτυλα.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-Δακτυλικές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-με την άκρη των τριών ή των δύο δακτύλων.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-Σημειακές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-με την άκρη του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αντίχειρα.</a:t>
            </a:r>
          </a:p>
          <a:p>
            <a:pPr fontAlgn="base"/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Οι δονήσεις εμφανίζουν τόσο τοπική θεραπευτική δράση, όσο και γενική. Και οι δύο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αποσκοπούν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κυρίως στην χαλάρωση και στην ελάττωση του πόνου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.</a:t>
            </a:r>
          </a:p>
          <a:p>
            <a:pPr fontAlgn="base"/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n-US" dirty="0" smtClean="0">
                <a:solidFill>
                  <a:schemeClr val="accent1"/>
                </a:solidFill>
                <a:latin typeface="Calibri" pitchFamily="34" charset="0"/>
              </a:rPr>
              <a:t>(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ερώτηση πιστοποίησης ομάδα Β’ –ειδικές ερωτήσεις)</a:t>
            </a:r>
          </a:p>
          <a:p>
            <a:pPr fontAlgn="base"/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642910" y="428604"/>
            <a:ext cx="764386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l-GR" u="sng" dirty="0" smtClean="0">
                <a:solidFill>
                  <a:schemeClr val="accent1"/>
                </a:solidFill>
                <a:latin typeface="Calibri" pitchFamily="34" charset="0"/>
              </a:rPr>
              <a:t>Οι σοβαρές αρνητικές αντιδράσεις που πιθανόν να αναπτύξει ο ασθενής-πελάτης κατά </a:t>
            </a:r>
            <a:r>
              <a:rPr lang="el-GR" u="sng" dirty="0">
                <a:solidFill>
                  <a:schemeClr val="accent1"/>
                </a:solidFill>
                <a:latin typeface="Calibri" pitchFamily="34" charset="0"/>
              </a:rPr>
              <a:t>τη διάρκεια της μάλαξης</a:t>
            </a:r>
            <a:r>
              <a:rPr lang="el-GR" u="sng" dirty="0" smtClean="0">
                <a:solidFill>
                  <a:schemeClr val="accent1"/>
                </a:solidFill>
                <a:latin typeface="Calibri" pitchFamily="34" charset="0"/>
              </a:rPr>
              <a:t>.</a:t>
            </a:r>
          </a:p>
          <a:p>
            <a:pPr algn="ctr" fontAlgn="base"/>
            <a:endParaRPr lang="el-GR" u="sng" dirty="0">
              <a:solidFill>
                <a:schemeClr val="accent1"/>
              </a:solidFill>
              <a:latin typeface="Calibri" pitchFamily="34" charset="0"/>
            </a:endParaRPr>
          </a:p>
          <a:p>
            <a:pPr algn="ctr" fontAlgn="base"/>
            <a:endParaRPr lang="el-GR" u="sng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ΣΟΒΑΡΕΣ ΑΡΝΗΤΙΚΕΣ ΑΝΤΙΔΡΑΣΕΙΣ (η μάλαξη διακόπτεται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):</a:t>
            </a:r>
          </a:p>
          <a:p>
            <a:pPr fontAlgn="base"/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>
              <a:buFont typeface="Wingdings" pitchFamily="2" charset="2"/>
              <a:buChar char="v"/>
            </a:pP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Μη φυσιολογική αλλαγή στο χρώμα του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δέρματος</a:t>
            </a:r>
          </a:p>
          <a:p>
            <a:pPr fontAlgn="base">
              <a:buFont typeface="Wingdings" pitchFamily="2" charset="2"/>
              <a:buChar char="v"/>
            </a:pPr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>
              <a:buFont typeface="Wingdings" pitchFamily="2" charset="2"/>
              <a:buChar char="v"/>
            </a:pP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Αλλεργικές αντιδράσεις του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δέρματος</a:t>
            </a:r>
          </a:p>
          <a:p>
            <a:pPr fontAlgn="base">
              <a:buFont typeface="Wingdings" pitchFamily="2" charset="2"/>
              <a:buChar char="v"/>
            </a:pPr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>
              <a:buFont typeface="Wingdings" pitchFamily="2" charset="2"/>
              <a:buChar char="v"/>
            </a:pP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Επιφανειακά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αιματώματα</a:t>
            </a:r>
          </a:p>
          <a:p>
            <a:pPr fontAlgn="base">
              <a:buFont typeface="Wingdings" pitchFamily="2" charset="2"/>
              <a:buChar char="v"/>
            </a:pPr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>
              <a:buFont typeface="Wingdings" pitchFamily="2" charset="2"/>
              <a:buChar char="v"/>
            </a:pP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Υπερβολική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εφίδρωση</a:t>
            </a:r>
          </a:p>
          <a:p>
            <a:pPr fontAlgn="base">
              <a:buFont typeface="Wingdings" pitchFamily="2" charset="2"/>
              <a:buChar char="v"/>
            </a:pPr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>
              <a:buFont typeface="Wingdings" pitchFamily="2" charset="2"/>
              <a:buChar char="v"/>
            </a:pP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Μεταβολή της αρτηριακής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πίεσης</a:t>
            </a:r>
          </a:p>
          <a:p>
            <a:pPr fontAlgn="base">
              <a:buFont typeface="Wingdings" pitchFamily="2" charset="2"/>
              <a:buChar char="v"/>
            </a:pPr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>
              <a:buFont typeface="Wingdings" pitchFamily="2" charset="2"/>
              <a:buChar char="v"/>
            </a:pP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Ξαφνική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ταχυκαρδία</a:t>
            </a:r>
          </a:p>
          <a:p>
            <a:pPr fontAlgn="base">
              <a:buFont typeface="Wingdings" pitchFamily="2" charset="2"/>
              <a:buChar char="v"/>
            </a:pPr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>
              <a:buFont typeface="Wingdings" pitchFamily="2" charset="2"/>
              <a:buChar char="v"/>
            </a:pP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Αύξηση του ρυθμού της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αναπνοής</a:t>
            </a:r>
          </a:p>
          <a:p>
            <a:pPr fontAlgn="base"/>
            <a:endParaRPr lang="el-GR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n-US" dirty="0" smtClean="0">
                <a:solidFill>
                  <a:schemeClr val="accent1"/>
                </a:solidFill>
                <a:latin typeface="Calibri" pitchFamily="34" charset="0"/>
              </a:rPr>
              <a:t>(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ερώτηση πιστοποίησης ομάδα Β’ –ειδικές ερωτήσεις)</a:t>
            </a:r>
          </a:p>
          <a:p>
            <a:pPr fontAlgn="base"/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500034" y="671691"/>
            <a:ext cx="757242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l-GR" u="sng" dirty="0" smtClean="0">
                <a:solidFill>
                  <a:schemeClr val="accent1"/>
                </a:solidFill>
                <a:latin typeface="Calibri" pitchFamily="34" charset="0"/>
              </a:rPr>
              <a:t>Οι επιπόλαιες αρνητικές αντιδράσεις που πιθανόν να αναπτύξει ο ασθενής-πελάτης κατά τη διάρκεια της μάλαξης.</a:t>
            </a:r>
          </a:p>
          <a:p>
            <a:pPr algn="ctr" fontAlgn="base"/>
            <a:endParaRPr lang="el-GR" u="sng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algn="ctr" fontAlgn="base"/>
            <a:endParaRPr lang="el-GR" u="sng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ΕΠΙΠΟΛΑΙΕΣ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ΑΡΝΗΤΙΚΕΣ ΑΝΤΙΔΡΑΣΕΙΣ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:</a:t>
            </a:r>
          </a:p>
          <a:p>
            <a:pPr fontAlgn="base"/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>
              <a:buFont typeface="Arial" pitchFamily="34" charset="0"/>
              <a:buChar char="•"/>
            </a:pP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Ενόχληση ή πόνος (απαιτείται μείωση της έντασης των χειρισμών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)</a:t>
            </a:r>
          </a:p>
          <a:p>
            <a:pPr fontAlgn="base">
              <a:buFont typeface="Arial" pitchFamily="34" charset="0"/>
              <a:buChar char="•"/>
            </a:pPr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• Αδυναμία χαλάρωσης του ασθενή (απαιτείται επιπλέον προσπάθεια από το θεραπευτή για χαλάρωση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του ασθενή)</a:t>
            </a:r>
          </a:p>
          <a:p>
            <a:pPr fontAlgn="base"/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•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Εμφάνιση συμπτώματος «γαργαλητού» (απαιτούνται σίγουρες βαριές και σταθερές κινήσεις των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χεριών του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θεραπευτή κατά την εφαρμογή της μάλαξης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)</a:t>
            </a:r>
          </a:p>
          <a:p>
            <a:pPr fontAlgn="base"/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>
              <a:buFont typeface="Arial" pitchFamily="34" charset="0"/>
              <a:buChar char="•"/>
            </a:pP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Αμηχανία του ασθενή προερχόμενη από το άγγιγμα του θεραπευτή (απαιτείται προσπάθεια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χαλάρωσης του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ασθενή από το θεραπευτή και με τη χρήση αναπνοών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).</a:t>
            </a:r>
          </a:p>
          <a:p>
            <a:pPr fontAlgn="base">
              <a:buFont typeface="Arial" pitchFamily="34" charset="0"/>
              <a:buChar char="•"/>
            </a:pPr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n-US" dirty="0" smtClean="0">
                <a:solidFill>
                  <a:schemeClr val="accent1"/>
                </a:solidFill>
                <a:latin typeface="Calibri" pitchFamily="34" charset="0"/>
              </a:rPr>
              <a:t>(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ερώτηση πιστοποίησης ομάδα Β’ –ειδικές ερωτήσεις)</a:t>
            </a:r>
          </a:p>
          <a:p>
            <a:pPr fontAlgn="base"/>
            <a:endParaRPr lang="el-GR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fontAlgn="base">
              <a:buFont typeface="Arial" pitchFamily="34" charset="0"/>
              <a:buChar char="•"/>
            </a:pPr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357290" y="1928802"/>
            <a:ext cx="592935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u="sng" dirty="0" smtClean="0">
                <a:solidFill>
                  <a:schemeClr val="accent1"/>
                </a:solidFill>
                <a:latin typeface="Calibri" pitchFamily="34" charset="0"/>
              </a:rPr>
              <a:t>ΑΣΚΗΣΗ</a:t>
            </a:r>
          </a:p>
          <a:p>
            <a:pPr algn="ctr"/>
            <a:endParaRPr lang="el-GR" sz="2400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el-GR" sz="2400" dirty="0" smtClean="0">
                <a:solidFill>
                  <a:schemeClr val="accent1"/>
                </a:solidFill>
                <a:latin typeface="Calibri" pitchFamily="34" charset="0"/>
              </a:rPr>
              <a:t>Σε ποιες περιπτώσεις απαγορεύεται η μάλαξη</a:t>
            </a:r>
            <a:r>
              <a:rPr lang="en-US" sz="2400" dirty="0" smtClean="0">
                <a:solidFill>
                  <a:schemeClr val="accent1"/>
                </a:solidFill>
                <a:latin typeface="Calibri" pitchFamily="34" charset="0"/>
              </a:rPr>
              <a:t> ;</a:t>
            </a:r>
          </a:p>
          <a:p>
            <a:pPr algn="ctr">
              <a:buFont typeface="Wingdings" pitchFamily="2" charset="2"/>
              <a:buChar char="Ø"/>
            </a:pPr>
            <a:endParaRPr lang="en-US" sz="2400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algn="ctr"/>
            <a:r>
              <a:rPr lang="el-GR" sz="2400" dirty="0" smtClean="0">
                <a:solidFill>
                  <a:schemeClr val="accent1"/>
                </a:solidFill>
                <a:latin typeface="Calibri" pitchFamily="34" charset="0"/>
              </a:rPr>
              <a:t>Απαντήστε με βάση τη δική σας κρίση την παραπάνω ερώτηση.</a:t>
            </a:r>
            <a:endParaRPr lang="el-GR" sz="2400" dirty="0">
              <a:solidFill>
                <a:schemeClr val="accent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214414" y="857232"/>
            <a:ext cx="70778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4000" b="1" dirty="0" smtClean="0">
                <a:solidFill>
                  <a:schemeClr val="accent1"/>
                </a:solidFill>
                <a:latin typeface="Calibri" pitchFamily="34" charset="0"/>
              </a:rPr>
              <a:t>Ευχαριστώ για την προσοχή σας</a:t>
            </a:r>
            <a:endParaRPr lang="el-GR" sz="4000" b="1" dirty="0">
              <a:solidFill>
                <a:schemeClr val="accent1"/>
              </a:solidFill>
              <a:latin typeface="Calibri" pitchFamily="34" charset="0"/>
            </a:endParaRPr>
          </a:p>
        </p:txBody>
      </p:sp>
      <p:pic>
        <p:nvPicPr>
          <p:cNvPr id="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1538" y="2000240"/>
            <a:ext cx="7011810" cy="3732093"/>
          </a:xfrm>
          <a:prstGeom prst="rect">
            <a:avLst/>
          </a:prstGeom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357158" y="357166"/>
            <a:ext cx="835821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l-GR" u="sng" dirty="0" smtClean="0">
                <a:solidFill>
                  <a:schemeClr val="accent1"/>
                </a:solidFill>
                <a:latin typeface="Calibri" pitchFamily="34" charset="0"/>
              </a:rPr>
              <a:t>Αντενδείξεις της μάλαξης.</a:t>
            </a:r>
          </a:p>
          <a:p>
            <a:pPr fontAlgn="base"/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Υπάρχουν τρεις τύποι αντενδείξεων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:</a:t>
            </a:r>
            <a:endParaRPr lang="en-US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ΣΥΝΟΛΙΚΕΣ, όταν το μασάζ δε θα πρέπει να εκτελείται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καθόλου</a:t>
            </a:r>
            <a:r>
              <a:rPr lang="en-US" dirty="0" smtClean="0">
                <a:solidFill>
                  <a:schemeClr val="accent1"/>
                </a:solidFill>
                <a:latin typeface="Calibri" pitchFamily="34" charset="0"/>
              </a:rPr>
              <a:t>.</a:t>
            </a:r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ΤΟΠΙΚΕΣ, όταν το μασάζ μπορεί να γίνει, αλλά όχι πάνω από τις περιοχές που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αντενδείκνυνται</a:t>
            </a:r>
            <a:r>
              <a:rPr lang="en-US" dirty="0" smtClean="0">
                <a:solidFill>
                  <a:schemeClr val="accent1"/>
                </a:solidFill>
                <a:latin typeface="Calibri" pitchFamily="34" charset="0"/>
              </a:rPr>
              <a:t>.</a:t>
            </a:r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ΙΑΤΡΙΚΕΣ, όταν το μασάζ μπορεί να πραγματοποιηθεί μόνο εφόσον έχει χορηγηθεί ιατρική άδεια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.</a:t>
            </a:r>
            <a:endParaRPr lang="en-US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ΣΥΝΟ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Λ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ΙΚΕΣ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ΑΝΤΕΝΔΕΙΞΕΙΣ:</a:t>
            </a: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1. Πυρετός</a:t>
            </a: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2. Μεταδοτικές ασθένειες, συμπεριλαμβανομένου κάθε κρυολογήματος ή γρίπης, δεν έχει σημασία πόσο</a:t>
            </a: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ήπια μπορεί να δείχνει</a:t>
            </a: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3. Υπό την επήρεια ναρκωτικών ή αλκοόλ, συμπεριλαμβανομένων των φαρμάκων κατά του πόνου</a:t>
            </a: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4. Πρόσφατες εγχειρήσεις ή οξείες βλάβες</a:t>
            </a: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5. Νευρίτιδα</a:t>
            </a: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6. Δερματικές παθήσεις</a:t>
            </a:r>
          </a:p>
          <a:p>
            <a:pPr fontAlgn="base"/>
            <a:endParaRPr lang="en-US" dirty="0" smtClean="0">
              <a:solidFill>
                <a:schemeClr val="accent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14282" y="1428736"/>
            <a:ext cx="878687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ΤΟΠΙΚΕΣ ΑΝΤΕΝΔΕΙΞΕΙΣ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:</a:t>
            </a:r>
          </a:p>
          <a:p>
            <a:pPr fontAlgn="base"/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1.Κιρσούς</a:t>
            </a:r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2.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Αδιάγνωστα ογκώματα ή ανωμαλίες</a:t>
            </a: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3. Μώλωπες</a:t>
            </a: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4. Κοψίματα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5.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Εκδορές</a:t>
            </a: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6. Ηλιακό ή άλλο έγκαυμα</a:t>
            </a: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7. Αδιάγνωστο πόνο</a:t>
            </a: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8. Φλεγμονή, συμπεριλαμβανομένης της αρθρίτιδας</a:t>
            </a: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9. Εγκυμοσύνη (επιτρέπεται μόνο εάν ο θεραπευτής γνωρίζει τις ειδικές τεχνικές για εγκύους)</a:t>
            </a: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10. Έμμηνος ρύση (κυρίως στην μάλαξη της κοιλιάς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)</a:t>
            </a:r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642910" y="857232"/>
            <a:ext cx="728667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ΙΑΤΡΙΚΕΣ ΑΝΤΕΝΔΕΙΞΕΙΣ</a:t>
            </a:r>
          </a:p>
          <a:p>
            <a:pPr fontAlgn="base"/>
            <a:endParaRPr lang="el-GR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1. Καρδιοαγγειακές παθήσεις (θρόμβωση, φλεβίτιδα, υπέρταση, καρδιακές παθήσεις)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2.Οποιαδήποτε κατάσταση που ήδη αντιμετωπίζεται από γιατρό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3. οίδημα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4. Ψωρίαση ή έκζεμα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5. Υψηλή αρτηριακή πίεση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6. Οστεοπόρωση (με ελαφριά πίεση χωρίς έντονους χειρισμούς)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7. Καρκίνος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8. Επιληψία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9.Διαβήτης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10. Παράλυση τύπου </a:t>
            </a:r>
            <a:r>
              <a:rPr lang="el-GR" dirty="0" err="1" smtClean="0">
                <a:solidFill>
                  <a:schemeClr val="accent1"/>
                </a:solidFill>
                <a:latin typeface="Calibri" pitchFamily="34" charset="0"/>
              </a:rPr>
              <a:t>Bell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 (μακρύ θωρακικό νεύρο, παγιδευμένα ή τσιμπημένα νεύρα)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11. Γυναικολογικές λοιμώξεις</a:t>
            </a:r>
          </a:p>
          <a:p>
            <a:pPr fontAlgn="base"/>
            <a:endParaRPr lang="el-GR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n-US" dirty="0" smtClean="0">
                <a:solidFill>
                  <a:schemeClr val="accent1"/>
                </a:solidFill>
                <a:latin typeface="Calibri" pitchFamily="34" charset="0"/>
              </a:rPr>
              <a:t>(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ερώτηση πιστοποίησης ομάδα Α’ –γενικές ερωτήσεις)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571472" y="1357298"/>
            <a:ext cx="77153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l-GR" u="sng" dirty="0" smtClean="0">
                <a:solidFill>
                  <a:schemeClr val="accent1"/>
                </a:solidFill>
                <a:latin typeface="Calibri" pitchFamily="34" charset="0"/>
              </a:rPr>
              <a:t> Τεχνικές μάλαξης.</a:t>
            </a:r>
            <a:br>
              <a:rPr lang="el-GR" u="sng" dirty="0" smtClean="0">
                <a:solidFill>
                  <a:schemeClr val="accent1"/>
                </a:solidFill>
                <a:latin typeface="Calibri" pitchFamily="34" charset="0"/>
              </a:rPr>
            </a:br>
            <a:endParaRPr lang="el-GR" u="sng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Οι χειρισμοί της μάλαξης διακρίνονται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σε τρεις κατηγορίες: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1. ΠΙΕΣΕΙΣ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2. ΠΛΗΞΕΙΣ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3. ΔΟΝΗΣΕΙΣ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Καθένας από αυτούς τους χειρισμούς διαφέρει από τον άλλο, όμως στην πρακτική εφαρμογή προχωράμε διαδοχικά από τον έναν στον άλλο. Κατά τη διάρκεια μιας συνεδρίας πάντα αρχίζουμε και τελειώνουμε με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θωπείες, ώστε να αυξάνονται οι χειρισμοί προοδευτικά μέχρι τη μεγαλύτερη ένταση και στη συνέχεια να μειώνεται η ένταση εξίσου προοδευτικά.</a:t>
            </a:r>
          </a:p>
          <a:p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endParaRPr lang="el-GR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n-US" dirty="0" smtClean="0">
                <a:solidFill>
                  <a:schemeClr val="accent1"/>
                </a:solidFill>
                <a:latin typeface="Calibri" pitchFamily="34" charset="0"/>
              </a:rPr>
              <a:t>(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ερώτηση πιστοποίησης ομάδα Β’ –ειδικές ερωτήσεις)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14282" y="785794"/>
            <a:ext cx="842968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l-GR" u="sng" dirty="0" smtClean="0">
                <a:solidFill>
                  <a:schemeClr val="accent1"/>
                </a:solidFill>
                <a:latin typeface="Calibri" pitchFamily="34" charset="0"/>
              </a:rPr>
              <a:t>Τα είδη των βασικών χειρισμών μάλαξης.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>
                <a:solidFill>
                  <a:schemeClr val="accent1"/>
                </a:solidFill>
                <a:latin typeface="Calibri" pitchFamily="34" charset="0"/>
              </a:rPr>
            </a:br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algn="ctr" fontAlgn="base"/>
            <a:endParaRPr lang="el-GR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algn="ctr" fontAlgn="base"/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Οι ΠΙΕΣΕΙΣ διακρίνονται σε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:</a:t>
            </a:r>
          </a:p>
          <a:p>
            <a:pPr fontAlgn="base"/>
            <a:endParaRPr lang="el-GR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α) Θωπείες: </a:t>
            </a:r>
            <a:endParaRPr lang="el-GR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Η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θωπεία είναι ο χειρισμός που χρησιμοποιούμε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περισσότερο.</a:t>
            </a:r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Είναι μια αργή ρυθμική κίνηση κατά την οποία τα χέρια της αισθητικού είναι τελείως χαλαρά έχοντας μια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απλή επαφή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με το δέρμα. Οι παλάμες γλιστρούν χαϊδεύοντας όλη την επιφάνεια που εφαρμόζουμε τη μάλαξη.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Σε μεγάλες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περιοχές η αισθητικός χρησιμοποιεί τις παλάμες της ενώ σε μικρότερες περιοχές χρησιμοποιεί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την παλαμιαία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επιφάνεια των δακτύλων. Η θωπεία είναι ένας χειρισμός που μπορεί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να παρεμβληθεί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μεταξύ άλλων εντονότερων χειρισμών. Επειδή πρέπει να έχουμε συνεχή επαφή με τη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μαλασσόμενη επιφάνεια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, μετά από κάθε χειρισμό επιστρέφουμε στο σημείο απ' όπου ξεκινήσαμε με θωπεία, για να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ξεκινήσουμε τον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επόμενο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χειρισμό.</a:t>
            </a:r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85720" y="1714488"/>
            <a:ext cx="77153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β) Ανατρίψεις: 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Οι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ανατρίψεις γίνονται όπως και οι θωπείες αλλά με μεγαλύτερη πίεση. Μπορούν να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εφαρμοστούν με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όλη την παλάμη ή μόνο με τα δάκτυλα. Είναι πιέσεις πάνω στο δέρμα άλλοτε ελαφρές και άλλοτε ισχυρές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ποτέ όμως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δεν προκαλούν πόνο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.</a:t>
            </a:r>
          </a:p>
          <a:p>
            <a:pPr fontAlgn="base"/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Υ) Κυκλικές τρίψεις: </a:t>
            </a:r>
            <a:endParaRPr lang="el-GR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Οι κυκλικές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τρίψεις εφαρμόζονται είτε με ολόκληρη την παλάμη, είτε μόνο με την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τελευταία φάλαγγα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των αντιχείρων, είτε μόνο με τα άκρα των δακτύλων. Με τις κυκλικές τρίψεις πραγματοποιείται μια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μικρή μετακίνηση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του δέρματος ως προς τους υποκείμενους ιστούς, διασκορπώντας τα παθολογικά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αποθέματα (οιδήματα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85720" y="1142984"/>
            <a:ext cx="82153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δ) Επιβολές: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Οι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επιβολές μπορούν να γίνουν με το ένα ή με τα δύο χέρια, με τις παλάμες ή και μόνο με τα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δάχτυλα. Είναι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πιέσεις πάνω στο δέρμα, άλλοτε ελαφρές και άλλοτε ισχυρές, ποτέ όμως δεν πρέπει να φθάνουν τα όρια του</a:t>
            </a: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πόνου. Αρχίζουμε πιέζοντας ελαφρά, αυξάνουμε σιγά-σιγά την πίεση και υποχωρούμε προοδευτικά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.</a:t>
            </a:r>
          </a:p>
          <a:p>
            <a:pPr fontAlgn="base"/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ε) Ζυμώματα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: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Με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τα ζυμώματα το χέρι μας σηκώνει μια μεγάλη μάζα δέρματος υποκείμενων ιστών ανάμεσα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στον αντίχειρα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και τα άλλα δάχτυλα. Απαραίτητος όρος στα ζυμώματα είναι ότι οι μύες πρέπει να είναι χαλαροί.</a:t>
            </a: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Πρόκειται για εν τω βάθει μυϊκό χειρισμό. Το ένα χέρι συγκρατεί το δέρμα, ενώ το άλλο πιέζει και ζυμώνει. Η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πίεση είναι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αρκετή ώστε να μετακινεί το δέρμα πάνω στους υποκείμενους ιστούς χωρίς όμως να το πονά. Τα ζυμώματα</a:t>
            </a: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συνήθως γίνονται σε περιοχές όπου υπάρχει μεγάλη μυϊκή μάζα, όπως στα μεσοπλεύρια διαστήματα,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στους βραχίονες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, στους μηρούς και στο κοιλιακό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τοίχωμα.</a:t>
            </a:r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85720" y="1071546"/>
            <a:ext cx="807249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Οι ΠΛΗΞΕΙΣ</a:t>
            </a: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Οι πλήξεις διακρίνονται σε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:</a:t>
            </a:r>
          </a:p>
          <a:p>
            <a:pPr fontAlgn="base"/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α) Πελεκισμοί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: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Είναι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χειρισμοί στους οποίους τα χέρια πέφτουν κάθετα,</a:t>
            </a: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χτυπώντας εναλλάξ με το ωλένιο χείλος τη μαλασσόμενη επιφάνεια. Ο χειρισμός αυτός ενεργεί βαθιά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.</a:t>
            </a:r>
          </a:p>
          <a:p>
            <a:pPr fontAlgn="base"/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β) Κονδυλισμοί: </a:t>
            </a:r>
            <a:endParaRPr lang="el-GR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Είναι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χειρισμοί στους οποίους τα χέρια είναι σε ελαφριά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γροθιά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και χτυπούν τη μαλασσόμενη επιφάνεια εναλλάξ, κάθετα και γρήγορα. Οι χειρισμοί αυτοί είναι δυνατοί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κι επομένως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πρέπει να γίνονται όπου υπάρχουν μεγάλες μυϊκές μάζες (γλουτοί, μηροί κά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.).</a:t>
            </a:r>
          </a:p>
          <a:p>
            <a:pPr fontAlgn="base"/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γ) Πλαταγίσματα: </a:t>
            </a:r>
            <a:endParaRPr lang="el-GR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Είναι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χειρισμοί που εκτελούνται με ανοικτές τις παλάμες</a:t>
            </a:r>
          </a:p>
          <a:p>
            <a:pPr fontAlgn="base"/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και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προκαλούν επιφανειακή υπεραιμία. Τα δάκτυλα στην κίνηση αυτή είναι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ενωμένα και </a:t>
            </a: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τα χέρια χτυπούν εναλλάξ τη μαλασσόμενη επιφάνεια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.</a:t>
            </a:r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σαρμοσμένος 29">
      <a:dk1>
        <a:sysClr val="windowText" lastClr="000000"/>
      </a:dk1>
      <a:lt1>
        <a:sysClr val="window" lastClr="FFFFFF"/>
      </a:lt1>
      <a:dk2>
        <a:srgbClr val="DBDDCC"/>
      </a:dk2>
      <a:lt2>
        <a:srgbClr val="C9CCB3"/>
      </a:lt2>
      <a:accent1>
        <a:srgbClr val="808759"/>
      </a:accent1>
      <a:accent2>
        <a:srgbClr val="C9CCB3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79</TotalTime>
  <Words>1104</Words>
  <Application>Microsoft Office PowerPoint</Application>
  <PresentationFormat>Προβολή στην οθόνη (4:3)</PresentationFormat>
  <Paragraphs>167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Προεξοχή</vt:lpstr>
      <vt:lpstr>ΜΑΛΑΞΗ-Β’ μεροσ 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ΜΑΛΑΞΗ</dc:title>
  <dc:creator>user</dc:creator>
  <cp:lastModifiedBy>user</cp:lastModifiedBy>
  <cp:revision>13</cp:revision>
  <dcterms:created xsi:type="dcterms:W3CDTF">2020-12-22T11:21:02Z</dcterms:created>
  <dcterms:modified xsi:type="dcterms:W3CDTF">2021-01-18T13:53:44Z</dcterms:modified>
</cp:coreProperties>
</file>