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258" r:id="rId3"/>
    <p:sldId id="259" r:id="rId4"/>
    <p:sldId id="260" r:id="rId5"/>
    <p:sldId id="261" r:id="rId6"/>
    <p:sldId id="280" r:id="rId7"/>
    <p:sldId id="262" r:id="rId8"/>
    <p:sldId id="285" r:id="rId9"/>
    <p:sldId id="263" r:id="rId10"/>
    <p:sldId id="282" r:id="rId11"/>
    <p:sldId id="264" r:id="rId12"/>
    <p:sldId id="265" r:id="rId13"/>
    <p:sldId id="266" r:id="rId14"/>
    <p:sldId id="267" r:id="rId15"/>
    <p:sldId id="268" r:id="rId16"/>
    <p:sldId id="279" r:id="rId17"/>
    <p:sldId id="269" r:id="rId18"/>
    <p:sldId id="270" r:id="rId19"/>
    <p:sldId id="271" r:id="rId20"/>
    <p:sldId id="278" r:id="rId21"/>
    <p:sldId id="272" r:id="rId22"/>
    <p:sldId id="283" r:id="rId23"/>
    <p:sldId id="281" r:id="rId24"/>
    <p:sldId id="284" r:id="rId25"/>
    <p:sldId id="273" r:id="rId26"/>
    <p:sldId id="274" r:id="rId27"/>
    <p:sldId id="275" r:id="rId28"/>
    <p:sldId id="276" r:id="rId29"/>
    <p:sldId id="277" r:id="rId30"/>
    <p:sldId id="286" r:id="rId31"/>
    <p:sldId id="287" r:id="rId32"/>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3"/>
  <p:clrMru>
    <a:srgbClr val="FFFF99"/>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p:scale>
          <a:sx n="75" d="100"/>
          <a:sy n="75" d="100"/>
        </p:scale>
        <p:origin x="-658"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l-GR"/>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l-GR"/>
          </a:p>
        </p:txBody>
      </p:sp>
      <p:sp>
        <p:nvSpPr>
          <p:cNvPr id="51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l-GR"/>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E9471FD-6950-4109-832E-D452E26ED58D}"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A6F3D223-1051-4BEA-8A59-918EC9D60D2F}"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81B853BC-0644-477B-86F1-C28B85083E1A}"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48CE05C1-DB9D-49A9-9356-93E1EE2060AA}"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95DC2842-1E87-43B3-A6A7-04EE651C825D}"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3A622B44-2C41-4A14-A859-EAB113A3E128}"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6812B697-4F8F-446C-A16B-DB1444DD2D52}"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507C3F78-75B0-4460-B265-2511A2EC16F6}"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E6710354-2C36-41A9-BC75-B6E99B60E1C2}"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F549DA66-121B-428F-A8A1-620425A73924}"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75D38B39-F5A4-4972-84FC-398D4B2D1C08}"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88FC9ED6-52AA-4E18-87AC-CC61631DE096}"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l-G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D518E4A-6B32-4F8B-B383-03A47599308C}"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36B064A9-636E-4404-942E-619FA95B7FC0}" type="slidenum">
              <a:rPr lang="el-GR"/>
              <a:pPr/>
              <a:t>1</a:t>
            </a:fld>
            <a:endParaRPr lang="el-GR"/>
          </a:p>
        </p:txBody>
      </p:sp>
      <p:sp>
        <p:nvSpPr>
          <p:cNvPr id="3074" name="Rectangle 2"/>
          <p:cNvSpPr>
            <a:spLocks noGrp="1" noChangeArrowheads="1"/>
          </p:cNvSpPr>
          <p:nvPr>
            <p:ph type="ctrTitle"/>
          </p:nvPr>
        </p:nvSpPr>
        <p:spPr>
          <a:xfrm>
            <a:off x="304800" y="152400"/>
            <a:ext cx="8534400" cy="2819400"/>
          </a:xfrm>
        </p:spPr>
        <p:txBody>
          <a:bodyPr/>
          <a:lstStyle/>
          <a:p>
            <a:pPr>
              <a:lnSpc>
                <a:spcPct val="150000"/>
              </a:lnSpc>
            </a:pPr>
            <a:r>
              <a:rPr lang="en-US"/>
              <a:t> </a:t>
            </a:r>
            <a:r>
              <a:rPr lang="el-GR" sz="3600" b="1" i="1" u="sng">
                <a:solidFill>
                  <a:srgbClr val="FF3300"/>
                </a:solidFill>
              </a:rPr>
              <a:t>ΩΡΙΜΑΝΣΗ, ΚΑΤΑΛΛΗΛΟΤΗΤΑ ΓΙΑ ΚΑΤΑΝΑΛΩΣΗ ΚΑΙ ΘΡΕΠΤΙΚΗ ΑΞΙΑ ΤΟΥ ΚΡΕΑΤΟΣ</a:t>
            </a:r>
          </a:p>
        </p:txBody>
      </p:sp>
      <p:sp>
        <p:nvSpPr>
          <p:cNvPr id="3075" name="Rectangle 3"/>
          <p:cNvSpPr>
            <a:spLocks noGrp="1" noChangeArrowheads="1"/>
          </p:cNvSpPr>
          <p:nvPr>
            <p:ph type="subTitle" idx="1"/>
          </p:nvPr>
        </p:nvSpPr>
        <p:spPr>
          <a:xfrm>
            <a:off x="1371600" y="3352800"/>
            <a:ext cx="6400800" cy="2514600"/>
          </a:xfrm>
        </p:spPr>
        <p:txBody>
          <a:bodyPr/>
          <a:lstStyle/>
          <a:p>
            <a:r>
              <a:rPr lang="el-GR"/>
              <a:t>ΑΣΚΗΣΗ ΠΡΑΞΗΣ </a:t>
            </a:r>
            <a:r>
              <a:rPr lang="en-US"/>
              <a:t>3</a:t>
            </a:r>
            <a:endParaRPr lang="el-GR"/>
          </a:p>
          <a:p>
            <a:endParaRPr lang="el-GR"/>
          </a:p>
          <a:p>
            <a:r>
              <a:rPr lang="el-GR"/>
              <a:t>ΘΡΕΠΤΙΚΗ ΑΞΙΑ ΤΡΟΦΙΜΩΝ - ΕΠΕΞΕΡΓΑΣΙΑ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αριθμού διαφάνειας"/>
          <p:cNvSpPr>
            <a:spLocks noGrp="1"/>
          </p:cNvSpPr>
          <p:nvPr>
            <p:ph type="sldNum" sz="quarter" idx="12"/>
          </p:nvPr>
        </p:nvSpPr>
        <p:spPr/>
        <p:txBody>
          <a:bodyPr/>
          <a:lstStyle/>
          <a:p>
            <a:fld id="{3DEA6DB8-D0B1-4B95-9667-8BD9E8BBE4D6}" type="slidenum">
              <a:rPr lang="el-GR"/>
              <a:pPr/>
              <a:t>10</a:t>
            </a:fld>
            <a:endParaRPr lang="el-GR"/>
          </a:p>
        </p:txBody>
      </p:sp>
      <p:sp>
        <p:nvSpPr>
          <p:cNvPr id="33796" name="Rectangle 4"/>
          <p:cNvSpPr>
            <a:spLocks noGrp="1" noChangeArrowheads="1"/>
          </p:cNvSpPr>
          <p:nvPr>
            <p:ph type="title"/>
          </p:nvPr>
        </p:nvSpPr>
        <p:spPr>
          <a:xfrm>
            <a:off x="457200" y="0"/>
            <a:ext cx="8229600" cy="1219200"/>
          </a:xfrm>
        </p:spPr>
        <p:txBody>
          <a:bodyPr/>
          <a:lstStyle/>
          <a:p>
            <a:r>
              <a:rPr lang="el-GR" sz="3200" u="sng"/>
              <a:t>Ανάρτηση των σφαγίων - Η μηχανική τάση έκτασης των μυών, επιταχύνει την ωρίμανση</a:t>
            </a:r>
          </a:p>
        </p:txBody>
      </p:sp>
      <p:pic>
        <p:nvPicPr>
          <p:cNvPr id="33798" name="Picture 6" descr="Meat Plant"/>
          <p:cNvPicPr>
            <a:picLocks noChangeAspect="1" noChangeArrowheads="1"/>
          </p:cNvPicPr>
          <p:nvPr/>
        </p:nvPicPr>
        <p:blipFill>
          <a:blip r:embed="rId2"/>
          <a:srcRect/>
          <a:stretch>
            <a:fillRect/>
          </a:stretch>
        </p:blipFill>
        <p:spPr bwMode="auto">
          <a:xfrm>
            <a:off x="685800" y="1219200"/>
            <a:ext cx="7772400" cy="4648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88B1972C-64C7-4C1B-8500-26CA1DFED6D9}" type="slidenum">
              <a:rPr lang="el-GR"/>
              <a:pPr/>
              <a:t>11</a:t>
            </a:fld>
            <a:endParaRPr lang="el-GR"/>
          </a:p>
        </p:txBody>
      </p:sp>
      <p:sp>
        <p:nvSpPr>
          <p:cNvPr id="11266" name="Rectangle 2"/>
          <p:cNvSpPr>
            <a:spLocks noGrp="1" noChangeArrowheads="1"/>
          </p:cNvSpPr>
          <p:nvPr>
            <p:ph type="title"/>
          </p:nvPr>
        </p:nvSpPr>
        <p:spPr>
          <a:xfrm>
            <a:off x="457200" y="0"/>
            <a:ext cx="8229600" cy="685800"/>
          </a:xfrm>
        </p:spPr>
        <p:txBody>
          <a:bodyPr/>
          <a:lstStyle/>
          <a:p>
            <a:r>
              <a:rPr lang="el-GR" sz="3200" u="sng"/>
              <a:t>Διάρκεια ωρίμανσης</a:t>
            </a:r>
          </a:p>
        </p:txBody>
      </p:sp>
      <p:sp>
        <p:nvSpPr>
          <p:cNvPr id="11267" name="Rectangle 3"/>
          <p:cNvSpPr>
            <a:spLocks noGrp="1" noChangeArrowheads="1"/>
          </p:cNvSpPr>
          <p:nvPr>
            <p:ph type="body" idx="1"/>
          </p:nvPr>
        </p:nvSpPr>
        <p:spPr>
          <a:xfrm>
            <a:off x="152400" y="533400"/>
            <a:ext cx="8839200" cy="5943600"/>
          </a:xfrm>
        </p:spPr>
        <p:txBody>
          <a:bodyPr/>
          <a:lstStyle/>
          <a:p>
            <a:pPr>
              <a:lnSpc>
                <a:spcPct val="120000"/>
              </a:lnSpc>
            </a:pPr>
            <a:r>
              <a:rPr lang="el-GR" sz="2800"/>
              <a:t>Η χρόνος ολοκλήρωσης ωρίμανσης (λύση νεκρικής ακαμψίας) εξαρτάται από το είδος του ζώου και τη θερμοκρασία περιβάλλοντος. Σε συνθήκες ψυγείου (4ο C) για τα κοτόπουλα είναι </a:t>
            </a:r>
            <a:r>
              <a:rPr lang="el-GR" sz="2800">
                <a:cs typeface="Arial" charset="0"/>
              </a:rPr>
              <a:t>≈ </a:t>
            </a:r>
            <a:r>
              <a:rPr lang="el-GR" sz="2800"/>
              <a:t>2-3 ημέρες, στα γιδοπρόβατα-χοιρινά 1 εβδ. και στα βοοειδή 2 εβδ.</a:t>
            </a:r>
          </a:p>
          <a:p>
            <a:pPr>
              <a:lnSpc>
                <a:spcPct val="120000"/>
              </a:lnSpc>
            </a:pPr>
            <a:r>
              <a:rPr lang="el-GR" sz="2800"/>
              <a:t>Η ωρίμανση του κρέατος των θηραμάτων είναι πολύ πιο αργή από ότι των εκτρεφόμενων ζώων. Αυτό μπορεί να αποδοθεί στις αυξημένες τιμές γλυκογόνου στο ζώο πριν τον πυροβολισμό, αλλά και στη μεγαλύτερη αναλογία συνδετικού ιστού (λόγω του "άγριου" τρόπου ζωής).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70A41F36-7138-457B-BA4C-AB23EBF5A635}" type="slidenum">
              <a:rPr lang="el-GR"/>
              <a:pPr/>
              <a:t>12</a:t>
            </a:fld>
            <a:endParaRPr lang="el-GR"/>
          </a:p>
        </p:txBody>
      </p:sp>
      <p:sp>
        <p:nvSpPr>
          <p:cNvPr id="12290" name="Rectangle 2"/>
          <p:cNvSpPr>
            <a:spLocks noGrp="1" noChangeArrowheads="1"/>
          </p:cNvSpPr>
          <p:nvPr>
            <p:ph type="title"/>
          </p:nvPr>
        </p:nvSpPr>
        <p:spPr>
          <a:xfrm>
            <a:off x="457200" y="0"/>
            <a:ext cx="8229600" cy="685800"/>
          </a:xfrm>
        </p:spPr>
        <p:txBody>
          <a:bodyPr/>
          <a:lstStyle/>
          <a:p>
            <a:r>
              <a:rPr lang="el-GR" sz="3200" u="sng"/>
              <a:t>Αλλαγές στην ωρίμανση</a:t>
            </a:r>
          </a:p>
        </p:txBody>
      </p:sp>
      <p:sp>
        <p:nvSpPr>
          <p:cNvPr id="12291" name="Rectangle 3"/>
          <p:cNvSpPr>
            <a:spLocks noGrp="1" noChangeArrowheads="1"/>
          </p:cNvSpPr>
          <p:nvPr>
            <p:ph type="body" idx="1"/>
          </p:nvPr>
        </p:nvSpPr>
        <p:spPr>
          <a:xfrm>
            <a:off x="0" y="533400"/>
            <a:ext cx="8991600" cy="5943600"/>
          </a:xfrm>
        </p:spPr>
        <p:txBody>
          <a:bodyPr/>
          <a:lstStyle/>
          <a:p>
            <a:pPr>
              <a:lnSpc>
                <a:spcPct val="110000"/>
              </a:lnSpc>
            </a:pPr>
            <a:r>
              <a:rPr lang="el-GR" altLang="ja-JP" sz="2800"/>
              <a:t>Κατά τη διαδικασία τις ωρίμανσης παρατηρούνται μεταβολές στο χρώμα του κρέατος. Στην αρχή είναι σκούρο κόκκινο, μετά αλλάζει σε πιο ανοιχτό, και τέλος γίνεται σκούρο καφέ ή σκούρο κόκκινο. Σε αυτό το στάδιο, το κρέας είναι πιο μαλακό και αρωματικό, με περισσότερη υγρασία.</a:t>
            </a:r>
          </a:p>
          <a:p>
            <a:pPr>
              <a:lnSpc>
                <a:spcPct val="110000"/>
              </a:lnSpc>
            </a:pPr>
            <a:r>
              <a:rPr lang="el-GR" altLang="ja-JP" sz="2800"/>
              <a:t>Η κούραση και η εξάντληση των ζώων (π.χ. λόγω μακρινής μεταφοράς, ή από το κυνήγι) οδηγεί σε διαταραχή της φυσιολογικής εξέλιξης της ωρίμανσης του κρέατος μετά τη σφαγή. Στην περίπτωση αυτή το παραγόμενο κρέας είναι ποιοτικά υποβαθμισμένο, ενώ μειώνεται σημαντικά η διάρκεια συντήρησής του. </a:t>
            </a:r>
            <a:endParaRPr lang="el-GR" sz="2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6D2288E1-0A00-48C4-8425-CEA1240A9696}" type="slidenum">
              <a:rPr lang="el-GR"/>
              <a:pPr/>
              <a:t>13</a:t>
            </a:fld>
            <a:endParaRPr lang="el-GR"/>
          </a:p>
        </p:txBody>
      </p:sp>
      <p:sp>
        <p:nvSpPr>
          <p:cNvPr id="13314" name="Rectangle 2"/>
          <p:cNvSpPr>
            <a:spLocks noGrp="1" noChangeArrowheads="1"/>
          </p:cNvSpPr>
          <p:nvPr>
            <p:ph type="title"/>
          </p:nvPr>
        </p:nvSpPr>
        <p:spPr>
          <a:xfrm>
            <a:off x="457200" y="0"/>
            <a:ext cx="8229600" cy="685800"/>
          </a:xfrm>
        </p:spPr>
        <p:txBody>
          <a:bodyPr/>
          <a:lstStyle/>
          <a:p>
            <a:r>
              <a:rPr lang="el-GR" sz="3200" u="sng"/>
              <a:t>Ωρίμανση</a:t>
            </a:r>
          </a:p>
        </p:txBody>
      </p:sp>
      <p:sp>
        <p:nvSpPr>
          <p:cNvPr id="13315" name="Rectangle 3"/>
          <p:cNvSpPr>
            <a:spLocks noGrp="1" noChangeArrowheads="1"/>
          </p:cNvSpPr>
          <p:nvPr>
            <p:ph type="body" idx="1"/>
          </p:nvPr>
        </p:nvSpPr>
        <p:spPr>
          <a:xfrm>
            <a:off x="152400" y="533400"/>
            <a:ext cx="8763000" cy="5943600"/>
          </a:xfrm>
        </p:spPr>
        <p:txBody>
          <a:bodyPr/>
          <a:lstStyle/>
          <a:p>
            <a:pPr>
              <a:lnSpc>
                <a:spcPct val="120000"/>
              </a:lnSpc>
            </a:pPr>
            <a:r>
              <a:rPr lang="el-GR" sz="2800"/>
              <a:t>Κατά την ωρίμανση του βόειου κρέατος, ολόκληρο ή τεμαχισμένο το σφάγιο διατηρείτε σε θερμοκρασία ψύξης τέτοια ώστε να επιτρέπει τις "φυσικές διαδικασίες" για τη βελτίωση της γεύσης και της τρυφερότητας. Ένα τεμάχιο βοδινό για να ωριμάσει μπορεί να συντηρηθεί στις εξής συνθήκες:</a:t>
            </a:r>
          </a:p>
          <a:p>
            <a:pPr>
              <a:lnSpc>
                <a:spcPct val="120000"/>
              </a:lnSpc>
            </a:pPr>
            <a:r>
              <a:rPr lang="el-GR" sz="2800"/>
              <a:t>α). Σε θερμοκρασία 0-4ο </a:t>
            </a:r>
            <a:r>
              <a:rPr lang="en-US" sz="2800"/>
              <a:t>C</a:t>
            </a:r>
            <a:r>
              <a:rPr lang="el-GR" sz="2800"/>
              <a:t>, απαιτεί 14 μέρες,</a:t>
            </a:r>
          </a:p>
          <a:p>
            <a:pPr>
              <a:lnSpc>
                <a:spcPct val="120000"/>
              </a:lnSpc>
            </a:pPr>
            <a:r>
              <a:rPr lang="el-GR" sz="2800"/>
              <a:t>β). Σε 8-10ο </a:t>
            </a:r>
            <a:r>
              <a:rPr lang="en-US" sz="2800"/>
              <a:t>C</a:t>
            </a:r>
            <a:r>
              <a:rPr lang="el-GR" sz="2800"/>
              <a:t>, απαιτεί 6 μέρες,</a:t>
            </a:r>
          </a:p>
          <a:p>
            <a:pPr>
              <a:lnSpc>
                <a:spcPct val="120000"/>
              </a:lnSpc>
            </a:pPr>
            <a:r>
              <a:rPr lang="el-GR" sz="2800"/>
              <a:t>γ). Σε 16-18ο </a:t>
            </a:r>
            <a:r>
              <a:rPr lang="en-US" sz="2800"/>
              <a:t>C</a:t>
            </a:r>
            <a:r>
              <a:rPr lang="el-GR" sz="2800"/>
              <a:t>, απαιτεί 4 μέρες,</a:t>
            </a:r>
          </a:p>
          <a:p>
            <a:pPr>
              <a:lnSpc>
                <a:spcPct val="120000"/>
              </a:lnSpc>
            </a:pPr>
            <a:r>
              <a:rPr lang="el-GR" sz="2800"/>
              <a:t>δ). Άνω των 20ο </a:t>
            </a:r>
            <a:r>
              <a:rPr lang="en-US" sz="2800"/>
              <a:t>C</a:t>
            </a:r>
            <a:r>
              <a:rPr lang="el-GR" sz="2800"/>
              <a:t>, απαιτεί 2 μέρες.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0F79B78C-1DAB-42E4-A997-4DC673F6E5FA}" type="slidenum">
              <a:rPr lang="el-GR"/>
              <a:pPr/>
              <a:t>14</a:t>
            </a:fld>
            <a:endParaRPr lang="el-GR"/>
          </a:p>
        </p:txBody>
      </p:sp>
      <p:sp>
        <p:nvSpPr>
          <p:cNvPr id="14338" name="Rectangle 2"/>
          <p:cNvSpPr>
            <a:spLocks noGrp="1" noChangeArrowheads="1"/>
          </p:cNvSpPr>
          <p:nvPr>
            <p:ph type="title"/>
          </p:nvPr>
        </p:nvSpPr>
        <p:spPr>
          <a:xfrm>
            <a:off x="457200" y="0"/>
            <a:ext cx="8229600" cy="762000"/>
          </a:xfrm>
        </p:spPr>
        <p:txBody>
          <a:bodyPr/>
          <a:lstStyle/>
          <a:p>
            <a:r>
              <a:rPr lang="el-GR" sz="3200" u="sng"/>
              <a:t>Επιθυμητές και μη, αλλαγές</a:t>
            </a:r>
          </a:p>
        </p:txBody>
      </p:sp>
      <p:sp>
        <p:nvSpPr>
          <p:cNvPr id="14339" name="Rectangle 3"/>
          <p:cNvSpPr>
            <a:spLocks noGrp="1" noChangeArrowheads="1"/>
          </p:cNvSpPr>
          <p:nvPr>
            <p:ph type="body" idx="1"/>
          </p:nvPr>
        </p:nvSpPr>
        <p:spPr>
          <a:xfrm>
            <a:off x="152400" y="533400"/>
            <a:ext cx="8839200" cy="5791200"/>
          </a:xfrm>
        </p:spPr>
        <p:txBody>
          <a:bodyPr/>
          <a:lstStyle/>
          <a:p>
            <a:pPr>
              <a:lnSpc>
                <a:spcPct val="160000"/>
              </a:lnSpc>
            </a:pPr>
            <a:r>
              <a:rPr lang="el-GR" altLang="ja-JP" sz="2800"/>
              <a:t>Σε γενικές γραμμές, αυτές οι αλλαγές στη γεύση και το άρωμα είναι επιθυμητές για τους περισσότερους καταναλωτές. Ωστόσο, ορισμένες ανεπιθύμητες γεύσεις και αρώματα μπορούν να αναπτυχθούν κατά τη διάρκεια της ωρίμανσης του κρέατος, που οφείλονται κυρίως στις επιδράσεις της ανάπτυξης μικροβίων, στην τάγγιση του λίπους και στην απορρόφηση οσμών από το περιβάλλον. </a:t>
            </a:r>
            <a:endParaRPr lang="el-GR"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343951F8-6268-4DF5-AB28-483980794ECE}" type="slidenum">
              <a:rPr lang="el-GR"/>
              <a:pPr/>
              <a:t>15</a:t>
            </a:fld>
            <a:endParaRPr lang="el-GR"/>
          </a:p>
        </p:txBody>
      </p:sp>
      <p:sp>
        <p:nvSpPr>
          <p:cNvPr id="15362" name="Rectangle 2"/>
          <p:cNvSpPr>
            <a:spLocks noGrp="1" noChangeArrowheads="1"/>
          </p:cNvSpPr>
          <p:nvPr>
            <p:ph type="title"/>
          </p:nvPr>
        </p:nvSpPr>
        <p:spPr>
          <a:xfrm>
            <a:off x="457200" y="0"/>
            <a:ext cx="8229600" cy="762000"/>
          </a:xfrm>
        </p:spPr>
        <p:txBody>
          <a:bodyPr/>
          <a:lstStyle/>
          <a:p>
            <a:r>
              <a:rPr lang="el-GR" sz="3200" u="sng"/>
              <a:t>Συνθήκες</a:t>
            </a:r>
          </a:p>
        </p:txBody>
      </p:sp>
      <p:sp>
        <p:nvSpPr>
          <p:cNvPr id="15363" name="Rectangle 3"/>
          <p:cNvSpPr>
            <a:spLocks noGrp="1" noChangeArrowheads="1"/>
          </p:cNvSpPr>
          <p:nvPr>
            <p:ph type="body" idx="1"/>
          </p:nvPr>
        </p:nvSpPr>
        <p:spPr>
          <a:xfrm>
            <a:off x="228600" y="533400"/>
            <a:ext cx="8686800" cy="5943600"/>
          </a:xfrm>
        </p:spPr>
        <p:txBody>
          <a:bodyPr/>
          <a:lstStyle/>
          <a:p>
            <a:pPr>
              <a:lnSpc>
                <a:spcPct val="150000"/>
              </a:lnSpc>
            </a:pPr>
            <a:r>
              <a:rPr lang="el-GR" sz="2800"/>
              <a:t>Όσον αφορά το δωμάτιο (ψυγείο) που γίνεται η ωρίμανση του κρέατος η θερμοκρασία, η σχετική υγρασία, τα ρεύματα αέρος και γενικά οι συνθήκες υγιεινής, είναι ουσιώδη για την επιτυχή ωρίμανση. Συγκεκριμένα, η θερμοκρασία θα πρέπει να διατηρείτε στους 2 έως 4 βαθμούς Κελσίου, η σχετική υγρασία σε ποσοστό 85 έως 90%, το ψυγείο πρέπει να είναι καθαρό και απαλλαγμένο από οσμές ανά πάσα στιγμή.</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 Θέση αριθμού διαφάνειας"/>
          <p:cNvSpPr>
            <a:spLocks noGrp="1"/>
          </p:cNvSpPr>
          <p:nvPr>
            <p:ph type="sldNum" sz="quarter" idx="12"/>
          </p:nvPr>
        </p:nvSpPr>
        <p:spPr/>
        <p:txBody>
          <a:bodyPr/>
          <a:lstStyle/>
          <a:p>
            <a:fld id="{A38F4537-6121-4BB5-9EF5-2A98EDDE5213}" type="slidenum">
              <a:rPr lang="el-GR"/>
              <a:pPr/>
              <a:t>16</a:t>
            </a:fld>
            <a:endParaRPr lang="el-GR"/>
          </a:p>
        </p:txBody>
      </p:sp>
      <p:sp>
        <p:nvSpPr>
          <p:cNvPr id="27652" name="Rectangle 4"/>
          <p:cNvSpPr>
            <a:spLocks noGrp="1" noChangeArrowheads="1"/>
          </p:cNvSpPr>
          <p:nvPr>
            <p:ph type="title"/>
          </p:nvPr>
        </p:nvSpPr>
        <p:spPr>
          <a:xfrm>
            <a:off x="457200" y="0"/>
            <a:ext cx="8229600" cy="990600"/>
          </a:xfrm>
        </p:spPr>
        <p:txBody>
          <a:bodyPr/>
          <a:lstStyle/>
          <a:p>
            <a:r>
              <a:rPr lang="el-GR" sz="3200" u="sng"/>
              <a:t>Ανάρτηση χοιρομηρίων σε θάλαμο ωρίμανσης</a:t>
            </a:r>
          </a:p>
        </p:txBody>
      </p:sp>
      <p:pic>
        <p:nvPicPr>
          <p:cNvPr id="27654" name="Picture 6" descr="AI407E278"/>
          <p:cNvPicPr>
            <a:picLocks noChangeAspect="1" noChangeArrowheads="1"/>
          </p:cNvPicPr>
          <p:nvPr/>
        </p:nvPicPr>
        <p:blipFill>
          <a:blip r:embed="rId2"/>
          <a:srcRect/>
          <a:stretch>
            <a:fillRect/>
          </a:stretch>
        </p:blipFill>
        <p:spPr bwMode="auto">
          <a:xfrm>
            <a:off x="1981200" y="1066800"/>
            <a:ext cx="4953000" cy="4038600"/>
          </a:xfrm>
          <a:prstGeom prst="rect">
            <a:avLst/>
          </a:prstGeom>
          <a:noFill/>
        </p:spPr>
      </p:pic>
      <p:sp>
        <p:nvSpPr>
          <p:cNvPr id="27655" name="Text Box 7"/>
          <p:cNvSpPr txBox="1">
            <a:spLocks noChangeArrowheads="1"/>
          </p:cNvSpPr>
          <p:nvPr/>
        </p:nvSpPr>
        <p:spPr bwMode="auto">
          <a:xfrm>
            <a:off x="685800" y="5410200"/>
            <a:ext cx="7620000" cy="1006475"/>
          </a:xfrm>
          <a:prstGeom prst="rect">
            <a:avLst/>
          </a:prstGeom>
          <a:noFill/>
          <a:ln w="9525">
            <a:noFill/>
            <a:miter lim="800000"/>
            <a:headEnd/>
            <a:tailEnd/>
          </a:ln>
          <a:effectLst/>
        </p:spPr>
        <p:txBody>
          <a:bodyPr>
            <a:spAutoFit/>
          </a:bodyPr>
          <a:lstStyle/>
          <a:p>
            <a:pPr algn="ctr"/>
            <a:r>
              <a:rPr lang="el-GR" b="1"/>
              <a:t>  </a:t>
            </a:r>
            <a:r>
              <a:rPr lang="el-GR" sz="2000" b="1"/>
              <a:t>Meat processing technology for small- to medium-scale producers</a:t>
            </a:r>
            <a:r>
              <a:rPr lang="en-US" sz="2000" b="1"/>
              <a:t>: </a:t>
            </a:r>
            <a:r>
              <a:rPr lang="el-GR" sz="2000" b="1"/>
              <a:t>CURED MEAT CUTS</a:t>
            </a:r>
          </a:p>
          <a:p>
            <a:pPr algn="ctr"/>
            <a:r>
              <a:rPr lang="el-GR" sz="2000" b="1"/>
              <a:t>http://www.fao.org/docrep/010/ai407e/ai407e14.htm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AD813838-6A41-4FDC-ACC0-47A483453533}" type="slidenum">
              <a:rPr lang="el-GR"/>
              <a:pPr/>
              <a:t>17</a:t>
            </a:fld>
            <a:endParaRPr lang="el-GR"/>
          </a:p>
        </p:txBody>
      </p:sp>
      <p:sp>
        <p:nvSpPr>
          <p:cNvPr id="16386" name="Rectangle 2"/>
          <p:cNvSpPr>
            <a:spLocks noGrp="1" noChangeArrowheads="1"/>
          </p:cNvSpPr>
          <p:nvPr>
            <p:ph type="title"/>
          </p:nvPr>
        </p:nvSpPr>
        <p:spPr>
          <a:xfrm>
            <a:off x="457200" y="0"/>
            <a:ext cx="8229600" cy="685800"/>
          </a:xfrm>
        </p:spPr>
        <p:txBody>
          <a:bodyPr/>
          <a:lstStyle/>
          <a:p>
            <a:r>
              <a:rPr lang="el-GR" sz="3200" u="sng"/>
              <a:t>Συνθήκες</a:t>
            </a:r>
          </a:p>
        </p:txBody>
      </p:sp>
      <p:sp>
        <p:nvSpPr>
          <p:cNvPr id="16387" name="Rectangle 3"/>
          <p:cNvSpPr>
            <a:spLocks noGrp="1" noChangeArrowheads="1"/>
          </p:cNvSpPr>
          <p:nvPr>
            <p:ph type="body" idx="1"/>
          </p:nvPr>
        </p:nvSpPr>
        <p:spPr>
          <a:xfrm>
            <a:off x="228600" y="533400"/>
            <a:ext cx="8763000" cy="5715000"/>
          </a:xfrm>
        </p:spPr>
        <p:txBody>
          <a:bodyPr/>
          <a:lstStyle/>
          <a:p>
            <a:pPr>
              <a:lnSpc>
                <a:spcPct val="160000"/>
              </a:lnSpc>
            </a:pPr>
            <a:r>
              <a:rPr lang="el-GR" sz="2800"/>
              <a:t>Τα δάπεδα και οι τοίχοι θα πρέπει να πλένονται καλά με αλκαλικό διάλυμα καθαρισμού και εγκεκριμένο απολυμαντικό  μια φορά την εβδομάδα.</a:t>
            </a:r>
          </a:p>
          <a:p>
            <a:pPr>
              <a:lnSpc>
                <a:spcPct val="160000"/>
              </a:lnSpc>
            </a:pPr>
            <a:r>
              <a:rPr lang="el-GR" sz="2800"/>
              <a:t>Επίσης, τα σφάγια και τα τεμάχια χονδρικής πώλησης πρέπει να είναι κατάλληλα κατανεμημένα σε καρότσια ή άγκιστρα ώστε να είναι δυνατή η πλήρης κυκλοφορία του αέρα γύρω από τα προϊόντα.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0712FDC8-5FC1-4D22-A59B-8AF370060FCD}" type="slidenum">
              <a:rPr lang="el-GR"/>
              <a:pPr/>
              <a:t>18</a:t>
            </a:fld>
            <a:endParaRPr lang="el-GR"/>
          </a:p>
        </p:txBody>
      </p:sp>
      <p:sp>
        <p:nvSpPr>
          <p:cNvPr id="17410" name="Rectangle 2"/>
          <p:cNvSpPr>
            <a:spLocks noGrp="1" noChangeArrowheads="1"/>
          </p:cNvSpPr>
          <p:nvPr>
            <p:ph type="title"/>
          </p:nvPr>
        </p:nvSpPr>
        <p:spPr>
          <a:xfrm>
            <a:off x="457200" y="0"/>
            <a:ext cx="8229600" cy="685800"/>
          </a:xfrm>
        </p:spPr>
        <p:txBody>
          <a:bodyPr/>
          <a:lstStyle/>
          <a:p>
            <a:r>
              <a:rPr lang="el-GR" sz="3200" u="sng"/>
              <a:t>Συνθήκες</a:t>
            </a:r>
          </a:p>
        </p:txBody>
      </p:sp>
      <p:sp>
        <p:nvSpPr>
          <p:cNvPr id="17411" name="Rectangle 3"/>
          <p:cNvSpPr>
            <a:spLocks noGrp="1" noChangeArrowheads="1"/>
          </p:cNvSpPr>
          <p:nvPr>
            <p:ph type="body" idx="1"/>
          </p:nvPr>
        </p:nvSpPr>
        <p:spPr>
          <a:xfrm>
            <a:off x="152400" y="533400"/>
            <a:ext cx="8763000" cy="5867400"/>
          </a:xfrm>
        </p:spPr>
        <p:txBody>
          <a:bodyPr/>
          <a:lstStyle/>
          <a:p>
            <a:pPr>
              <a:lnSpc>
                <a:spcPct val="140000"/>
              </a:lnSpc>
            </a:pPr>
            <a:r>
              <a:rPr lang="el-GR" sz="2800"/>
              <a:t>Για πρακτικούς λόγους, τα περισσότερα από τα πλεονεκτήματα της ωρίμανσης του κρέατος, έχουν ολοκληρωθεί μέχρι το τέλος των 7 με 10 ημερών στους 2 έως 4 βαθμούς Κελσίου.</a:t>
            </a:r>
          </a:p>
          <a:p>
            <a:pPr>
              <a:lnSpc>
                <a:spcPct val="140000"/>
              </a:lnSpc>
            </a:pPr>
            <a:r>
              <a:rPr lang="el-GR" sz="2800"/>
              <a:t>Το στρώμα λίπους που επικαλύπτει τα τεμάχια ελαχιστοποιεί την ξήρανση και τον αποχρωματισμό του κρέατος. Στα σφάγια που είναι επικαλυμμένα με λίγο ή καθόλου λίπος, η διαδικασία της ωρίμανσης δεν πρέπει να υπερβαίνει τις 3 με 5 ημέρες.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C7809BEA-92B4-4954-B050-75CC41C2EB90}" type="slidenum">
              <a:rPr lang="el-GR"/>
              <a:pPr/>
              <a:t>19</a:t>
            </a:fld>
            <a:endParaRPr lang="el-GR"/>
          </a:p>
        </p:txBody>
      </p:sp>
      <p:sp>
        <p:nvSpPr>
          <p:cNvPr id="18434" name="Rectangle 2"/>
          <p:cNvSpPr>
            <a:spLocks noGrp="1" noChangeArrowheads="1"/>
          </p:cNvSpPr>
          <p:nvPr>
            <p:ph type="title"/>
          </p:nvPr>
        </p:nvSpPr>
        <p:spPr>
          <a:xfrm>
            <a:off x="457200" y="0"/>
            <a:ext cx="8229600" cy="838200"/>
          </a:xfrm>
        </p:spPr>
        <p:txBody>
          <a:bodyPr/>
          <a:lstStyle/>
          <a:p>
            <a:r>
              <a:rPr lang="el-GR" sz="3200" u="sng"/>
              <a:t>Ωρίμανση σε συσκευασία</a:t>
            </a:r>
          </a:p>
        </p:txBody>
      </p:sp>
      <p:sp>
        <p:nvSpPr>
          <p:cNvPr id="18435" name="Rectangle 3"/>
          <p:cNvSpPr>
            <a:spLocks noGrp="1" noChangeArrowheads="1"/>
          </p:cNvSpPr>
          <p:nvPr>
            <p:ph type="body" idx="1"/>
          </p:nvPr>
        </p:nvSpPr>
        <p:spPr>
          <a:xfrm>
            <a:off x="152400" y="609600"/>
            <a:ext cx="8839200" cy="5791200"/>
          </a:xfrm>
        </p:spPr>
        <p:txBody>
          <a:bodyPr/>
          <a:lstStyle/>
          <a:p>
            <a:pPr>
              <a:lnSpc>
                <a:spcPct val="160000"/>
              </a:lnSpc>
            </a:pPr>
            <a:r>
              <a:rPr lang="el-GR" sz="2800"/>
              <a:t>Τα τελευταία χρόνια, η ωρίμανση των τεμαχίων κρέατος σε συσκευασίες κενού αέρα (</a:t>
            </a:r>
            <a:r>
              <a:rPr lang="en-US" sz="2800"/>
              <a:t>vacuum</a:t>
            </a:r>
            <a:r>
              <a:rPr lang="el-GR" sz="2800"/>
              <a:t>), είναι συνηθισμένη. Τα τεμάχια συντηρούνται σε θερμοκρασίες 1-2ο </a:t>
            </a:r>
            <a:r>
              <a:rPr lang="en-US" sz="2800"/>
              <a:t>C</a:t>
            </a:r>
            <a:r>
              <a:rPr lang="el-GR" sz="2800"/>
              <a:t>. Αυτό που πρέπει να ελέγχεται συνεχώς είναι τυχόν ατέλειες στις συσκευασίες, διότι, όχι μόνο δεν θα ωριμάσει το κρέας, αλλά μπορεί να οδηγήσουν στην ανάπτυξη παθογόνων μικροοργανισμών.</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14452C8E-0E59-49A0-A30F-BFEF34DC464C}" type="slidenum">
              <a:rPr lang="el-GR"/>
              <a:pPr/>
              <a:t>2</a:t>
            </a:fld>
            <a:endParaRPr lang="el-GR"/>
          </a:p>
        </p:txBody>
      </p:sp>
      <p:sp>
        <p:nvSpPr>
          <p:cNvPr id="4098" name="Rectangle 2"/>
          <p:cNvSpPr>
            <a:spLocks noGrp="1" noChangeArrowheads="1"/>
          </p:cNvSpPr>
          <p:nvPr>
            <p:ph type="title"/>
          </p:nvPr>
        </p:nvSpPr>
        <p:spPr>
          <a:xfrm>
            <a:off x="457200" y="0"/>
            <a:ext cx="8229600" cy="1143000"/>
          </a:xfrm>
        </p:spPr>
        <p:txBody>
          <a:bodyPr/>
          <a:lstStyle/>
          <a:p>
            <a:pPr>
              <a:lnSpc>
                <a:spcPct val="90000"/>
              </a:lnSpc>
            </a:pPr>
            <a:r>
              <a:rPr lang="el-GR" altLang="ja-JP" sz="3200" u="sng"/>
              <a:t>Η Ωρίμανση του Κρέατος - Μετατροπή του μυϊκού ιστού σε βρώσιμο κρέας</a:t>
            </a:r>
            <a:r>
              <a:rPr lang="el-GR" altLang="ja-JP"/>
              <a:t> </a:t>
            </a:r>
            <a:endParaRPr lang="el-GR"/>
          </a:p>
        </p:txBody>
      </p:sp>
      <p:sp>
        <p:nvSpPr>
          <p:cNvPr id="4099" name="Rectangle 3"/>
          <p:cNvSpPr>
            <a:spLocks noGrp="1" noChangeArrowheads="1"/>
          </p:cNvSpPr>
          <p:nvPr>
            <p:ph type="body" idx="1"/>
          </p:nvPr>
        </p:nvSpPr>
        <p:spPr>
          <a:xfrm>
            <a:off x="228600" y="1066800"/>
            <a:ext cx="8610600" cy="5334000"/>
          </a:xfrm>
        </p:spPr>
        <p:txBody>
          <a:bodyPr/>
          <a:lstStyle/>
          <a:p>
            <a:pPr>
              <a:lnSpc>
                <a:spcPct val="130000"/>
              </a:lnSpc>
            </a:pPr>
            <a:r>
              <a:rPr lang="en-US" altLang="ja-JP" sz="2800">
                <a:ea typeface="ＭＳ Ｐゴシック" charset="-128"/>
              </a:rPr>
              <a:t>T</a:t>
            </a:r>
            <a:r>
              <a:rPr lang="el-GR" altLang="ja-JP" sz="2800"/>
              <a:t>ο κρέας από τη σφαγή του μέχρι να φτάσει στο καταναλωτή χρειάζεται να “σιτέψει”, ώστε να μαλακώσει (το γλυκογόνο των μυών να μετατραπεί σε γαλακτικό οξύ, οι καθεψίνες να διασπάσουν μέρος του συνδετικού ιστού κ.λπ.).</a:t>
            </a:r>
          </a:p>
          <a:p>
            <a:pPr>
              <a:lnSpc>
                <a:spcPct val="130000"/>
              </a:lnSpc>
            </a:pPr>
            <a:r>
              <a:rPr lang="el-GR" altLang="ja-JP" sz="2800"/>
              <a:t>Η ωρίμανση (σίτεμα) του κρέατος γίνεται για να βελτιωθεί η τρυφερότητα και η γεύση του, έτσι ώστε αν μαγειρευτεί σωστά να είναι πιο ικανοποιητικό και θρεπτικό για τον καταναλωτή. </a:t>
            </a:r>
            <a:endParaRPr lang="el-GR"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 Θέση αριθμού διαφάνειας"/>
          <p:cNvSpPr>
            <a:spLocks noGrp="1"/>
          </p:cNvSpPr>
          <p:nvPr>
            <p:ph type="sldNum" sz="quarter" idx="12"/>
          </p:nvPr>
        </p:nvSpPr>
        <p:spPr/>
        <p:txBody>
          <a:bodyPr/>
          <a:lstStyle/>
          <a:p>
            <a:fld id="{12553242-B08D-4E3D-BEBE-39B56278608A}" type="slidenum">
              <a:rPr lang="el-GR"/>
              <a:pPr/>
              <a:t>20</a:t>
            </a:fld>
            <a:endParaRPr lang="el-GR"/>
          </a:p>
        </p:txBody>
      </p:sp>
      <p:sp>
        <p:nvSpPr>
          <p:cNvPr id="25604" name="Rectangle 4"/>
          <p:cNvSpPr>
            <a:spLocks noGrp="1" noChangeArrowheads="1"/>
          </p:cNvSpPr>
          <p:nvPr>
            <p:ph type="title"/>
          </p:nvPr>
        </p:nvSpPr>
        <p:spPr>
          <a:xfrm>
            <a:off x="457200" y="0"/>
            <a:ext cx="8229600" cy="762000"/>
          </a:xfrm>
        </p:spPr>
        <p:txBody>
          <a:bodyPr/>
          <a:lstStyle/>
          <a:p>
            <a:r>
              <a:rPr lang="el-GR" sz="3200" u="sng"/>
              <a:t>Ωρίμανση σε συσκευασία</a:t>
            </a:r>
          </a:p>
        </p:txBody>
      </p:sp>
      <p:pic>
        <p:nvPicPr>
          <p:cNvPr id="25606" name="Picture 6" descr="AI407E277"/>
          <p:cNvPicPr>
            <a:picLocks noChangeAspect="1" noChangeArrowheads="1"/>
          </p:cNvPicPr>
          <p:nvPr/>
        </p:nvPicPr>
        <p:blipFill>
          <a:blip r:embed="rId2"/>
          <a:srcRect/>
          <a:stretch>
            <a:fillRect/>
          </a:stretch>
        </p:blipFill>
        <p:spPr bwMode="auto">
          <a:xfrm>
            <a:off x="1600200" y="685800"/>
            <a:ext cx="5715000" cy="4343400"/>
          </a:xfrm>
          <a:prstGeom prst="rect">
            <a:avLst/>
          </a:prstGeom>
          <a:noFill/>
        </p:spPr>
      </p:pic>
      <p:sp>
        <p:nvSpPr>
          <p:cNvPr id="25607" name="Text Box 7"/>
          <p:cNvSpPr txBox="1">
            <a:spLocks noChangeArrowheads="1"/>
          </p:cNvSpPr>
          <p:nvPr/>
        </p:nvSpPr>
        <p:spPr bwMode="auto">
          <a:xfrm>
            <a:off x="685800" y="5410200"/>
            <a:ext cx="7620000" cy="1006475"/>
          </a:xfrm>
          <a:prstGeom prst="rect">
            <a:avLst/>
          </a:prstGeom>
          <a:noFill/>
          <a:ln w="9525">
            <a:noFill/>
            <a:miter lim="800000"/>
            <a:headEnd/>
            <a:tailEnd/>
          </a:ln>
          <a:effectLst/>
        </p:spPr>
        <p:txBody>
          <a:bodyPr>
            <a:spAutoFit/>
          </a:bodyPr>
          <a:lstStyle/>
          <a:p>
            <a:pPr algn="ctr"/>
            <a:r>
              <a:rPr lang="el-GR" b="1"/>
              <a:t>  </a:t>
            </a:r>
            <a:r>
              <a:rPr lang="el-GR" sz="2000" b="1"/>
              <a:t>Meat processing technology for small- to medium-scale producers</a:t>
            </a:r>
            <a:r>
              <a:rPr lang="en-US" sz="2000" b="1"/>
              <a:t>: </a:t>
            </a:r>
            <a:r>
              <a:rPr lang="el-GR" sz="2000" b="1"/>
              <a:t>CURED MEAT CUTS</a:t>
            </a:r>
          </a:p>
          <a:p>
            <a:pPr algn="ctr"/>
            <a:r>
              <a:rPr lang="el-GR" sz="2000" b="1"/>
              <a:t>http://www.fao.org/docrep/010/ai407e/ai407e14.htm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B206D0B7-EC0A-43BB-8363-139708B454A9}" type="slidenum">
              <a:rPr lang="el-GR"/>
              <a:pPr/>
              <a:t>21</a:t>
            </a:fld>
            <a:endParaRPr lang="el-GR"/>
          </a:p>
        </p:txBody>
      </p:sp>
      <p:sp>
        <p:nvSpPr>
          <p:cNvPr id="19458" name="Rectangle 2"/>
          <p:cNvSpPr>
            <a:spLocks noGrp="1" noChangeArrowheads="1"/>
          </p:cNvSpPr>
          <p:nvPr>
            <p:ph type="title"/>
          </p:nvPr>
        </p:nvSpPr>
        <p:spPr>
          <a:xfrm>
            <a:off x="457200" y="0"/>
            <a:ext cx="8229600" cy="1066800"/>
          </a:xfrm>
        </p:spPr>
        <p:txBody>
          <a:bodyPr/>
          <a:lstStyle/>
          <a:p>
            <a:pPr>
              <a:lnSpc>
                <a:spcPct val="80000"/>
              </a:lnSpc>
            </a:pPr>
            <a:r>
              <a:rPr lang="el-GR" altLang="ja-JP" sz="3200" u="sng"/>
              <a:t>Μηχανικές, φυσικοχημικές και βιοχημικές μέθοδοι ωρίμανσης</a:t>
            </a:r>
            <a:r>
              <a:rPr lang="el-GR" altLang="ja-JP"/>
              <a:t> </a:t>
            </a:r>
            <a:endParaRPr lang="el-GR"/>
          </a:p>
        </p:txBody>
      </p:sp>
      <p:sp>
        <p:nvSpPr>
          <p:cNvPr id="19459" name="Rectangle 3"/>
          <p:cNvSpPr>
            <a:spLocks noGrp="1" noChangeArrowheads="1"/>
          </p:cNvSpPr>
          <p:nvPr>
            <p:ph type="body" idx="1"/>
          </p:nvPr>
        </p:nvSpPr>
        <p:spPr>
          <a:xfrm>
            <a:off x="228600" y="914400"/>
            <a:ext cx="8763000" cy="5715000"/>
          </a:xfrm>
        </p:spPr>
        <p:txBody>
          <a:bodyPr/>
          <a:lstStyle/>
          <a:p>
            <a:pPr>
              <a:lnSpc>
                <a:spcPct val="140000"/>
              </a:lnSpc>
            </a:pPr>
            <a:r>
              <a:rPr lang="el-GR" altLang="ja-JP" sz="2800"/>
              <a:t>Χτύπημα του αποστεωμένου κρέατος με ειδικές σφύρες, κοπή του κρέατος σε κιμά, βραδεία κατάψυξη-απόψυξη και επανακατάψυξη (οι μεγάλοι κρύσταλλοι που σχηματίζονται καταστρέφουν τις μυϊκές ίνες), χρήση μεγάλων πιέσεων. Φυσικοχημικά: βρασμός, άλμη, οινόπνευμα, όξος, κρασί (μαριναρίσματα). Βιοχημικά: χρήση πρωτεασών (π.χ. παπαίνης από παπάγια, φυκίνης από σύκα, βρωμελίνης από ανανά κ.λπ.). </a:t>
            </a:r>
            <a:endParaRPr lang="el-GR" sz="2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 Θέση αριθμού διαφάνειας"/>
          <p:cNvSpPr>
            <a:spLocks noGrp="1"/>
          </p:cNvSpPr>
          <p:nvPr>
            <p:ph type="sldNum" sz="quarter" idx="12"/>
          </p:nvPr>
        </p:nvSpPr>
        <p:spPr/>
        <p:txBody>
          <a:bodyPr/>
          <a:lstStyle/>
          <a:p>
            <a:fld id="{E92268EC-D362-4D0E-9A68-EE905F3827A8}" type="slidenum">
              <a:rPr lang="el-GR"/>
              <a:pPr/>
              <a:t>22</a:t>
            </a:fld>
            <a:endParaRPr lang="el-GR"/>
          </a:p>
        </p:txBody>
      </p:sp>
      <p:sp>
        <p:nvSpPr>
          <p:cNvPr id="35844" name="Rectangle 4"/>
          <p:cNvSpPr>
            <a:spLocks noGrp="1" noChangeArrowheads="1"/>
          </p:cNvSpPr>
          <p:nvPr>
            <p:ph type="title"/>
          </p:nvPr>
        </p:nvSpPr>
        <p:spPr>
          <a:xfrm>
            <a:off x="457200" y="0"/>
            <a:ext cx="8229600" cy="762000"/>
          </a:xfrm>
        </p:spPr>
        <p:txBody>
          <a:bodyPr/>
          <a:lstStyle/>
          <a:p>
            <a:r>
              <a:rPr lang="el-GR" sz="3200" u="sng"/>
              <a:t>Τρυφεροποίηση με χτύπημα</a:t>
            </a:r>
          </a:p>
        </p:txBody>
      </p:sp>
      <p:pic>
        <p:nvPicPr>
          <p:cNvPr id="35846" name="Picture 6" descr="Pork-Tenderloin-tenderizing-300x196"/>
          <p:cNvPicPr>
            <a:picLocks noChangeAspect="1" noChangeArrowheads="1"/>
          </p:cNvPicPr>
          <p:nvPr/>
        </p:nvPicPr>
        <p:blipFill>
          <a:blip r:embed="rId2"/>
          <a:srcRect/>
          <a:stretch>
            <a:fillRect/>
          </a:stretch>
        </p:blipFill>
        <p:spPr bwMode="auto">
          <a:xfrm>
            <a:off x="1143000" y="762000"/>
            <a:ext cx="6781800" cy="3962400"/>
          </a:xfrm>
          <a:prstGeom prst="rect">
            <a:avLst/>
          </a:prstGeom>
          <a:noFill/>
        </p:spPr>
      </p:pic>
      <p:pic>
        <p:nvPicPr>
          <p:cNvPr id="35848" name="Picture 8" descr="Tenderized beef slice ready for the grill. Isolated on white Stock Photo - 3149957"/>
          <p:cNvPicPr>
            <a:picLocks noChangeAspect="1" noChangeArrowheads="1"/>
          </p:cNvPicPr>
          <p:nvPr/>
        </p:nvPicPr>
        <p:blipFill>
          <a:blip r:embed="rId3" cstate="print"/>
          <a:srcRect/>
          <a:stretch>
            <a:fillRect/>
          </a:stretch>
        </p:blipFill>
        <p:spPr bwMode="auto">
          <a:xfrm>
            <a:off x="2362200" y="4876800"/>
            <a:ext cx="4267200" cy="16764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 Θέση αριθμού διαφάνειας"/>
          <p:cNvSpPr>
            <a:spLocks noGrp="1"/>
          </p:cNvSpPr>
          <p:nvPr>
            <p:ph type="sldNum" sz="quarter" idx="12"/>
          </p:nvPr>
        </p:nvSpPr>
        <p:spPr/>
        <p:txBody>
          <a:bodyPr/>
          <a:lstStyle/>
          <a:p>
            <a:fld id="{D80F58D0-4C12-42E8-8386-738985CDB6B2}" type="slidenum">
              <a:rPr lang="el-GR"/>
              <a:pPr/>
              <a:t>23</a:t>
            </a:fld>
            <a:endParaRPr lang="el-GR"/>
          </a:p>
        </p:txBody>
      </p:sp>
      <p:sp>
        <p:nvSpPr>
          <p:cNvPr id="31748" name="Rectangle 4"/>
          <p:cNvSpPr>
            <a:spLocks noGrp="1" noChangeArrowheads="1"/>
          </p:cNvSpPr>
          <p:nvPr>
            <p:ph type="title"/>
          </p:nvPr>
        </p:nvSpPr>
        <p:spPr>
          <a:xfrm>
            <a:off x="457200" y="0"/>
            <a:ext cx="8229600" cy="914400"/>
          </a:xfrm>
        </p:spPr>
        <p:txBody>
          <a:bodyPr/>
          <a:lstStyle/>
          <a:p>
            <a:r>
              <a:rPr lang="el-GR" sz="3200" u="sng"/>
              <a:t>Μηχανική έγχυση άλμης σε χοιρινό κρέας</a:t>
            </a:r>
          </a:p>
        </p:txBody>
      </p:sp>
      <p:pic>
        <p:nvPicPr>
          <p:cNvPr id="31750" name="Picture 6" descr="AI407E287"/>
          <p:cNvPicPr>
            <a:picLocks noChangeAspect="1" noChangeArrowheads="1"/>
          </p:cNvPicPr>
          <p:nvPr/>
        </p:nvPicPr>
        <p:blipFill>
          <a:blip r:embed="rId2">
            <a:lum bright="-6000" contrast="18000"/>
          </a:blip>
          <a:srcRect/>
          <a:stretch>
            <a:fillRect/>
          </a:stretch>
        </p:blipFill>
        <p:spPr bwMode="auto">
          <a:xfrm>
            <a:off x="2057400" y="838200"/>
            <a:ext cx="4648200" cy="4038600"/>
          </a:xfrm>
          <a:prstGeom prst="rect">
            <a:avLst/>
          </a:prstGeom>
          <a:noFill/>
        </p:spPr>
      </p:pic>
      <p:sp>
        <p:nvSpPr>
          <p:cNvPr id="31751" name="Text Box 7"/>
          <p:cNvSpPr txBox="1">
            <a:spLocks noChangeArrowheads="1"/>
          </p:cNvSpPr>
          <p:nvPr/>
        </p:nvSpPr>
        <p:spPr bwMode="auto">
          <a:xfrm>
            <a:off x="685800" y="5410200"/>
            <a:ext cx="7620000" cy="1006475"/>
          </a:xfrm>
          <a:prstGeom prst="rect">
            <a:avLst/>
          </a:prstGeom>
          <a:noFill/>
          <a:ln w="9525">
            <a:noFill/>
            <a:miter lim="800000"/>
            <a:headEnd/>
            <a:tailEnd/>
          </a:ln>
          <a:effectLst/>
        </p:spPr>
        <p:txBody>
          <a:bodyPr>
            <a:spAutoFit/>
          </a:bodyPr>
          <a:lstStyle/>
          <a:p>
            <a:pPr algn="ctr"/>
            <a:r>
              <a:rPr lang="el-GR" b="1"/>
              <a:t>  </a:t>
            </a:r>
            <a:r>
              <a:rPr lang="el-GR" sz="2000" b="1"/>
              <a:t>Meat processing technology for small- to medium-scale producers</a:t>
            </a:r>
            <a:r>
              <a:rPr lang="en-US" sz="2000" b="1"/>
              <a:t>: </a:t>
            </a:r>
            <a:r>
              <a:rPr lang="el-GR" sz="2000" b="1"/>
              <a:t>CURED MEAT CUTS</a:t>
            </a:r>
          </a:p>
          <a:p>
            <a:pPr algn="ctr"/>
            <a:r>
              <a:rPr lang="el-GR" sz="2000" b="1"/>
              <a:t>http://www.fao.org/docrep/010/ai407e/ai407e14.htm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4 - Θέση αριθμού διαφάνειας"/>
          <p:cNvSpPr>
            <a:spLocks noGrp="1"/>
          </p:cNvSpPr>
          <p:nvPr>
            <p:ph type="sldNum" sz="quarter" idx="12"/>
          </p:nvPr>
        </p:nvSpPr>
        <p:spPr/>
        <p:txBody>
          <a:bodyPr/>
          <a:lstStyle/>
          <a:p>
            <a:fld id="{3DA1D55E-B958-49A5-B6E3-D66812A27208}" type="slidenum">
              <a:rPr lang="el-GR"/>
              <a:pPr/>
              <a:t>24</a:t>
            </a:fld>
            <a:endParaRPr lang="el-GR"/>
          </a:p>
        </p:txBody>
      </p:sp>
      <p:sp>
        <p:nvSpPr>
          <p:cNvPr id="37892" name="Rectangle 4"/>
          <p:cNvSpPr>
            <a:spLocks noGrp="1" noChangeArrowheads="1"/>
          </p:cNvSpPr>
          <p:nvPr>
            <p:ph type="title"/>
          </p:nvPr>
        </p:nvSpPr>
        <p:spPr>
          <a:xfrm>
            <a:off x="152400" y="4038600"/>
            <a:ext cx="8839200" cy="2667000"/>
          </a:xfrm>
        </p:spPr>
        <p:txBody>
          <a:bodyPr/>
          <a:lstStyle/>
          <a:p>
            <a:r>
              <a:rPr lang="el-GR" sz="2000"/>
              <a:t>Χρονική πορεία της πέψης μυϊκών ινών (διαθεσιμότητα διαλυτών πρωτεϊνών) που παρασκευάστηκαν από βόειο κρέας που είχε μαριναρισθεί ή όχι και μαγειρευτεί ή όχι. Δείγματα υπέστησαν πέψη </a:t>
            </a:r>
            <a:r>
              <a:rPr lang="en-US" sz="2000"/>
              <a:t>(</a:t>
            </a:r>
            <a:r>
              <a:rPr lang="el-GR" sz="2000"/>
              <a:t>πεψίνη</a:t>
            </a:r>
            <a:r>
              <a:rPr lang="en-US" sz="2000"/>
              <a:t>)</a:t>
            </a:r>
            <a:r>
              <a:rPr lang="el-GR" sz="2000"/>
              <a:t> για να προσομοιωθούν συνθήκες στομάχου και οι αντιδράσεις τερματίστηκαν στα 0, 20, 40, και 60 λεπτά.</a:t>
            </a:r>
            <a:r>
              <a:rPr lang="en-US" sz="2000"/>
              <a:t> </a:t>
            </a:r>
            <a:r>
              <a:rPr lang="el-GR" sz="2000"/>
              <a:t>Αμαρινάριστα και άψητα (UMUC), αμαρινάριστα και μαγειρεμένα (UMC), μαριναρισμένα και άψητα (MUC), ή μαριναρισμένα και μαγειρεμένα (MC) δείγματα.</a:t>
            </a:r>
            <a:r>
              <a:rPr lang="en-US" sz="2000"/>
              <a:t/>
            </a:r>
            <a:br>
              <a:rPr lang="en-US" sz="2000"/>
            </a:br>
            <a:r>
              <a:rPr lang="el-GR" sz="1600" b="1"/>
              <a:t>Food &amp; Nutrition Research 2013. 57: 20294 - http://dx.doi.org/10.3402/fnr.v57i0.20294</a:t>
            </a:r>
          </a:p>
        </p:txBody>
      </p:sp>
      <p:pic>
        <p:nvPicPr>
          <p:cNvPr id="37894" name="Picture 6" descr="91078"/>
          <p:cNvPicPr>
            <a:picLocks noChangeAspect="1" noChangeArrowheads="1"/>
          </p:cNvPicPr>
          <p:nvPr/>
        </p:nvPicPr>
        <p:blipFill>
          <a:blip r:embed="rId2"/>
          <a:srcRect/>
          <a:stretch>
            <a:fillRect/>
          </a:stretch>
        </p:blipFill>
        <p:spPr bwMode="auto">
          <a:xfrm>
            <a:off x="304800" y="533400"/>
            <a:ext cx="8610600" cy="3429000"/>
          </a:xfrm>
          <a:prstGeom prst="rect">
            <a:avLst/>
          </a:prstGeom>
          <a:noFill/>
        </p:spPr>
      </p:pic>
      <p:sp>
        <p:nvSpPr>
          <p:cNvPr id="37896" name="Text Box 8"/>
          <p:cNvSpPr txBox="1">
            <a:spLocks noChangeArrowheads="1"/>
          </p:cNvSpPr>
          <p:nvPr/>
        </p:nvSpPr>
        <p:spPr bwMode="auto">
          <a:xfrm>
            <a:off x="838200" y="152400"/>
            <a:ext cx="7737475" cy="366713"/>
          </a:xfrm>
          <a:prstGeom prst="rect">
            <a:avLst/>
          </a:prstGeom>
          <a:noFill/>
          <a:ln w="9525">
            <a:noFill/>
            <a:miter lim="800000"/>
            <a:headEnd/>
            <a:tailEnd/>
          </a:ln>
          <a:effectLst/>
        </p:spPr>
        <p:txBody>
          <a:bodyPr wrap="none">
            <a:spAutoFit/>
          </a:bodyPr>
          <a:lstStyle/>
          <a:p>
            <a:r>
              <a:rPr lang="el-GR"/>
              <a:t>Το </a:t>
            </a:r>
            <a:r>
              <a:rPr lang="el-GR" u="sng"/>
              <a:t>μαρινάρισμα</a:t>
            </a:r>
            <a:r>
              <a:rPr lang="el-GR"/>
              <a:t> φαίνεται να αυξάνει την πεπτικότητα μεταξύ 20 και 40 </a:t>
            </a:r>
            <a:r>
              <a:rPr lang="en-US"/>
              <a:t>min.</a:t>
            </a:r>
            <a:endParaRPr lang="el-GR"/>
          </a:p>
        </p:txBody>
      </p:sp>
      <p:sp>
        <p:nvSpPr>
          <p:cNvPr id="37897" name="Line 9"/>
          <p:cNvSpPr>
            <a:spLocks noChangeShapeType="1"/>
          </p:cNvSpPr>
          <p:nvPr/>
        </p:nvSpPr>
        <p:spPr bwMode="auto">
          <a:xfrm>
            <a:off x="2590800" y="533400"/>
            <a:ext cx="3124200" cy="457200"/>
          </a:xfrm>
          <a:prstGeom prst="line">
            <a:avLst/>
          </a:prstGeom>
          <a:noFill/>
          <a:ln w="9525">
            <a:solidFill>
              <a:schemeClr val="tx1"/>
            </a:solidFill>
            <a:round/>
            <a:headEnd/>
            <a:tailEnd type="triangle" w="med" len="med"/>
          </a:ln>
          <a:effectLst/>
        </p:spPr>
        <p:txBody>
          <a:bodyPr/>
          <a:lstStyle/>
          <a:p>
            <a:endParaRPr lang="el-GR"/>
          </a:p>
        </p:txBody>
      </p:sp>
      <p:sp>
        <p:nvSpPr>
          <p:cNvPr id="37898" name="Line 10"/>
          <p:cNvSpPr>
            <a:spLocks noChangeShapeType="1"/>
          </p:cNvSpPr>
          <p:nvPr/>
        </p:nvSpPr>
        <p:spPr bwMode="auto">
          <a:xfrm>
            <a:off x="2590800" y="533400"/>
            <a:ext cx="3200400" cy="1295400"/>
          </a:xfrm>
          <a:prstGeom prst="line">
            <a:avLst/>
          </a:prstGeom>
          <a:noFill/>
          <a:ln w="9525">
            <a:solidFill>
              <a:schemeClr val="tx1"/>
            </a:solidFill>
            <a:round/>
            <a:headEnd/>
            <a:tailEnd type="triangle" w="med" len="med"/>
          </a:ln>
          <a:effectLst/>
        </p:spPr>
        <p:txBody>
          <a:bodyPr/>
          <a:lstStyle/>
          <a:p>
            <a:endParaRPr lang="el-GR"/>
          </a:p>
        </p:txBody>
      </p:sp>
      <p:sp>
        <p:nvSpPr>
          <p:cNvPr id="37899" name="Text Box 11"/>
          <p:cNvSpPr txBox="1">
            <a:spLocks noChangeArrowheads="1"/>
          </p:cNvSpPr>
          <p:nvPr/>
        </p:nvSpPr>
        <p:spPr bwMode="auto">
          <a:xfrm>
            <a:off x="136525" y="3032125"/>
            <a:ext cx="1397000" cy="336550"/>
          </a:xfrm>
          <a:prstGeom prst="rect">
            <a:avLst/>
          </a:prstGeom>
          <a:noFill/>
          <a:ln w="9525">
            <a:noFill/>
            <a:miter lim="800000"/>
            <a:headEnd/>
            <a:tailEnd/>
          </a:ln>
          <a:effectLst/>
        </p:spPr>
        <p:txBody>
          <a:bodyPr wrap="none">
            <a:spAutoFit/>
          </a:bodyPr>
          <a:lstStyle/>
          <a:p>
            <a:r>
              <a:rPr lang="el-GR" sz="1600" b="1"/>
              <a:t>Πεπτικότητα</a:t>
            </a:r>
          </a:p>
        </p:txBody>
      </p:sp>
      <p:sp>
        <p:nvSpPr>
          <p:cNvPr id="37900" name="Line 12"/>
          <p:cNvSpPr>
            <a:spLocks noChangeShapeType="1"/>
          </p:cNvSpPr>
          <p:nvPr/>
        </p:nvSpPr>
        <p:spPr bwMode="auto">
          <a:xfrm flipV="1">
            <a:off x="152400" y="2819400"/>
            <a:ext cx="0" cy="609600"/>
          </a:xfrm>
          <a:prstGeom prst="line">
            <a:avLst/>
          </a:prstGeom>
          <a:noFill/>
          <a:ln w="38100">
            <a:solidFill>
              <a:schemeClr val="tx1"/>
            </a:solidFill>
            <a:round/>
            <a:headEnd/>
            <a:tailEnd type="triangle" w="med" len="med"/>
          </a:ln>
          <a:effectLst/>
        </p:spPr>
        <p:txBody>
          <a:bodyPr/>
          <a:lstStyle/>
          <a:p>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11E03F23-C569-4E9A-A67B-C5A837C36BC5}" type="slidenum">
              <a:rPr lang="el-GR"/>
              <a:pPr/>
              <a:t>25</a:t>
            </a:fld>
            <a:endParaRPr lang="el-GR"/>
          </a:p>
        </p:txBody>
      </p:sp>
      <p:sp>
        <p:nvSpPr>
          <p:cNvPr id="20482" name="Rectangle 2"/>
          <p:cNvSpPr>
            <a:spLocks noGrp="1" noChangeArrowheads="1"/>
          </p:cNvSpPr>
          <p:nvPr>
            <p:ph type="title"/>
          </p:nvPr>
        </p:nvSpPr>
        <p:spPr>
          <a:xfrm>
            <a:off x="457200" y="0"/>
            <a:ext cx="8229600" cy="685800"/>
          </a:xfrm>
        </p:spPr>
        <p:txBody>
          <a:bodyPr/>
          <a:lstStyle/>
          <a:p>
            <a:r>
              <a:rPr lang="el-GR" sz="3200" u="sng"/>
              <a:t>Προβλήματα κατά την ωρίμανση</a:t>
            </a:r>
          </a:p>
        </p:txBody>
      </p:sp>
      <p:sp>
        <p:nvSpPr>
          <p:cNvPr id="20483" name="Rectangle 3"/>
          <p:cNvSpPr>
            <a:spLocks noGrp="1" noChangeArrowheads="1"/>
          </p:cNvSpPr>
          <p:nvPr>
            <p:ph type="body" idx="1"/>
          </p:nvPr>
        </p:nvSpPr>
        <p:spPr>
          <a:xfrm>
            <a:off x="152400" y="533400"/>
            <a:ext cx="8839200" cy="5867400"/>
          </a:xfrm>
        </p:spPr>
        <p:txBody>
          <a:bodyPr/>
          <a:lstStyle/>
          <a:p>
            <a:pPr>
              <a:lnSpc>
                <a:spcPct val="160000"/>
              </a:lnSpc>
            </a:pPr>
            <a:r>
              <a:rPr lang="el-GR" altLang="ja-JP" sz="2800"/>
              <a:t>Τα σφάγια ή τεμάχια βοοειδών είναι αρκετά ευπαθή προϊόντα, πολλά από τα προβλήματα που συμβαίνουν κατά την διάρκεια της ωρίμανσης, οφείλονται στις εξής αιτίες:</a:t>
            </a:r>
          </a:p>
          <a:p>
            <a:pPr>
              <a:lnSpc>
                <a:spcPct val="160000"/>
              </a:lnSpc>
            </a:pPr>
            <a:r>
              <a:rPr lang="el-GR" altLang="ja-JP" sz="2800"/>
              <a:t>Ακατάλληλη ψύξη του σφαγίου. Η εσωτερική θερμοκρασία των μεγάλων τεμαχίων θα πρέπει να μειωθεί στους 5 έως 7 βαθμούς Κελσίου μέσα σε 24 ώρες από τη σφαγή. </a:t>
            </a:r>
            <a:endParaRPr lang="el-GR"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66A79B73-FDE3-4BA8-814A-4BA3E72C3D51}" type="slidenum">
              <a:rPr lang="el-GR"/>
              <a:pPr/>
              <a:t>26</a:t>
            </a:fld>
            <a:endParaRPr lang="el-GR"/>
          </a:p>
        </p:txBody>
      </p:sp>
      <p:sp>
        <p:nvSpPr>
          <p:cNvPr id="21506" name="Rectangle 2"/>
          <p:cNvSpPr>
            <a:spLocks noGrp="1" noChangeArrowheads="1"/>
          </p:cNvSpPr>
          <p:nvPr>
            <p:ph type="title"/>
          </p:nvPr>
        </p:nvSpPr>
        <p:spPr>
          <a:xfrm>
            <a:off x="457200" y="0"/>
            <a:ext cx="8229600" cy="685800"/>
          </a:xfrm>
        </p:spPr>
        <p:txBody>
          <a:bodyPr/>
          <a:lstStyle/>
          <a:p>
            <a:r>
              <a:rPr lang="el-GR" sz="3200" u="sng"/>
              <a:t>Προβλήματα κατά την ωρίμανση</a:t>
            </a:r>
          </a:p>
        </p:txBody>
      </p:sp>
      <p:sp>
        <p:nvSpPr>
          <p:cNvPr id="21507" name="Rectangle 3"/>
          <p:cNvSpPr>
            <a:spLocks noGrp="1" noChangeArrowheads="1"/>
          </p:cNvSpPr>
          <p:nvPr>
            <p:ph type="body" idx="1"/>
          </p:nvPr>
        </p:nvSpPr>
        <p:spPr>
          <a:xfrm>
            <a:off x="152400" y="609600"/>
            <a:ext cx="8839200" cy="5867400"/>
          </a:xfrm>
        </p:spPr>
        <p:txBody>
          <a:bodyPr/>
          <a:lstStyle/>
          <a:p>
            <a:pPr>
              <a:lnSpc>
                <a:spcPct val="120000"/>
              </a:lnSpc>
            </a:pPr>
            <a:r>
              <a:rPr lang="el-GR" sz="2800" dirty="0"/>
              <a:t>Όταν το σφάγιο ψύχεται και ωριμάζει σε δωμάτιο που περιέχει μια οσμή, το κρέας θα την απορροφήσει. Πιο συχνά οι οσμές οφείλονται στην υπερβολική ανάπτυξη βακτηρίων, ζυμών και μυκήτων στο κρέας και το δωμάτιο. Επίσης, η αποθήκευση οποιουδήποτε άλλου προϊόντος που έχει ήδη μια οσμή, θα συμβάλει στο πρόβλημα.</a:t>
            </a:r>
          </a:p>
          <a:p>
            <a:pPr>
              <a:lnSpc>
                <a:spcPct val="120000"/>
              </a:lnSpc>
            </a:pPr>
            <a:r>
              <a:rPr lang="el-GR" sz="2800" dirty="0"/>
              <a:t>Κακή υγιεινή κατά τη σφαγή, την ψύξη και την επεξεργασία. Αυτή η μόλυνση από μικροοργανισμούς προκαλεί ανεπιθύμητες οσμές, γεύσεις και αλλοιώσεις.</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405F2ACA-9FD1-49BB-A8AB-0783C0509A39}" type="slidenum">
              <a:rPr lang="el-GR"/>
              <a:pPr/>
              <a:t>27</a:t>
            </a:fld>
            <a:endParaRPr lang="el-GR"/>
          </a:p>
        </p:txBody>
      </p:sp>
      <p:sp>
        <p:nvSpPr>
          <p:cNvPr id="22530" name="Rectangle 2"/>
          <p:cNvSpPr>
            <a:spLocks noGrp="1" noChangeArrowheads="1"/>
          </p:cNvSpPr>
          <p:nvPr>
            <p:ph type="title"/>
          </p:nvPr>
        </p:nvSpPr>
        <p:spPr>
          <a:xfrm>
            <a:off x="457200" y="0"/>
            <a:ext cx="8229600" cy="762000"/>
          </a:xfrm>
        </p:spPr>
        <p:txBody>
          <a:bodyPr/>
          <a:lstStyle/>
          <a:p>
            <a:r>
              <a:rPr lang="el-GR" sz="3200" u="sng"/>
              <a:t>Προβλήματα κατά την ωρίμανση</a:t>
            </a:r>
          </a:p>
        </p:txBody>
      </p:sp>
      <p:sp>
        <p:nvSpPr>
          <p:cNvPr id="22531" name="Rectangle 3"/>
          <p:cNvSpPr>
            <a:spLocks noGrp="1" noChangeArrowheads="1"/>
          </p:cNvSpPr>
          <p:nvPr>
            <p:ph type="body" idx="1"/>
          </p:nvPr>
        </p:nvSpPr>
        <p:spPr>
          <a:xfrm>
            <a:off x="152400" y="609600"/>
            <a:ext cx="8839200" cy="5867400"/>
          </a:xfrm>
        </p:spPr>
        <p:txBody>
          <a:bodyPr/>
          <a:lstStyle/>
          <a:p>
            <a:pPr>
              <a:lnSpc>
                <a:spcPct val="110000"/>
              </a:lnSpc>
            </a:pPr>
            <a:r>
              <a:rPr lang="el-GR" altLang="ja-JP" sz="2800"/>
              <a:t>Η υπερβολική ωρίμανση θα προκαλέσει συσσώρευση μικροοργανισμών. Εκτός από την οσμή που παράγεται από τους μικροοργανισμούς, η παρουσία τους σε μεγάλους αριθμούς σε ένα σφάγιο έχει ως αποτέλεσμα την εμφάνιση γλοιώδους επιφάνειας.</a:t>
            </a:r>
          </a:p>
          <a:p>
            <a:pPr>
              <a:lnSpc>
                <a:spcPct val="110000"/>
              </a:lnSpc>
            </a:pPr>
            <a:r>
              <a:rPr lang="el-GR" altLang="ja-JP" sz="2800"/>
              <a:t>Οι πιο πιθανές θέσεις για τους μικροοργανισμούς να αναπτυχθούν είναι οι υγρές, άπαχες επιφάνειες του σφαγίου, όπως ο λαιμός, τα πλευρά και το στρογγυλό. Αν αυτές  οι περιοχές δεν απορριφθούν κατά την επεξεργασία, στα τελικά προϊόντα θα δημιουργηθούν ανεπιθύμητες οσμές και γεύση. </a:t>
            </a:r>
            <a:endParaRPr lang="el-GR" sz="28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1C68686D-AB4B-485F-9D8C-1876B58C05F4}" type="slidenum">
              <a:rPr lang="el-GR"/>
              <a:pPr/>
              <a:t>28</a:t>
            </a:fld>
            <a:endParaRPr lang="el-GR"/>
          </a:p>
        </p:txBody>
      </p:sp>
      <p:sp>
        <p:nvSpPr>
          <p:cNvPr id="23554" name="Rectangle 2"/>
          <p:cNvSpPr>
            <a:spLocks noGrp="1" noChangeArrowheads="1"/>
          </p:cNvSpPr>
          <p:nvPr>
            <p:ph type="title"/>
          </p:nvPr>
        </p:nvSpPr>
        <p:spPr>
          <a:xfrm>
            <a:off x="457200" y="0"/>
            <a:ext cx="8229600" cy="685800"/>
          </a:xfrm>
        </p:spPr>
        <p:txBody>
          <a:bodyPr/>
          <a:lstStyle/>
          <a:p>
            <a:r>
              <a:rPr lang="el-GR" sz="3200" u="sng"/>
              <a:t>Προβλήματα κατά την ωρίμανση</a:t>
            </a:r>
          </a:p>
        </p:txBody>
      </p:sp>
      <p:sp>
        <p:nvSpPr>
          <p:cNvPr id="23555" name="Rectangle 3"/>
          <p:cNvSpPr>
            <a:spLocks noGrp="1" noChangeArrowheads="1"/>
          </p:cNvSpPr>
          <p:nvPr>
            <p:ph type="body" idx="1"/>
          </p:nvPr>
        </p:nvSpPr>
        <p:spPr>
          <a:xfrm>
            <a:off x="152400" y="533400"/>
            <a:ext cx="8839200" cy="5867400"/>
          </a:xfrm>
        </p:spPr>
        <p:txBody>
          <a:bodyPr/>
          <a:lstStyle/>
          <a:p>
            <a:pPr>
              <a:lnSpc>
                <a:spcPct val="160000"/>
              </a:lnSpc>
            </a:pPr>
            <a:r>
              <a:rPr lang="el-GR" altLang="ja-JP" sz="2800"/>
              <a:t>Η συρρίκνωση θα συμβεί κατά τη διάρκεια της ωρίμανσης. Όσο μεγαλύτερη είναι αυτή η περίοδος, τόσο μεγαλύτερη είναι η συνολική απώλεια βάρους. Και όσο μεγαλύτερη είναι η περίοδος της ωρίμανσης, τόσο μεγαλύτερη είναι η ανάγκη για μείωση του αριθμού των άπαχων επιφανειών που έχουν αποξηραθεί ή έχουν υπερβολικά ανιχνεύσιμη αύξηση των μικροοργανισμών. </a:t>
            </a:r>
            <a:endParaRPr lang="el-GR" sz="2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F5CAE71B-635C-403E-AAAC-0CE91FA4AFCE}" type="slidenum">
              <a:rPr lang="el-GR"/>
              <a:pPr/>
              <a:t>29</a:t>
            </a:fld>
            <a:endParaRPr lang="el-GR"/>
          </a:p>
        </p:txBody>
      </p:sp>
      <p:sp>
        <p:nvSpPr>
          <p:cNvPr id="24578" name="Rectangle 2"/>
          <p:cNvSpPr>
            <a:spLocks noGrp="1" noChangeArrowheads="1"/>
          </p:cNvSpPr>
          <p:nvPr>
            <p:ph type="title"/>
          </p:nvPr>
        </p:nvSpPr>
        <p:spPr>
          <a:xfrm>
            <a:off x="457200" y="0"/>
            <a:ext cx="8229600" cy="914400"/>
          </a:xfrm>
        </p:spPr>
        <p:txBody>
          <a:bodyPr/>
          <a:lstStyle/>
          <a:p>
            <a:r>
              <a:rPr lang="el-GR" sz="3200" u="sng"/>
              <a:t>Προβλήματα κατά την ωρίμανση</a:t>
            </a:r>
          </a:p>
        </p:txBody>
      </p:sp>
      <p:sp>
        <p:nvSpPr>
          <p:cNvPr id="24579" name="Rectangle 3"/>
          <p:cNvSpPr>
            <a:spLocks noGrp="1" noChangeArrowheads="1"/>
          </p:cNvSpPr>
          <p:nvPr>
            <p:ph type="body" idx="1"/>
          </p:nvPr>
        </p:nvSpPr>
        <p:spPr>
          <a:xfrm>
            <a:off x="152400" y="533400"/>
            <a:ext cx="8763000" cy="5592763"/>
          </a:xfrm>
        </p:spPr>
        <p:txBody>
          <a:bodyPr/>
          <a:lstStyle/>
          <a:p>
            <a:pPr algn="just">
              <a:lnSpc>
                <a:spcPct val="210000"/>
              </a:lnSpc>
              <a:buFont typeface="Symbol" pitchFamily="18" charset="2"/>
              <a:buChar char=""/>
            </a:pPr>
            <a:r>
              <a:rPr lang="el-GR" sz="2800"/>
              <a:t>Η υπερβολική ωρίμανση τελικά θα οδηγήσει σε υπερβολική συρρίκνωση, αποξήρανση της επιφάνειας και αποχρωματισμό. Οι αποξηραμένες και αποχρωματισμένες περιοχές πρέπει να απορριφθούν. Αυτή η περικοπή μπορεί να συμβάλει σε σημαντική απώλεια προϊόντος.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9A9102F7-2DD4-4FC9-A3D1-FB9A8C674E7A}" type="slidenum">
              <a:rPr lang="el-GR"/>
              <a:pPr/>
              <a:t>3</a:t>
            </a:fld>
            <a:endParaRPr lang="el-GR"/>
          </a:p>
        </p:txBody>
      </p:sp>
      <p:sp>
        <p:nvSpPr>
          <p:cNvPr id="6146" name="Rectangle 2"/>
          <p:cNvSpPr>
            <a:spLocks noGrp="1" noChangeArrowheads="1"/>
          </p:cNvSpPr>
          <p:nvPr>
            <p:ph type="title"/>
          </p:nvPr>
        </p:nvSpPr>
        <p:spPr>
          <a:xfrm>
            <a:off x="457200" y="0"/>
            <a:ext cx="8229600" cy="609600"/>
          </a:xfrm>
        </p:spPr>
        <p:txBody>
          <a:bodyPr/>
          <a:lstStyle/>
          <a:p>
            <a:r>
              <a:rPr lang="el-GR" sz="3200" u="sng"/>
              <a:t>Ωρίμανση του κρέατος</a:t>
            </a:r>
          </a:p>
        </p:txBody>
      </p:sp>
      <p:sp>
        <p:nvSpPr>
          <p:cNvPr id="6147" name="Rectangle 3"/>
          <p:cNvSpPr>
            <a:spLocks noGrp="1" noChangeArrowheads="1"/>
          </p:cNvSpPr>
          <p:nvPr>
            <p:ph type="body" idx="1"/>
          </p:nvPr>
        </p:nvSpPr>
        <p:spPr>
          <a:xfrm>
            <a:off x="152400" y="609600"/>
            <a:ext cx="8686800" cy="6019800"/>
          </a:xfrm>
        </p:spPr>
        <p:txBody>
          <a:bodyPr/>
          <a:lstStyle/>
          <a:p>
            <a:pPr>
              <a:lnSpc>
                <a:spcPct val="110000"/>
              </a:lnSpc>
            </a:pPr>
            <a:r>
              <a:rPr lang="el-GR" altLang="ja-JP" sz="2800"/>
              <a:t>Ο μυς του βόειου κρέατος, και γενικά όλων των κρεάτων, υποβάλλεται σε προοδευτικές αλλαγές μετά τη σφαγή που επηρεάζουν την τρυφερότητα του μαγειρεμένου προϊόντος.</a:t>
            </a:r>
          </a:p>
          <a:p>
            <a:pPr>
              <a:lnSpc>
                <a:spcPct val="110000"/>
              </a:lnSpc>
            </a:pPr>
            <a:r>
              <a:rPr lang="el-GR" altLang="ja-JP" sz="2800"/>
              <a:t>Πρώτα συμβαίνει η μυϊκή ακαμψία η οποία διαρκεί από λίγες ώρες έως μια ή δύο ημέρες, ανάλογα με το ζώο. Στη συνέχεια ο μυς υφίσταται αλλαγές που οδηγούν σε μια σταδιακή βελτίωση της τρυφερότητας.</a:t>
            </a:r>
          </a:p>
          <a:p>
            <a:pPr>
              <a:lnSpc>
                <a:spcPct val="110000"/>
              </a:lnSpc>
            </a:pPr>
            <a:r>
              <a:rPr lang="el-GR" altLang="ja-JP" sz="2800"/>
              <a:t>Παράλληλες βιοχημικές διεργασίες που συμβαίνουν στους μυς και στο λίπος, οδηγούν σε πιο έντονη γεύση και άρωμα. </a:t>
            </a:r>
            <a:endParaRPr lang="el-GR" sz="2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1D2E8FB8-1F5E-4FBB-8F49-034625467699}" type="slidenum">
              <a:rPr lang="el-GR"/>
              <a:pPr/>
              <a:t>30</a:t>
            </a:fld>
            <a:endParaRPr lang="el-GR"/>
          </a:p>
        </p:txBody>
      </p:sp>
      <p:sp>
        <p:nvSpPr>
          <p:cNvPr id="43010" name="Rectangle 2"/>
          <p:cNvSpPr>
            <a:spLocks noGrp="1" noChangeArrowheads="1"/>
          </p:cNvSpPr>
          <p:nvPr>
            <p:ph type="title"/>
          </p:nvPr>
        </p:nvSpPr>
        <p:spPr>
          <a:xfrm>
            <a:off x="457200" y="0"/>
            <a:ext cx="8229600" cy="685800"/>
          </a:xfrm>
        </p:spPr>
        <p:txBody>
          <a:bodyPr/>
          <a:lstStyle/>
          <a:p>
            <a:r>
              <a:rPr lang="el-GR" sz="3200" u="sng"/>
              <a:t>Ακαμψία απόψυξης (</a:t>
            </a:r>
            <a:r>
              <a:rPr lang="en-US" sz="3200" u="sng"/>
              <a:t>thaw rigor)</a:t>
            </a:r>
            <a:endParaRPr lang="el-GR" sz="3200" u="sng"/>
          </a:p>
        </p:txBody>
      </p:sp>
      <p:sp>
        <p:nvSpPr>
          <p:cNvPr id="43011" name="Rectangle 3"/>
          <p:cNvSpPr>
            <a:spLocks noGrp="1" noChangeArrowheads="1"/>
          </p:cNvSpPr>
          <p:nvPr>
            <p:ph type="body" idx="1"/>
          </p:nvPr>
        </p:nvSpPr>
        <p:spPr>
          <a:xfrm>
            <a:off x="152400" y="609600"/>
            <a:ext cx="8839200" cy="5867400"/>
          </a:xfrm>
        </p:spPr>
        <p:txBody>
          <a:bodyPr/>
          <a:lstStyle/>
          <a:p>
            <a:r>
              <a:rPr lang="el-GR" sz="2800"/>
              <a:t>Αν το κρέας καταψυχθεί πριν εγκατασταθεί η ακαμψία θανάτου τότε κατά την απόψυξή του παρατηρείται μια εκτεταμένη συστολή των μυών με αποτέλεσμα τη σκλήρυνση του κρέατος σε τόσο μεγάλη έκταση που συμβαίνει διάρρηξη στο σαρκομερίδιο με αποτέλεσμα να χάνεται η ικανότητα του κρέατος να συγκρατεί νερό και να είναι χυμώδες.</a:t>
            </a:r>
          </a:p>
          <a:p>
            <a:r>
              <a:rPr lang="el-GR" sz="2800"/>
              <a:t>Η ακαμψία αποψύξεως πιστεύεται ότι οφείλεται</a:t>
            </a:r>
            <a:br>
              <a:rPr lang="el-GR" sz="2800"/>
            </a:br>
            <a:r>
              <a:rPr lang="el-GR" sz="2800"/>
              <a:t>στην ελευθέρωση Ca2+ στο σαρκόπλασμα λόγω καταστροφής κατά την κατάψυξη των μιτοχονδρίων και του σαρκοπλασματικού δικτύου με αποτέλεσμα να ευνοείται (από το Ca2+) η απότομη και σε μεγάλη έκταση συστολή του μυός στην απόψυξη.</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2"/>
          </p:nvPr>
        </p:nvSpPr>
        <p:spPr/>
        <p:txBody>
          <a:bodyPr/>
          <a:lstStyle/>
          <a:p>
            <a:fld id="{D033A782-6838-4CE3-AA1A-73FFDE578E76}" type="slidenum">
              <a:rPr lang="el-GR"/>
              <a:pPr/>
              <a:t>31</a:t>
            </a:fld>
            <a:endParaRPr lang="el-GR"/>
          </a:p>
        </p:txBody>
      </p:sp>
      <p:pic>
        <p:nvPicPr>
          <p:cNvPr id="44036" name="Picture 4"/>
          <p:cNvPicPr>
            <a:picLocks noChangeAspect="1" noChangeArrowheads="1"/>
          </p:cNvPicPr>
          <p:nvPr/>
        </p:nvPicPr>
        <p:blipFill>
          <a:blip r:embed="rId2"/>
          <a:srcRect/>
          <a:stretch>
            <a:fillRect/>
          </a:stretch>
        </p:blipFill>
        <p:spPr bwMode="auto">
          <a:xfrm>
            <a:off x="152400" y="152400"/>
            <a:ext cx="8763000" cy="60960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6C1D3673-B206-4D5F-93E3-DAD602930A82}" type="slidenum">
              <a:rPr lang="el-GR"/>
              <a:pPr/>
              <a:t>4</a:t>
            </a:fld>
            <a:endParaRPr lang="el-GR"/>
          </a:p>
        </p:txBody>
      </p:sp>
      <p:sp>
        <p:nvSpPr>
          <p:cNvPr id="7170" name="Rectangle 2"/>
          <p:cNvSpPr>
            <a:spLocks noGrp="1" noChangeArrowheads="1"/>
          </p:cNvSpPr>
          <p:nvPr>
            <p:ph type="title"/>
          </p:nvPr>
        </p:nvSpPr>
        <p:spPr>
          <a:xfrm>
            <a:off x="457200" y="0"/>
            <a:ext cx="8229600" cy="609600"/>
          </a:xfrm>
        </p:spPr>
        <p:txBody>
          <a:bodyPr/>
          <a:lstStyle/>
          <a:p>
            <a:r>
              <a:rPr lang="el-GR" sz="3200" u="sng"/>
              <a:t>Ωρίμανση του κρέατος</a:t>
            </a:r>
          </a:p>
        </p:txBody>
      </p:sp>
      <p:sp>
        <p:nvSpPr>
          <p:cNvPr id="7171" name="Rectangle 3"/>
          <p:cNvSpPr>
            <a:spLocks noGrp="1" noChangeArrowheads="1"/>
          </p:cNvSpPr>
          <p:nvPr>
            <p:ph type="body" idx="1"/>
          </p:nvPr>
        </p:nvSpPr>
        <p:spPr>
          <a:xfrm>
            <a:off x="152400" y="457200"/>
            <a:ext cx="8763000" cy="6096000"/>
          </a:xfrm>
        </p:spPr>
        <p:txBody>
          <a:bodyPr/>
          <a:lstStyle/>
          <a:p>
            <a:pPr>
              <a:lnSpc>
                <a:spcPct val="130000"/>
              </a:lnSpc>
            </a:pPr>
            <a:r>
              <a:rPr lang="el-GR" sz="2800"/>
              <a:t>Αμέσως μετά τη σφαγή του θηράματος πραγματοποιείται στο σφάγιο μια σειρά μεταθανάτιων βιοχημικών μεταβολών που έχουν ως αποτέλεσμα να μετατρέψουν τον μυϊκό ιστό σε τρυφερό και εύγευστο κρέας. Οι μεταβολές αυτές είναι συνοπτικά οι εξής:</a:t>
            </a:r>
          </a:p>
          <a:p>
            <a:pPr>
              <a:lnSpc>
                <a:spcPct val="130000"/>
              </a:lnSpc>
            </a:pPr>
            <a:r>
              <a:rPr lang="el-GR" sz="2800"/>
              <a:t>1) Μεταβολές της τιμής του pH,</a:t>
            </a:r>
          </a:p>
          <a:p>
            <a:pPr>
              <a:lnSpc>
                <a:spcPct val="130000"/>
              </a:lnSpc>
            </a:pPr>
            <a:r>
              <a:rPr lang="el-GR" sz="2800"/>
              <a:t>2) Νεκρική ακαμψία,</a:t>
            </a:r>
          </a:p>
          <a:p>
            <a:pPr>
              <a:lnSpc>
                <a:spcPct val="130000"/>
              </a:lnSpc>
            </a:pPr>
            <a:r>
              <a:rPr lang="el-GR" sz="2800"/>
              <a:t>3) Τελική ωρίμανση του κρέατος (μετά τη λύση - αποδρομή της νεκρικής ακαμψίας).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9B7B11EA-46B2-4784-9E5C-D19F761A165B}" type="slidenum">
              <a:rPr lang="el-GR"/>
              <a:pPr/>
              <a:t>5</a:t>
            </a:fld>
            <a:endParaRPr lang="el-GR"/>
          </a:p>
        </p:txBody>
      </p:sp>
      <p:sp>
        <p:nvSpPr>
          <p:cNvPr id="8194" name="Rectangle 2"/>
          <p:cNvSpPr>
            <a:spLocks noGrp="1" noChangeArrowheads="1"/>
          </p:cNvSpPr>
          <p:nvPr>
            <p:ph type="title"/>
          </p:nvPr>
        </p:nvSpPr>
        <p:spPr>
          <a:xfrm>
            <a:off x="457200" y="0"/>
            <a:ext cx="8229600" cy="609600"/>
          </a:xfrm>
        </p:spPr>
        <p:txBody>
          <a:bodyPr/>
          <a:lstStyle/>
          <a:p>
            <a:r>
              <a:rPr lang="el-GR" altLang="ja-JP" sz="3200" u="sng"/>
              <a:t>Μεταβολές της τιμής του pH</a:t>
            </a:r>
            <a:r>
              <a:rPr lang="el-GR" altLang="ja-JP"/>
              <a:t> </a:t>
            </a:r>
            <a:endParaRPr lang="el-GR"/>
          </a:p>
        </p:txBody>
      </p:sp>
      <p:sp>
        <p:nvSpPr>
          <p:cNvPr id="8195" name="Rectangle 3"/>
          <p:cNvSpPr>
            <a:spLocks noGrp="1" noChangeArrowheads="1"/>
          </p:cNvSpPr>
          <p:nvPr>
            <p:ph type="body" idx="1"/>
          </p:nvPr>
        </p:nvSpPr>
        <p:spPr>
          <a:xfrm>
            <a:off x="152400" y="609600"/>
            <a:ext cx="8839200" cy="5943600"/>
          </a:xfrm>
        </p:spPr>
        <p:txBody>
          <a:bodyPr/>
          <a:lstStyle/>
          <a:p>
            <a:pPr>
              <a:lnSpc>
                <a:spcPct val="110000"/>
              </a:lnSpc>
            </a:pPr>
            <a:r>
              <a:rPr lang="el-GR" altLang="ja-JP" sz="2800"/>
              <a:t>Στους μυς του ζωντανού ζώου το pH κυμαίνεται μεταξύ 7,1 -7,4. Αμέσως μετά το θάνατο του ζώου το γλυκογόνο διασπάται σε γαλακτικό οξύ με αποτέλεσμα πτώση της τιμής pH του κρέατος σε τιμές 6,2-6,4 σε διάστημα 1 ώρας και τελικά σε 5,5-6,0 (προστασία)</a:t>
            </a:r>
            <a:r>
              <a:rPr lang="en-US" altLang="ja-JP" sz="2800">
                <a:ea typeface="ＭＳ Ｐゴシック" charset="-128"/>
              </a:rPr>
              <a:t> </a:t>
            </a:r>
            <a:r>
              <a:rPr lang="el-GR" altLang="ja-JP" sz="2800"/>
              <a:t>με την πλήρη νεκρική ακαμψία.</a:t>
            </a:r>
          </a:p>
          <a:p>
            <a:pPr>
              <a:lnSpc>
                <a:spcPct val="110000"/>
              </a:lnSpc>
            </a:pPr>
            <a:r>
              <a:rPr lang="el-GR" altLang="ja-JP" sz="2800"/>
              <a:t>Η όλη διαδικασία της μείωσης του pH εξαρτάται από το είδος του ζώου. Στα σφάγια των χοιρινών διαρκεί 4-8 ώρες ενώ στα πουλερικά 15 λεπτά. Η τελική τιμή pH επηρεάζει σημαντικά τα ποιοτικά χαρακτηριστικά του κρέατος και κυρίως το χρώμα του και την ικανότητα συγκράτησης της υγρασίας του (ΙΣΥ). </a:t>
            </a:r>
            <a:endParaRPr lang="el-GR"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 Θέση αριθμού διαφάνειας"/>
          <p:cNvSpPr>
            <a:spLocks noGrp="1"/>
          </p:cNvSpPr>
          <p:nvPr>
            <p:ph type="sldNum" sz="quarter" idx="12"/>
          </p:nvPr>
        </p:nvSpPr>
        <p:spPr/>
        <p:txBody>
          <a:bodyPr/>
          <a:lstStyle/>
          <a:p>
            <a:fld id="{4959FB17-07E7-4D8C-A135-C08A965D0C29}" type="slidenum">
              <a:rPr lang="el-GR"/>
              <a:pPr/>
              <a:t>6</a:t>
            </a:fld>
            <a:endParaRPr lang="el-GR"/>
          </a:p>
        </p:txBody>
      </p:sp>
      <p:sp>
        <p:nvSpPr>
          <p:cNvPr id="29700" name="Rectangle 4"/>
          <p:cNvSpPr>
            <a:spLocks noGrp="1" noChangeArrowheads="1"/>
          </p:cNvSpPr>
          <p:nvPr>
            <p:ph type="title"/>
          </p:nvPr>
        </p:nvSpPr>
        <p:spPr>
          <a:xfrm>
            <a:off x="457200" y="0"/>
            <a:ext cx="8229600" cy="914400"/>
          </a:xfrm>
        </p:spPr>
        <p:txBody>
          <a:bodyPr/>
          <a:lstStyle/>
          <a:p>
            <a:r>
              <a:rPr lang="el-GR" sz="3200" u="sng"/>
              <a:t>Μέτρηση του </a:t>
            </a:r>
            <a:r>
              <a:rPr lang="en-US" sz="3200" u="sng"/>
              <a:t>pH </a:t>
            </a:r>
            <a:r>
              <a:rPr lang="el-GR" sz="3200" u="sng"/>
              <a:t>σε χοιρομέρι</a:t>
            </a:r>
            <a:r>
              <a:rPr lang="el-GR"/>
              <a:t> </a:t>
            </a:r>
          </a:p>
        </p:txBody>
      </p:sp>
      <p:pic>
        <p:nvPicPr>
          <p:cNvPr id="29702" name="Picture 6" descr="AI407E283"/>
          <p:cNvPicPr>
            <a:picLocks noChangeAspect="1" noChangeArrowheads="1"/>
          </p:cNvPicPr>
          <p:nvPr/>
        </p:nvPicPr>
        <p:blipFill>
          <a:blip r:embed="rId2">
            <a:lum bright="-18000" contrast="30000"/>
          </a:blip>
          <a:srcRect/>
          <a:stretch>
            <a:fillRect/>
          </a:stretch>
        </p:blipFill>
        <p:spPr bwMode="auto">
          <a:xfrm>
            <a:off x="2209800" y="914400"/>
            <a:ext cx="4419600" cy="4343400"/>
          </a:xfrm>
          <a:prstGeom prst="rect">
            <a:avLst/>
          </a:prstGeom>
          <a:noFill/>
        </p:spPr>
      </p:pic>
      <p:sp>
        <p:nvSpPr>
          <p:cNvPr id="29703" name="Text Box 7"/>
          <p:cNvSpPr txBox="1">
            <a:spLocks noChangeArrowheads="1"/>
          </p:cNvSpPr>
          <p:nvPr/>
        </p:nvSpPr>
        <p:spPr bwMode="auto">
          <a:xfrm>
            <a:off x="685800" y="5410200"/>
            <a:ext cx="7620000" cy="1006475"/>
          </a:xfrm>
          <a:prstGeom prst="rect">
            <a:avLst/>
          </a:prstGeom>
          <a:noFill/>
          <a:ln w="9525">
            <a:noFill/>
            <a:miter lim="800000"/>
            <a:headEnd/>
            <a:tailEnd/>
          </a:ln>
          <a:effectLst/>
        </p:spPr>
        <p:txBody>
          <a:bodyPr>
            <a:spAutoFit/>
          </a:bodyPr>
          <a:lstStyle/>
          <a:p>
            <a:pPr algn="ctr"/>
            <a:r>
              <a:rPr lang="el-GR" b="1"/>
              <a:t>  </a:t>
            </a:r>
            <a:r>
              <a:rPr lang="el-GR" sz="2000" b="1"/>
              <a:t>Meat processing technology for small- to medium-scale producers</a:t>
            </a:r>
            <a:r>
              <a:rPr lang="en-US" sz="2000" b="1"/>
              <a:t>: </a:t>
            </a:r>
            <a:r>
              <a:rPr lang="el-GR" sz="2000" b="1"/>
              <a:t>CURED MEAT CUTS</a:t>
            </a:r>
          </a:p>
          <a:p>
            <a:pPr algn="ctr"/>
            <a:r>
              <a:rPr lang="el-GR" sz="2000" b="1"/>
              <a:t>http://www.fao.org/docrep/010/ai407e/ai407e14.htm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BC9427E4-6F7C-42E3-BD2A-6F2DEAB3321D}" type="slidenum">
              <a:rPr lang="el-GR"/>
              <a:pPr/>
              <a:t>7</a:t>
            </a:fld>
            <a:endParaRPr lang="el-GR"/>
          </a:p>
        </p:txBody>
      </p:sp>
      <p:sp>
        <p:nvSpPr>
          <p:cNvPr id="9218" name="Rectangle 2"/>
          <p:cNvSpPr>
            <a:spLocks noGrp="1" noChangeArrowheads="1"/>
          </p:cNvSpPr>
          <p:nvPr>
            <p:ph type="title"/>
          </p:nvPr>
        </p:nvSpPr>
        <p:spPr>
          <a:xfrm>
            <a:off x="457200" y="0"/>
            <a:ext cx="8229600" cy="609600"/>
          </a:xfrm>
        </p:spPr>
        <p:txBody>
          <a:bodyPr/>
          <a:lstStyle/>
          <a:p>
            <a:r>
              <a:rPr lang="el-GR" altLang="ja-JP" sz="3200" u="sng"/>
              <a:t>Νεκρική ακαμψία</a:t>
            </a:r>
            <a:r>
              <a:rPr lang="en-US" altLang="ja-JP" sz="3200" u="sng">
                <a:ea typeface="ＭＳ Ｐゴシック" charset="-128"/>
              </a:rPr>
              <a:t> (rigor mortis)</a:t>
            </a:r>
            <a:endParaRPr lang="el-GR" sz="3200" u="sng"/>
          </a:p>
        </p:txBody>
      </p:sp>
      <p:sp>
        <p:nvSpPr>
          <p:cNvPr id="9219" name="Rectangle 3"/>
          <p:cNvSpPr>
            <a:spLocks noGrp="1" noChangeArrowheads="1"/>
          </p:cNvSpPr>
          <p:nvPr>
            <p:ph type="body" idx="1"/>
          </p:nvPr>
        </p:nvSpPr>
        <p:spPr>
          <a:xfrm>
            <a:off x="0" y="609600"/>
            <a:ext cx="8991600" cy="5943600"/>
          </a:xfrm>
        </p:spPr>
        <p:txBody>
          <a:bodyPr/>
          <a:lstStyle/>
          <a:p>
            <a:pPr>
              <a:lnSpc>
                <a:spcPct val="110000"/>
              </a:lnSpc>
            </a:pPr>
            <a:r>
              <a:rPr lang="el-GR" altLang="ja-JP" sz="2800"/>
              <a:t>Μετά τη σφαγή του ζώου οι μύες βρίσκονται σε κατάσταση χαλάρωσης, είναι κολλώδεις και εύκαμπτοι. Σταδιακά όμως εισέρχονται σε μια κατάσταση γνωστή ως νεκρική ακαμψία, όπου βραχύνονται, χάνουν την ελαστικότητά τους, την ικανότητα τους να επιμηκύνονται και γίνονται σκληροί και δύσκαμπτοι. Εάν το κρέας στο στάδιο αυτό μαγειρευτεί, είναι δυσμάσητο και άγευστο.</a:t>
            </a:r>
          </a:p>
          <a:p>
            <a:pPr>
              <a:lnSpc>
                <a:spcPct val="110000"/>
              </a:lnSpc>
            </a:pPr>
            <a:r>
              <a:rPr lang="el-GR" altLang="ja-JP" sz="2800"/>
              <a:t>Ο χρόνος εμφάνισης νεκρικής ακαμψίας επηρεάζεται από το είδος του ζώου. Στα χοιρινά που διατηρούνται στους 20°C αρχίζει 3 – 7,5 ώρες μετά τη σφαγή του ζώου και ολοκληρώνεται σε 6,5 - 15 ώρες. </a:t>
            </a:r>
            <a:endParaRPr lang="el-GR"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 Θέση αριθμού διαφάνειας"/>
          <p:cNvSpPr>
            <a:spLocks noGrp="1"/>
          </p:cNvSpPr>
          <p:nvPr>
            <p:ph type="sldNum" sz="quarter" idx="12"/>
          </p:nvPr>
        </p:nvSpPr>
        <p:spPr/>
        <p:txBody>
          <a:bodyPr/>
          <a:lstStyle/>
          <a:p>
            <a:fld id="{3BBC76C3-AE64-4DF3-B6D7-7E02B1C327B1}" type="slidenum">
              <a:rPr lang="el-GR"/>
              <a:pPr/>
              <a:t>8</a:t>
            </a:fld>
            <a:endParaRPr lang="el-GR"/>
          </a:p>
        </p:txBody>
      </p:sp>
      <p:sp>
        <p:nvSpPr>
          <p:cNvPr id="39940" name="Rectangle 4"/>
          <p:cNvSpPr>
            <a:spLocks noGrp="1" noChangeArrowheads="1"/>
          </p:cNvSpPr>
          <p:nvPr>
            <p:ph type="title"/>
          </p:nvPr>
        </p:nvSpPr>
        <p:spPr>
          <a:xfrm>
            <a:off x="457200" y="0"/>
            <a:ext cx="8229600" cy="533400"/>
          </a:xfrm>
        </p:spPr>
        <p:txBody>
          <a:bodyPr/>
          <a:lstStyle/>
          <a:p>
            <a:r>
              <a:rPr lang="el-GR" sz="3200" u="sng"/>
              <a:t>Η πορεία της νεκρικής ακαμψίας</a:t>
            </a:r>
          </a:p>
        </p:txBody>
      </p:sp>
      <p:pic>
        <p:nvPicPr>
          <p:cNvPr id="39942" name="Picture 6" descr="pic013"/>
          <p:cNvPicPr>
            <a:picLocks noChangeAspect="1" noChangeArrowheads="1"/>
          </p:cNvPicPr>
          <p:nvPr/>
        </p:nvPicPr>
        <p:blipFill>
          <a:blip r:embed="rId2">
            <a:lum bright="-18000" contrast="30000"/>
          </a:blip>
          <a:srcRect/>
          <a:stretch>
            <a:fillRect/>
          </a:stretch>
        </p:blipFill>
        <p:spPr bwMode="auto">
          <a:xfrm>
            <a:off x="838200" y="533400"/>
            <a:ext cx="7162800" cy="5486400"/>
          </a:xfrm>
          <a:prstGeom prst="rect">
            <a:avLst/>
          </a:prstGeom>
          <a:noFill/>
        </p:spPr>
      </p:pic>
      <p:sp>
        <p:nvSpPr>
          <p:cNvPr id="39943" name="Text Box 7"/>
          <p:cNvSpPr txBox="1">
            <a:spLocks noChangeArrowheads="1"/>
          </p:cNvSpPr>
          <p:nvPr/>
        </p:nvSpPr>
        <p:spPr bwMode="auto">
          <a:xfrm>
            <a:off x="762000" y="6096000"/>
            <a:ext cx="7548563" cy="396875"/>
          </a:xfrm>
          <a:prstGeom prst="rect">
            <a:avLst/>
          </a:prstGeom>
          <a:noFill/>
          <a:ln w="9525">
            <a:noFill/>
            <a:miter lim="800000"/>
            <a:headEnd/>
            <a:tailEnd/>
          </a:ln>
          <a:effectLst/>
        </p:spPr>
        <p:txBody>
          <a:bodyPr wrap="none">
            <a:spAutoFit/>
          </a:bodyPr>
          <a:lstStyle/>
          <a:p>
            <a:r>
              <a:rPr lang="el-GR" sz="2000" b="1"/>
              <a:t>http://qpc.adm.slu.se/6_Fundamentals_of_WHC/page_16.htm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85475443-5004-4441-BC65-F48EC944EB69}" type="slidenum">
              <a:rPr lang="el-GR"/>
              <a:pPr/>
              <a:t>9</a:t>
            </a:fld>
            <a:endParaRPr lang="el-GR"/>
          </a:p>
        </p:txBody>
      </p:sp>
      <p:sp>
        <p:nvSpPr>
          <p:cNvPr id="10242" name="Rectangle 2"/>
          <p:cNvSpPr>
            <a:spLocks noGrp="1" noChangeArrowheads="1"/>
          </p:cNvSpPr>
          <p:nvPr>
            <p:ph type="title"/>
          </p:nvPr>
        </p:nvSpPr>
        <p:spPr>
          <a:xfrm>
            <a:off x="457200" y="0"/>
            <a:ext cx="8229600" cy="685800"/>
          </a:xfrm>
        </p:spPr>
        <p:txBody>
          <a:bodyPr/>
          <a:lstStyle/>
          <a:p>
            <a:r>
              <a:rPr lang="el-GR" altLang="ja-JP" sz="3200" u="sng"/>
              <a:t>Τελική ωρίμανση του κρέατος</a:t>
            </a:r>
            <a:r>
              <a:rPr lang="el-GR" altLang="ja-JP"/>
              <a:t> </a:t>
            </a:r>
            <a:endParaRPr lang="el-GR"/>
          </a:p>
        </p:txBody>
      </p:sp>
      <p:sp>
        <p:nvSpPr>
          <p:cNvPr id="10243" name="Rectangle 3"/>
          <p:cNvSpPr>
            <a:spLocks noGrp="1" noChangeArrowheads="1"/>
          </p:cNvSpPr>
          <p:nvPr>
            <p:ph type="body" idx="1"/>
          </p:nvPr>
        </p:nvSpPr>
        <p:spPr>
          <a:xfrm>
            <a:off x="152400" y="533400"/>
            <a:ext cx="8839200" cy="5715000"/>
          </a:xfrm>
        </p:spPr>
        <p:txBody>
          <a:bodyPr/>
          <a:lstStyle/>
          <a:p>
            <a:pPr>
              <a:lnSpc>
                <a:spcPct val="180000"/>
              </a:lnSpc>
            </a:pPr>
            <a:r>
              <a:rPr lang="el-GR" altLang="ja-JP" sz="2800"/>
              <a:t>Η νεκρική ακαμψία δίνει σταδιακά τη θέση της στην ωρίμανση (σίτεμα) του κρέατος, κατά τη διάρκεια της οποίας επέρχεται λύση της νεκρικής ακαμψίας και το κρέας μετατρέπεται σε τρυφερό και χυμώδες με ευχάριστη οσμή κρέατος και καλή γεύση (μαγείρεμα).</a:t>
            </a:r>
          </a:p>
          <a:p>
            <a:pPr>
              <a:lnSpc>
                <a:spcPct val="180000"/>
              </a:lnSpc>
            </a:pPr>
            <a:r>
              <a:rPr lang="el-GR" altLang="ja-JP" sz="2800"/>
              <a:t>Όσο υψηλότερη είναι η θερμοκρασία διατήρησης του κρέατος, τόσο ταχύτερη η πορεία της ωρίμανσης. </a:t>
            </a:r>
            <a:endParaRPr lang="el-GR" sz="2800"/>
          </a:p>
        </p:txBody>
      </p:sp>
    </p:spTree>
  </p:cSld>
  <p:clrMapOvr>
    <a:masterClrMapping/>
  </p:clrMapOvr>
</p:sld>
</file>

<file path=ppt/theme/theme1.xml><?xml version="1.0" encoding="utf-8"?>
<a:theme xmlns:a="http://schemas.openxmlformats.org/drawingml/2006/main" name="Προεπιλεγμένη σχεδίαση">
  <a:themeElements>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Προεπιλεγμένη σχεδίαση">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1790</Words>
  <Application>Microsoft Office PowerPoint</Application>
  <PresentationFormat>Προβολή στην οθόνη (4:3)</PresentationFormat>
  <Paragraphs>117</Paragraphs>
  <Slides>31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31</vt:i4>
      </vt:variant>
    </vt:vector>
  </HeadingPairs>
  <TitlesOfParts>
    <vt:vector size="35" baseType="lpstr">
      <vt:lpstr>Arial</vt:lpstr>
      <vt:lpstr>Symbol</vt:lpstr>
      <vt:lpstr>ＭＳ Ｐゴシック</vt:lpstr>
      <vt:lpstr>Προεπιλεγμένη σχεδίαση</vt:lpstr>
      <vt:lpstr> ΩΡΙΜΑΝΣΗ, ΚΑΤΑΛΛΗΛΟΤΗΤΑ ΓΙΑ ΚΑΤΑΝΑΛΩΣΗ ΚΑΙ ΘΡΕΠΤΙΚΗ ΑΞΙΑ ΤΟΥ ΚΡΕΑΤΟΣ</vt:lpstr>
      <vt:lpstr>Η Ωρίμανση του Κρέατος - Μετατροπή του μυϊκού ιστού σε βρώσιμο κρέας </vt:lpstr>
      <vt:lpstr>Ωρίμανση του κρέατος</vt:lpstr>
      <vt:lpstr>Ωρίμανση του κρέατος</vt:lpstr>
      <vt:lpstr>Μεταβολές της τιμής του pH </vt:lpstr>
      <vt:lpstr>Μέτρηση του pH σε χοιρομέρι </vt:lpstr>
      <vt:lpstr>Νεκρική ακαμψία (rigor mortis)</vt:lpstr>
      <vt:lpstr>Η πορεία της νεκρικής ακαμψίας</vt:lpstr>
      <vt:lpstr>Τελική ωρίμανση του κρέατος </vt:lpstr>
      <vt:lpstr>Ανάρτηση των σφαγίων - Η μηχανική τάση έκτασης των μυών, επιταχύνει την ωρίμανση</vt:lpstr>
      <vt:lpstr>Διάρκεια ωρίμανσης</vt:lpstr>
      <vt:lpstr>Αλλαγές στην ωρίμανση</vt:lpstr>
      <vt:lpstr>Ωρίμανση</vt:lpstr>
      <vt:lpstr>Επιθυμητές και μη, αλλαγές</vt:lpstr>
      <vt:lpstr>Συνθήκες</vt:lpstr>
      <vt:lpstr>Ανάρτηση χοιρομηρίων σε θάλαμο ωρίμανσης</vt:lpstr>
      <vt:lpstr>Συνθήκες</vt:lpstr>
      <vt:lpstr>Συνθήκες</vt:lpstr>
      <vt:lpstr>Ωρίμανση σε συσκευασία</vt:lpstr>
      <vt:lpstr>Ωρίμανση σε συσκευασία</vt:lpstr>
      <vt:lpstr>Μηχανικές, φυσικοχημικές και βιοχημικές μέθοδοι ωρίμανσης </vt:lpstr>
      <vt:lpstr>Τρυφεροποίηση με χτύπημα</vt:lpstr>
      <vt:lpstr>Μηχανική έγχυση άλμης σε χοιρινό κρέας</vt:lpstr>
      <vt:lpstr>Χρονική πορεία της πέψης μυϊκών ινών (διαθεσιμότητα διαλυτών πρωτεϊνών) που παρασκευάστηκαν από βόειο κρέας που είχε μαριναρισθεί ή όχι και μαγειρευτεί ή όχι. Δείγματα υπέστησαν πέψη (πεψίνη) για να προσομοιωθούν συνθήκες στομάχου και οι αντιδράσεις τερματίστηκαν στα 0, 20, 40, και 60 λεπτά. Αμαρινάριστα και άψητα (UMUC), αμαρινάριστα και μαγειρεμένα (UMC), μαριναρισμένα και άψητα (MUC), ή μαριναρισμένα και μαγειρεμένα (MC) δείγματα. Food &amp; Nutrition Research 2013. 57: 20294 - http://dx.doi.org/10.3402/fnr.v57i0.20294</vt:lpstr>
      <vt:lpstr>Προβλήματα κατά την ωρίμανση</vt:lpstr>
      <vt:lpstr>Προβλήματα κατά την ωρίμανση</vt:lpstr>
      <vt:lpstr>Προβλήματα κατά την ωρίμανση</vt:lpstr>
      <vt:lpstr>Προβλήματα κατά την ωρίμανση</vt:lpstr>
      <vt:lpstr>Προβλήματα κατά την ωρίμανση</vt:lpstr>
      <vt:lpstr>Ακαμψία απόψυξης (thaw rigor)</vt:lpstr>
      <vt:lpstr>Διαφάνεια 31</vt:lpstr>
    </vt:vector>
  </TitlesOfParts>
  <Company>EPP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ΩΡΙΜΑΝΣΗ ΚΑΙ ΘΡΕΠΤΙΚΗ ΑΞΙΑ ΤΟΥ ΚΡΕΑΤΟΣ</dc:title>
  <dc:creator>fragkiadakis</dc:creator>
  <cp:lastModifiedBy>ΚΡΕΟΠΛΑΣΤΕΙΟΝ</cp:lastModifiedBy>
  <cp:revision>40</cp:revision>
  <dcterms:created xsi:type="dcterms:W3CDTF">2014-03-20T09:24:18Z</dcterms:created>
  <dcterms:modified xsi:type="dcterms:W3CDTF">2021-03-28T14:30:42Z</dcterms:modified>
</cp:coreProperties>
</file>