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88"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90" r:id="rId26"/>
    <p:sldId id="289" r:id="rId27"/>
    <p:sldId id="257"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B5F7B7F-67FF-4D85-A3AC-8C909A9F099E}" type="datetimeFigureOut">
              <a:rPr lang="el-GR" smtClean="0"/>
              <a:pPr/>
              <a:t>13/4/2021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A38A969-151A-41F1-A058-2BAED4CBFE3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F7B7F-67FF-4D85-A3AC-8C909A9F099E}" type="datetimeFigureOut">
              <a:rPr lang="el-GR" smtClean="0"/>
              <a:pPr/>
              <a:t>13/4/2021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8A969-151A-41F1-A058-2BAED4CBFE3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lum bright="40000" contrast="-40000"/>
          </a:blip>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714348" y="1285860"/>
            <a:ext cx="7772400" cy="1470025"/>
          </a:xfrm>
        </p:spPr>
        <p:txBody>
          <a:bodyPr>
            <a:normAutofit/>
          </a:bodyPr>
          <a:lstStyle/>
          <a:p>
            <a:r>
              <a:rPr lang="en-US" sz="6000" b="1" dirty="0">
                <a:solidFill>
                  <a:schemeClr val="accent3">
                    <a:lumMod val="75000"/>
                  </a:schemeClr>
                </a:solidFill>
              </a:rPr>
              <a:t>GEL </a:t>
            </a:r>
            <a:endParaRPr lang="el-GR" sz="6000" b="1" dirty="0">
              <a:solidFill>
                <a:schemeClr val="accent3">
                  <a:lumMod val="75000"/>
                </a:schemeClr>
              </a:solidFill>
            </a:endParaRPr>
          </a:p>
        </p:txBody>
      </p:sp>
      <p:sp>
        <p:nvSpPr>
          <p:cNvPr id="5" name="2 - Υπότιτλος"/>
          <p:cNvSpPr>
            <a:spLocks noGrp="1"/>
          </p:cNvSpPr>
          <p:nvPr>
            <p:ph type="subTitle" idx="1"/>
          </p:nvPr>
        </p:nvSpPr>
        <p:spPr>
          <a:xfrm>
            <a:off x="2743200" y="4714884"/>
            <a:ext cx="6400800" cy="1752600"/>
          </a:xfrm>
        </p:spPr>
        <p:txBody>
          <a:bodyPr>
            <a:noAutofit/>
          </a:bodyPr>
          <a:lstStyle/>
          <a:p>
            <a:pPr lvl="0" algn="r">
              <a:buClr>
                <a:srgbClr val="90C226"/>
              </a:buClr>
            </a:pPr>
            <a:r>
              <a:rPr lang="el-GR" sz="2000" b="1" dirty="0">
                <a:solidFill>
                  <a:schemeClr val="accent3">
                    <a:lumMod val="75000"/>
                  </a:schemeClr>
                </a:solidFill>
                <a:latin typeface="Calibri" pitchFamily="34" charset="0"/>
              </a:rPr>
              <a:t>Ειδικότητα: Τεχνικός Αισθητικός Ποδολογίας – Καλλωπισμού Νυχιών και Ονυχοπλαστικής</a:t>
            </a:r>
          </a:p>
          <a:p>
            <a:pPr lvl="0" algn="r">
              <a:buClr>
                <a:srgbClr val="90C226"/>
              </a:buClr>
            </a:pPr>
            <a:r>
              <a:rPr lang="el-GR" sz="2000" b="1" dirty="0">
                <a:solidFill>
                  <a:schemeClr val="accent3">
                    <a:lumMod val="75000"/>
                  </a:schemeClr>
                </a:solidFill>
                <a:latin typeface="Calibri" pitchFamily="34" charset="0"/>
              </a:rPr>
              <a:t>Β’ Εξάμηνο</a:t>
            </a:r>
          </a:p>
          <a:p>
            <a:pPr lvl="0" algn="r">
              <a:buClr>
                <a:srgbClr val="90C226"/>
              </a:buClr>
            </a:pPr>
            <a:r>
              <a:rPr lang="el-GR" sz="2000" b="1" dirty="0">
                <a:solidFill>
                  <a:schemeClr val="accent3">
                    <a:lumMod val="75000"/>
                  </a:schemeClr>
                </a:solidFill>
                <a:latin typeface="Calibri" pitchFamily="34" charset="0"/>
              </a:rPr>
              <a:t>Μάθημα: Πρακτική Εφαρμογή στην Ειδικότητα</a:t>
            </a:r>
          </a:p>
          <a:p>
            <a:pPr lvl="0" algn="r">
              <a:buClr>
                <a:srgbClr val="90C226"/>
              </a:buClr>
            </a:pPr>
            <a:r>
              <a:rPr lang="el-GR" sz="2000" b="1" dirty="0">
                <a:solidFill>
                  <a:schemeClr val="accent3">
                    <a:lumMod val="75000"/>
                  </a:schemeClr>
                </a:solidFill>
                <a:latin typeface="Calibri" pitchFamily="34" charset="0"/>
              </a:rPr>
              <a:t>Ματοπούλου Ελένη  </a:t>
            </a:r>
          </a:p>
          <a:p>
            <a:pPr lvl="0" algn="r">
              <a:buClr>
                <a:srgbClr val="90C226"/>
              </a:buClr>
            </a:pPr>
            <a:r>
              <a:rPr lang="el-GR" sz="2000" b="1" dirty="0">
                <a:solidFill>
                  <a:schemeClr val="accent3">
                    <a:lumMod val="75000"/>
                  </a:schemeClr>
                </a:solidFill>
                <a:latin typeface="Calibri" pitchFamily="34" charset="0"/>
              </a:rPr>
              <a:t>Θεσσαλονίκη 202</a:t>
            </a:r>
            <a:r>
              <a:rPr lang="en-US" sz="2000" b="1" dirty="0">
                <a:solidFill>
                  <a:schemeClr val="accent3">
                    <a:lumMod val="75000"/>
                  </a:schemeClr>
                </a:solidFill>
                <a:latin typeface="Calibri" pitchFamily="34" charset="0"/>
              </a:rPr>
              <a:t>1</a:t>
            </a:r>
            <a:r>
              <a:rPr lang="el-GR" sz="2000" b="1" dirty="0">
                <a:solidFill>
                  <a:schemeClr val="accent3">
                    <a:lumMod val="75000"/>
                  </a:schemeClr>
                </a:solidFill>
                <a:latin typeface="Calibri" pitchFamily="34" charset="0"/>
              </a:rPr>
              <a:t> </a:t>
            </a:r>
          </a:p>
          <a:p>
            <a:endParaRPr lang="el-GR" sz="2000" b="1" dirty="0">
              <a:solidFill>
                <a:schemeClr val="accent3">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14282" y="1000108"/>
            <a:ext cx="3857652" cy="4401205"/>
          </a:xfrm>
          <a:prstGeom prst="rect">
            <a:avLst/>
          </a:prstGeom>
          <a:noFill/>
        </p:spPr>
        <p:txBody>
          <a:bodyPr wrap="square" rtlCol="0">
            <a:spAutoFit/>
          </a:bodyPr>
          <a:lstStyle/>
          <a:p>
            <a:pPr algn="ctr"/>
            <a:r>
              <a:rPr lang="el-GR" sz="2000" b="1" u="sng" dirty="0">
                <a:solidFill>
                  <a:schemeClr val="accent3">
                    <a:lumMod val="75000"/>
                  </a:schemeClr>
                </a:solidFill>
              </a:rPr>
              <a:t>ΠΛΕΟΝΕΚΤΗΜΑΤΑ </a:t>
            </a:r>
            <a:r>
              <a:rPr lang="en-US" sz="2000" b="1" u="sng" dirty="0">
                <a:solidFill>
                  <a:schemeClr val="accent3">
                    <a:lumMod val="75000"/>
                  </a:schemeClr>
                </a:solidFill>
              </a:rPr>
              <a:t>GEL</a:t>
            </a:r>
          </a:p>
          <a:p>
            <a:endParaRPr lang="en-US" sz="2000" b="1" u="sng"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 είναι άοσμο</a:t>
            </a:r>
          </a:p>
          <a:p>
            <a:pPr>
              <a:buFont typeface="Wingdings" pitchFamily="2" charset="2"/>
              <a:buChar char="Ø"/>
            </a:pPr>
            <a:endParaRPr lang="en-US"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πολύ σπάνια αποκολλάται από το νύχι</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βοηθάει τα νύχια να μακρύνουν</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έχει πολύ ανθεκτικό αποτέλεσμα, το οποίο μπορεί να διατηρηθεί έως και για έναν μήνα</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έχει τεράστια ποικιλία χρωμάτων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85720" y="571480"/>
            <a:ext cx="3714776" cy="5940088"/>
          </a:xfrm>
          <a:prstGeom prst="rect">
            <a:avLst/>
          </a:prstGeom>
          <a:noFill/>
        </p:spPr>
        <p:txBody>
          <a:bodyPr wrap="square" rtlCol="0">
            <a:spAutoFit/>
          </a:bodyPr>
          <a:lstStyle/>
          <a:p>
            <a:pPr algn="ctr"/>
            <a:r>
              <a:rPr lang="el-GR" sz="2000" b="1" u="sng" dirty="0">
                <a:solidFill>
                  <a:schemeClr val="accent3">
                    <a:lumMod val="75000"/>
                  </a:schemeClr>
                </a:solidFill>
              </a:rPr>
              <a:t>ΜΕΙΟΝΕΚΤΗΜΑΤΑ </a:t>
            </a:r>
            <a:r>
              <a:rPr lang="en-US" sz="2000" b="1" u="sng" dirty="0">
                <a:solidFill>
                  <a:schemeClr val="accent3">
                    <a:lumMod val="75000"/>
                  </a:schemeClr>
                </a:solidFill>
              </a:rPr>
              <a:t>GEL</a:t>
            </a:r>
          </a:p>
          <a:p>
            <a:endParaRPr lang="en-US" sz="2000" b="1" u="sng"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θέλει χρόνο </a:t>
            </a:r>
            <a:r>
              <a:rPr lang="en-US" sz="2000" dirty="0">
                <a:solidFill>
                  <a:schemeClr val="accent3">
                    <a:lumMod val="75000"/>
                  </a:schemeClr>
                </a:solidFill>
              </a:rPr>
              <a:t>, </a:t>
            </a:r>
            <a:r>
              <a:rPr lang="el-GR" sz="2000" dirty="0">
                <a:solidFill>
                  <a:schemeClr val="accent3">
                    <a:lumMod val="75000"/>
                  </a:schemeClr>
                </a:solidFill>
              </a:rPr>
              <a:t>αφού η εφαρμογή του μπορεί να διαρκέσει 1-1,5 ώρα</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αφαιρείται μόνο με λιμάρισμα ή τροχό μανικιούρ με αποτέλεσμα τον κίνδυνο για τραυματισμό του νυχιού</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είναι υγρό υλικό που στεγνώνει μόνο με ειδική UV λάμπα</a:t>
            </a:r>
          </a:p>
          <a:p>
            <a:pPr>
              <a:buFont typeface="Wingdings" pitchFamily="2" charset="2"/>
              <a:buChar char="Ø"/>
            </a:pPr>
            <a:endParaRPr lang="el-GR" sz="2000" dirty="0">
              <a:solidFill>
                <a:schemeClr val="accent3">
                  <a:lumMod val="75000"/>
                </a:schemeClr>
              </a:solidFill>
            </a:endParaRPr>
          </a:p>
          <a:p>
            <a:pPr>
              <a:buFont typeface="Wingdings" pitchFamily="2" charset="2"/>
              <a:buChar char="Ø"/>
            </a:pPr>
            <a:r>
              <a:rPr lang="el-GR" sz="2000" dirty="0">
                <a:solidFill>
                  <a:schemeClr val="accent3">
                    <a:lumMod val="75000"/>
                  </a:schemeClr>
                </a:solidFill>
              </a:rPr>
              <a:t> σε περίπτωση που σπάσει πρέπει να αφαιρεθεί όλο και να ξανά φτιαχτεί από την αρχή</a:t>
            </a:r>
            <a:endParaRPr lang="en-US" sz="2000" b="1" u="sng" dirty="0">
              <a:solidFill>
                <a:schemeClr val="accent3">
                  <a:lumMod val="75000"/>
                </a:schemeClr>
              </a:solidFill>
            </a:endParaRPr>
          </a:p>
          <a:p>
            <a:endParaRPr lang="en-US" sz="2000" dirty="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0A1983C5-0900-4D6F-AC76-0F222CC21BC3}"/>
              </a:ext>
            </a:extLst>
          </p:cNvPr>
          <p:cNvSpPr txBox="1">
            <a:spLocks/>
          </p:cNvSpPr>
          <p:nvPr/>
        </p:nvSpPr>
        <p:spPr>
          <a:xfrm>
            <a:off x="357158" y="857232"/>
            <a:ext cx="3438144" cy="12390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sng" strike="noStrike" kern="1200" cap="none" spc="0" normalizeH="0" baseline="0" noProof="0" dirty="0">
                <a:ln>
                  <a:noFill/>
                </a:ln>
                <a:solidFill>
                  <a:schemeClr val="accent3">
                    <a:lumMod val="75000"/>
                  </a:schemeClr>
                </a:solidFill>
                <a:effectLst/>
                <a:uLnTx/>
                <a:uFillTx/>
                <a:latin typeface="+mj-lt"/>
                <a:ea typeface="+mj-ea"/>
                <a:cs typeface="+mj-cs"/>
              </a:rPr>
              <a:t>ΥΛΙΚΑ ΓΙΑ ΤΗΝ ΤΟΠΟΘΕΤΗΣΗ ΤΟΥ </a:t>
            </a:r>
            <a: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t>GEL</a:t>
            </a:r>
            <a:b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br>
            <a:endParaRPr kumimoji="0" lang="en-US" sz="20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4" name="3 - TextBox"/>
          <p:cNvSpPr txBox="1"/>
          <p:nvPr/>
        </p:nvSpPr>
        <p:spPr>
          <a:xfrm>
            <a:off x="571472" y="2143116"/>
            <a:ext cx="2801923" cy="4154984"/>
          </a:xfrm>
          <a:prstGeom prst="rect">
            <a:avLst/>
          </a:prstGeom>
          <a:noFill/>
        </p:spPr>
        <p:txBody>
          <a:bodyPr wrap="square" rtlCol="0">
            <a:spAutoFit/>
          </a:bodyPr>
          <a:lstStyle/>
          <a:p>
            <a:pPr>
              <a:buFont typeface="Wingdings" pitchFamily="2" charset="2"/>
              <a:buChar char="§"/>
            </a:pPr>
            <a:r>
              <a:rPr lang="en-US" sz="2400" dirty="0">
                <a:solidFill>
                  <a:schemeClr val="accent3">
                    <a:lumMod val="75000"/>
                  </a:schemeClr>
                </a:solidFill>
              </a:rPr>
              <a:t>Primer </a:t>
            </a:r>
            <a:endParaRPr lang="el-GR" sz="2400" dirty="0">
              <a:solidFill>
                <a:schemeClr val="accent3">
                  <a:lumMod val="75000"/>
                </a:schemeClr>
              </a:solidFill>
            </a:endParaRPr>
          </a:p>
          <a:p>
            <a:pPr>
              <a:buFont typeface="Wingdings" pitchFamily="2" charset="2"/>
              <a:buChar char="§"/>
            </a:pPr>
            <a:endParaRPr lang="en-US" sz="2400" dirty="0">
              <a:solidFill>
                <a:schemeClr val="accent3">
                  <a:lumMod val="75000"/>
                </a:schemeClr>
              </a:solidFill>
            </a:endParaRPr>
          </a:p>
          <a:p>
            <a:pPr>
              <a:buFont typeface="Wingdings" pitchFamily="2" charset="2"/>
              <a:buChar char="§"/>
            </a:pPr>
            <a:r>
              <a:rPr lang="en-US" sz="2400" dirty="0">
                <a:solidFill>
                  <a:schemeClr val="accent3">
                    <a:lumMod val="75000"/>
                  </a:schemeClr>
                </a:solidFill>
              </a:rPr>
              <a:t>Gel </a:t>
            </a:r>
            <a:endParaRPr lang="el-GR" sz="2400" dirty="0">
              <a:solidFill>
                <a:schemeClr val="accent3">
                  <a:lumMod val="75000"/>
                </a:schemeClr>
              </a:solidFill>
            </a:endParaRPr>
          </a:p>
          <a:p>
            <a:pPr>
              <a:buFont typeface="Wingdings" pitchFamily="2" charset="2"/>
              <a:buChar char="§"/>
            </a:pPr>
            <a:endParaRPr lang="el-GR" sz="2400" dirty="0">
              <a:solidFill>
                <a:schemeClr val="accent3">
                  <a:lumMod val="75000"/>
                </a:schemeClr>
              </a:solidFill>
            </a:endParaRPr>
          </a:p>
          <a:p>
            <a:pPr>
              <a:buFont typeface="Wingdings" pitchFamily="2" charset="2"/>
              <a:buChar char="§"/>
            </a:pPr>
            <a:r>
              <a:rPr lang="en-US" sz="2400" dirty="0">
                <a:solidFill>
                  <a:schemeClr val="accent3">
                    <a:lumMod val="75000"/>
                  </a:schemeClr>
                </a:solidFill>
              </a:rPr>
              <a:t>Nail cleaner</a:t>
            </a:r>
            <a:endParaRPr lang="el-GR" sz="2400" dirty="0">
              <a:solidFill>
                <a:schemeClr val="accent3">
                  <a:lumMod val="75000"/>
                </a:schemeClr>
              </a:solidFill>
            </a:endParaRPr>
          </a:p>
          <a:p>
            <a:pPr>
              <a:buFont typeface="Wingdings" pitchFamily="2" charset="2"/>
              <a:buChar char="§"/>
            </a:pPr>
            <a:endParaRPr lang="en-US" sz="2400" dirty="0">
              <a:solidFill>
                <a:schemeClr val="accent3">
                  <a:lumMod val="75000"/>
                </a:schemeClr>
              </a:solidFill>
            </a:endParaRPr>
          </a:p>
          <a:p>
            <a:pPr>
              <a:buFont typeface="Wingdings" pitchFamily="2" charset="2"/>
              <a:buChar char="§"/>
            </a:pPr>
            <a:r>
              <a:rPr lang="el-GR" sz="2400" dirty="0">
                <a:solidFill>
                  <a:schemeClr val="accent3">
                    <a:lumMod val="75000"/>
                  </a:schemeClr>
                </a:solidFill>
              </a:rPr>
              <a:t>Καθαρό ασετόν</a:t>
            </a:r>
          </a:p>
          <a:p>
            <a:pPr>
              <a:buFont typeface="Wingdings" pitchFamily="2" charset="2"/>
              <a:buChar char="§"/>
            </a:pPr>
            <a:endParaRPr lang="el-GR" sz="2400" dirty="0">
              <a:solidFill>
                <a:schemeClr val="accent3">
                  <a:lumMod val="75000"/>
                </a:schemeClr>
              </a:solidFill>
            </a:endParaRPr>
          </a:p>
          <a:p>
            <a:pPr>
              <a:buFont typeface="Wingdings" pitchFamily="2" charset="2"/>
              <a:buChar char="§"/>
            </a:pPr>
            <a:r>
              <a:rPr lang="el-GR" sz="2400" dirty="0">
                <a:solidFill>
                  <a:schemeClr val="accent3">
                    <a:lumMod val="75000"/>
                  </a:schemeClr>
                </a:solidFill>
              </a:rPr>
              <a:t>Ημιμόνιμα βερνίκια</a:t>
            </a:r>
          </a:p>
          <a:p>
            <a:r>
              <a:rPr lang="el-GR" sz="2400" dirty="0">
                <a:solidFill>
                  <a:schemeClr val="accent3">
                    <a:lumMod val="75000"/>
                  </a:schemeClr>
                </a:solidFill>
              </a:rPr>
              <a:t> </a:t>
            </a:r>
          </a:p>
          <a:p>
            <a:pPr>
              <a:buFont typeface="Wingdings" pitchFamily="2" charset="2"/>
              <a:buChar char="§"/>
            </a:pPr>
            <a:r>
              <a:rPr lang="en-US" sz="2400" dirty="0">
                <a:solidFill>
                  <a:schemeClr val="accent3">
                    <a:lumMod val="75000"/>
                  </a:schemeClr>
                </a:solidFill>
              </a:rPr>
              <a:t>Top – base coat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4" name="Τίτλος 1">
            <a:extLst>
              <a:ext uri="{FF2B5EF4-FFF2-40B4-BE49-F238E27FC236}">
                <a16:creationId xmlns:a16="http://schemas.microsoft.com/office/drawing/2014/main" id="{0A1983C5-0900-4D6F-AC76-0F222CC21BC3}"/>
              </a:ext>
            </a:extLst>
          </p:cNvPr>
          <p:cNvSpPr txBox="1">
            <a:spLocks/>
          </p:cNvSpPr>
          <p:nvPr/>
        </p:nvSpPr>
        <p:spPr>
          <a:xfrm>
            <a:off x="371094" y="1161288"/>
            <a:ext cx="3438144" cy="123901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sng" strike="noStrike" kern="1200" cap="none" spc="0" normalizeH="0" baseline="0" noProof="0" dirty="0">
                <a:ln>
                  <a:noFill/>
                </a:ln>
                <a:solidFill>
                  <a:schemeClr val="accent3">
                    <a:lumMod val="75000"/>
                  </a:schemeClr>
                </a:solidFill>
                <a:effectLst/>
                <a:uLnTx/>
                <a:uFillTx/>
                <a:latin typeface="+mj-lt"/>
                <a:ea typeface="+mj-ea"/>
                <a:cs typeface="+mj-cs"/>
              </a:rPr>
              <a:t>ΕΡΓΑΛΕΙΑ ΓΙΑ ΤΗΝ ΤΟΠΟΘΕΤΗΣΗ ΤΟΥ </a:t>
            </a:r>
            <a: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t>GEL</a:t>
            </a:r>
            <a:b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br>
            <a:endParaRPr kumimoji="0" lang="en-US" sz="20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5" name="4 - TextBox"/>
          <p:cNvSpPr txBox="1"/>
          <p:nvPr/>
        </p:nvSpPr>
        <p:spPr>
          <a:xfrm>
            <a:off x="642910" y="2786058"/>
            <a:ext cx="3028425" cy="1938992"/>
          </a:xfrm>
          <a:prstGeom prst="rect">
            <a:avLst/>
          </a:prstGeom>
          <a:noFill/>
        </p:spPr>
        <p:txBody>
          <a:bodyPr wrap="square" rtlCol="0">
            <a:spAutoFit/>
          </a:bodyPr>
          <a:lstStyle/>
          <a:p>
            <a:pPr>
              <a:buFont typeface="Wingdings" pitchFamily="2" charset="2"/>
              <a:buChar char="§"/>
            </a:pPr>
            <a:r>
              <a:rPr lang="el-GR" sz="2400" dirty="0">
                <a:solidFill>
                  <a:schemeClr val="accent3">
                    <a:lumMod val="75000"/>
                  </a:schemeClr>
                </a:solidFill>
              </a:rPr>
              <a:t>Όλα τα εργαλεία του μανικιούρ που έχουν ξανά αναφερθεί</a:t>
            </a:r>
          </a:p>
          <a:p>
            <a:pPr>
              <a:buFont typeface="Wingdings" pitchFamily="2" charset="2"/>
              <a:buChar char="§"/>
            </a:pPr>
            <a:endParaRPr lang="el-GR" sz="2400" dirty="0">
              <a:solidFill>
                <a:schemeClr val="accent3">
                  <a:lumMod val="75000"/>
                </a:schemeClr>
              </a:solidFill>
            </a:endParaRPr>
          </a:p>
          <a:p>
            <a:pPr>
              <a:buFont typeface="Wingdings" pitchFamily="2" charset="2"/>
              <a:buChar char="§"/>
            </a:pPr>
            <a:r>
              <a:rPr lang="el-GR" sz="2400" dirty="0">
                <a:solidFill>
                  <a:schemeClr val="accent3">
                    <a:lumMod val="75000"/>
                  </a:schemeClr>
                </a:solidFill>
              </a:rPr>
              <a:t>Πινέλο για τζελ</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0A1983C5-0900-4D6F-AC76-0F222CC21BC3}"/>
              </a:ext>
            </a:extLst>
          </p:cNvPr>
          <p:cNvSpPr txBox="1">
            <a:spLocks/>
          </p:cNvSpPr>
          <p:nvPr/>
        </p:nvSpPr>
        <p:spPr>
          <a:xfrm>
            <a:off x="371094" y="1161288"/>
            <a:ext cx="3438144" cy="123901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sng" strike="noStrike" kern="1200" cap="none" spc="0" normalizeH="0" baseline="0" noProof="0" dirty="0">
                <a:ln>
                  <a:noFill/>
                </a:ln>
                <a:solidFill>
                  <a:schemeClr val="accent3">
                    <a:lumMod val="75000"/>
                  </a:schemeClr>
                </a:solidFill>
                <a:effectLst/>
                <a:uLnTx/>
                <a:uFillTx/>
                <a:latin typeface="+mj-lt"/>
                <a:ea typeface="+mj-ea"/>
                <a:cs typeface="+mj-cs"/>
              </a:rPr>
              <a:t>ΕΞΑΡΤΗΜΑΤΑ ΓΙΑ ΤΗΝ ΤΟΠΟΘΕΤΗΣΗ ΤΟΥ </a:t>
            </a:r>
            <a: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t>GEL</a:t>
            </a:r>
            <a:b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br>
            <a:endParaRPr kumimoji="0" lang="en-US" sz="20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4" name="3 - TextBox"/>
          <p:cNvSpPr txBox="1"/>
          <p:nvPr/>
        </p:nvSpPr>
        <p:spPr>
          <a:xfrm>
            <a:off x="571472" y="2428868"/>
            <a:ext cx="3028425" cy="2677656"/>
          </a:xfrm>
          <a:prstGeom prst="rect">
            <a:avLst/>
          </a:prstGeom>
          <a:noFill/>
        </p:spPr>
        <p:txBody>
          <a:bodyPr wrap="square" rtlCol="0">
            <a:spAutoFit/>
          </a:bodyPr>
          <a:lstStyle/>
          <a:p>
            <a:pPr>
              <a:buFont typeface="Wingdings" pitchFamily="2" charset="2"/>
              <a:buChar char="§"/>
            </a:pPr>
            <a:r>
              <a:rPr lang="el-GR" sz="2400" dirty="0">
                <a:solidFill>
                  <a:schemeClr val="accent3">
                    <a:lumMod val="75000"/>
                  </a:schemeClr>
                </a:solidFill>
              </a:rPr>
              <a:t>Όλα τα εξαρτήματα του μανικιούρ που έχουν ξανά αναφερθεί</a:t>
            </a:r>
          </a:p>
          <a:p>
            <a:pPr>
              <a:buFont typeface="Wingdings" pitchFamily="2" charset="2"/>
              <a:buChar char="§"/>
            </a:pPr>
            <a:endParaRPr lang="el-GR" sz="2400" dirty="0">
              <a:solidFill>
                <a:schemeClr val="accent3">
                  <a:lumMod val="75000"/>
                </a:schemeClr>
              </a:solidFill>
            </a:endParaRPr>
          </a:p>
          <a:p>
            <a:pPr>
              <a:buFont typeface="Wingdings" pitchFamily="2" charset="2"/>
              <a:buChar char="§"/>
            </a:pPr>
            <a:r>
              <a:rPr lang="el-GR" sz="2400" dirty="0">
                <a:solidFill>
                  <a:schemeClr val="accent3">
                    <a:lumMod val="75000"/>
                  </a:schemeClr>
                </a:solidFill>
              </a:rPr>
              <a:t>Λάμπα πολυμερισμού</a:t>
            </a:r>
          </a:p>
          <a:p>
            <a:pPr>
              <a:buFont typeface="Wingdings" pitchFamily="2" charset="2"/>
              <a:buChar char="§"/>
            </a:pPr>
            <a:endParaRPr lang="el-GR" sz="2400"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BBD289CC-D0EE-4012-91D4-8DB814DBB98B}"/>
              </a:ext>
            </a:extLst>
          </p:cNvPr>
          <p:cNvSpPr txBox="1">
            <a:spLocks/>
          </p:cNvSpPr>
          <p:nvPr/>
        </p:nvSpPr>
        <p:spPr>
          <a:xfrm>
            <a:off x="714348" y="428604"/>
            <a:ext cx="3438144" cy="1239012"/>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1" i="0" u="sng" strike="noStrike" kern="1200" cap="none" spc="0" normalizeH="0" baseline="0" noProof="0" dirty="0">
                <a:ln>
                  <a:noFill/>
                </a:ln>
                <a:solidFill>
                  <a:schemeClr val="accent3">
                    <a:lumMod val="75000"/>
                  </a:schemeClr>
                </a:solidFill>
                <a:effectLst/>
                <a:uLnTx/>
                <a:uFillTx/>
                <a:latin typeface="Arial" panose="020B0604020202020204" pitchFamily="34" charset="0"/>
                <a:ea typeface="+mj-ea"/>
                <a:cs typeface="Arial" panose="020B0604020202020204" pitchFamily="34" charset="0"/>
              </a:rPr>
              <a:t>ΑΛΛΕΡΓΙΑ ΣΕ </a:t>
            </a:r>
            <a:r>
              <a:rPr kumimoji="0" lang="en-US" sz="2000" b="1" i="0" u="sng" strike="noStrike" kern="1200" cap="none" spc="0" normalizeH="0" baseline="0" noProof="0" dirty="0">
                <a:ln>
                  <a:noFill/>
                </a:ln>
                <a:solidFill>
                  <a:schemeClr val="accent3">
                    <a:lumMod val="75000"/>
                  </a:schemeClr>
                </a:solidFill>
                <a:effectLst/>
                <a:uLnTx/>
                <a:uFillTx/>
                <a:latin typeface="Arial" panose="020B0604020202020204" pitchFamily="34" charset="0"/>
                <a:ea typeface="+mj-ea"/>
                <a:cs typeface="Arial" panose="020B0604020202020204" pitchFamily="34" charset="0"/>
              </a:rPr>
              <a:t>GEL</a:t>
            </a:r>
            <a:r>
              <a:rPr kumimoji="0" lang="el-GR" sz="2000" b="1" i="0" u="sng" strike="noStrike" kern="1200" cap="none" spc="0" normalizeH="0" baseline="0" noProof="0" dirty="0">
                <a:ln>
                  <a:noFill/>
                </a:ln>
                <a:solidFill>
                  <a:schemeClr val="accent3">
                    <a:lumMod val="75000"/>
                  </a:schemeClr>
                </a:solidFill>
                <a:effectLst/>
                <a:uLnTx/>
                <a:uFillTx/>
                <a:latin typeface="Arial" panose="020B0604020202020204" pitchFamily="34" charset="0"/>
                <a:ea typeface="+mj-ea"/>
                <a:cs typeface="Arial" panose="020B0604020202020204" pitchFamily="34" charset="0"/>
              </a:rPr>
              <a:t> - ΣΥΜΠΤΩΜΑΤΑ</a:t>
            </a:r>
            <a:br>
              <a:rPr kumimoji="0" lang="el-GR" sz="2000" b="1" i="0" u="sng" strike="noStrike" kern="1200" cap="none" spc="0" normalizeH="0" baseline="0" noProof="0" dirty="0">
                <a:ln>
                  <a:noFill/>
                </a:ln>
                <a:solidFill>
                  <a:schemeClr val="accent3">
                    <a:lumMod val="75000"/>
                  </a:schemeClr>
                </a:solidFill>
                <a:effectLst/>
                <a:uLnTx/>
                <a:uFillTx/>
                <a:latin typeface="+mj-lt"/>
                <a:ea typeface="+mj-ea"/>
                <a:cs typeface="+mj-cs"/>
              </a:rPr>
            </a:br>
            <a:endParaRPr kumimoji="0" lang="el-GR" sz="20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4" name="Content Placeholder 12">
            <a:extLst>
              <a:ext uri="{FF2B5EF4-FFF2-40B4-BE49-F238E27FC236}">
                <a16:creationId xmlns:a16="http://schemas.microsoft.com/office/drawing/2014/main" id="{1E450F71-CBF6-4268-B96F-CFCD04DCC70A}"/>
              </a:ext>
            </a:extLst>
          </p:cNvPr>
          <p:cNvSpPr txBox="1">
            <a:spLocks/>
          </p:cNvSpPr>
          <p:nvPr/>
        </p:nvSpPr>
        <p:spPr>
          <a:xfrm>
            <a:off x="142844" y="1571612"/>
            <a:ext cx="4714908" cy="4161648"/>
          </a:xfrm>
          <a:prstGeom prst="rect">
            <a:avLst/>
          </a:prstGeom>
        </p:spPr>
        <p:txBody>
          <a:bodyPr anchor="t">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Όταν υπάρχει αλλεργία σε κάποιο χημικό</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συστατικό σε κάποιο υλικό που χρησιμοποιούμε στα νύχια, τότε παρατηρούνται ορισμένα συμπτώματα κάποια εκ των οποίων είναι τα</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εξής</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έντονος πόνος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-ερυθρότητα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-εξανθήματα στο λαιμό που προφανώς ακουμπήσαμε με τα χέρια μας</a:t>
            </a:r>
            <a:endPar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Όλα τα παραπάνω θα μπορούσαν να οφείλονται σε αυτό που ονομάζεται αλλεργική δερματίτιδα εξ επαφής. Είναι αρκετά επίπονη και συχνά συνδέεται από επιπλοκές όπως η ονυχόλυση.</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0" b="0" i="0" u="none" strike="noStrike" kern="1200" cap="none" spc="0" normalizeH="0" baseline="0" noProof="0" dirty="0">
              <a:ln>
                <a:noFill/>
              </a:ln>
              <a:solidFill>
                <a:schemeClr val="accent3">
                  <a:lumMod val="75000"/>
                </a:schemeClr>
              </a:solidFill>
              <a:effectLst/>
              <a:uLnTx/>
              <a:uFillTx/>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0A1983C5-0900-4D6F-AC76-0F222CC21BC3}"/>
              </a:ext>
            </a:extLst>
          </p:cNvPr>
          <p:cNvSpPr txBox="1">
            <a:spLocks/>
          </p:cNvSpPr>
          <p:nvPr/>
        </p:nvSpPr>
        <p:spPr>
          <a:xfrm>
            <a:off x="642910" y="428604"/>
            <a:ext cx="3438144" cy="123901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sng" strike="noStrike" kern="1200" cap="none" spc="0" normalizeH="0" baseline="0" noProof="0" dirty="0">
                <a:ln>
                  <a:noFill/>
                </a:ln>
                <a:solidFill>
                  <a:schemeClr val="accent3">
                    <a:lumMod val="75000"/>
                  </a:schemeClr>
                </a:solidFill>
                <a:effectLst/>
                <a:uLnTx/>
                <a:uFillTx/>
                <a:latin typeface="Arial" panose="020B0604020202020204" pitchFamily="34" charset="0"/>
                <a:ea typeface="+mj-ea"/>
                <a:cs typeface="Arial" panose="020B0604020202020204" pitchFamily="34" charset="0"/>
              </a:rPr>
              <a:t>ΔΙΑΓΝΩΣΗ</a:t>
            </a:r>
            <a:br>
              <a:rPr kumimoji="0" lang="en-US" sz="2000" b="1" i="0" u="sng" strike="noStrike" kern="1200" cap="none" spc="0" normalizeH="0" baseline="0" noProof="0" dirty="0">
                <a:ln>
                  <a:noFill/>
                </a:ln>
                <a:solidFill>
                  <a:schemeClr val="accent3">
                    <a:lumMod val="75000"/>
                  </a:schemeClr>
                </a:solidFill>
                <a:effectLst/>
                <a:uLnTx/>
                <a:uFillTx/>
                <a:latin typeface="+mj-lt"/>
                <a:ea typeface="+mj-ea"/>
                <a:cs typeface="+mj-cs"/>
              </a:rPr>
            </a:br>
            <a:endParaRPr kumimoji="0" lang="en-US" sz="20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4" name="TextBox 12">
            <a:extLst>
              <a:ext uri="{FF2B5EF4-FFF2-40B4-BE49-F238E27FC236}">
                <a16:creationId xmlns:a16="http://schemas.microsoft.com/office/drawing/2014/main" id="{6D619615-7B08-4E26-B242-E27BE1CED422}"/>
              </a:ext>
            </a:extLst>
          </p:cNvPr>
          <p:cNvSpPr txBox="1"/>
          <p:nvPr/>
        </p:nvSpPr>
        <p:spPr>
          <a:xfrm>
            <a:off x="285720" y="1714488"/>
            <a:ext cx="3856255" cy="3832600"/>
          </a:xfrm>
          <a:prstGeom prst="rect">
            <a:avLst/>
          </a:prstGeom>
        </p:spPr>
        <p:txBody>
          <a:bodyPr vert="horz" lIns="91440" tIns="45720" rIns="91440" bIns="45720" rtlCol="0" anchor="t">
            <a:noAutofit/>
          </a:bodyPr>
          <a:lstStyle/>
          <a:p>
            <a:pPr indent="-228600" algn="ctr">
              <a:spcAft>
                <a:spcPts val="600"/>
              </a:spcAft>
            </a:pPr>
            <a:r>
              <a:rPr lang="en-US" dirty="0">
                <a:solidFill>
                  <a:schemeClr val="accent3">
                    <a:lumMod val="75000"/>
                  </a:schemeClr>
                </a:solidFill>
                <a:cs typeface="Arial" panose="020B0604020202020204" pitchFamily="34" charset="0"/>
              </a:rPr>
              <a:t>Η  </a:t>
            </a:r>
            <a:r>
              <a:rPr lang="en-US" dirty="0" err="1">
                <a:solidFill>
                  <a:schemeClr val="accent3">
                    <a:lumMod val="75000"/>
                  </a:schemeClr>
                </a:solidFill>
                <a:cs typeface="Arial" panose="020B0604020202020204" pitchFamily="34" charset="0"/>
              </a:rPr>
              <a:t>διάγνωση</a:t>
            </a:r>
            <a:r>
              <a:rPr lang="en-US" dirty="0">
                <a:solidFill>
                  <a:schemeClr val="accent3">
                    <a:lumMod val="75000"/>
                  </a:schemeClr>
                </a:solidFill>
                <a:cs typeface="Arial" panose="020B0604020202020204" pitchFamily="34" charset="0"/>
              </a:rPr>
              <a:t> </a:t>
            </a:r>
            <a:r>
              <a:rPr lang="en-US" dirty="0" err="1">
                <a:solidFill>
                  <a:schemeClr val="accent3">
                    <a:lumMod val="75000"/>
                  </a:schemeClr>
                </a:solidFill>
                <a:cs typeface="Arial" panose="020B0604020202020204" pitchFamily="34" charset="0"/>
              </a:rPr>
              <a:t>της</a:t>
            </a:r>
            <a:r>
              <a:rPr lang="en-US" dirty="0">
                <a:solidFill>
                  <a:schemeClr val="accent3">
                    <a:lumMod val="75000"/>
                  </a:schemeClr>
                </a:solidFill>
                <a:cs typeface="Arial" panose="020B0604020202020204" pitchFamily="34" charset="0"/>
              </a:rPr>
              <a:t> α</a:t>
            </a:r>
            <a:r>
              <a:rPr lang="en-US" dirty="0" err="1">
                <a:solidFill>
                  <a:schemeClr val="accent3">
                    <a:lumMod val="75000"/>
                  </a:schemeClr>
                </a:solidFill>
                <a:cs typeface="Arial" panose="020B0604020202020204" pitchFamily="34" charset="0"/>
              </a:rPr>
              <a:t>λλεργικής</a:t>
            </a:r>
            <a:r>
              <a:rPr lang="en-US" dirty="0">
                <a:solidFill>
                  <a:schemeClr val="accent3">
                    <a:lumMod val="75000"/>
                  </a:schemeClr>
                </a:solidFill>
                <a:cs typeface="Arial" panose="020B0604020202020204" pitchFamily="34" charset="0"/>
              </a:rPr>
              <a:t> </a:t>
            </a:r>
            <a:r>
              <a:rPr lang="en-US" dirty="0" err="1">
                <a:solidFill>
                  <a:schemeClr val="accent3">
                    <a:lumMod val="75000"/>
                  </a:schemeClr>
                </a:solidFill>
                <a:cs typeface="Arial" panose="020B0604020202020204" pitchFamily="34" charset="0"/>
              </a:rPr>
              <a:t>δερμ</a:t>
            </a:r>
            <a:r>
              <a:rPr lang="en-US" dirty="0">
                <a:solidFill>
                  <a:schemeClr val="accent3">
                    <a:lumMod val="75000"/>
                  </a:schemeClr>
                </a:solidFill>
                <a:cs typeface="Arial" panose="020B0604020202020204" pitchFamily="34" charset="0"/>
              </a:rPr>
              <a:t>ατίτιδας εξ επαφής γίνεται από τον αλλεργιολόγο με τις επιδερμικές δοκιμασίες επικόλλησης (patch test) κατά τις οποίες ειδικά αυτοκόλλητα επιθέματα με την υπό εξέταση ουσία τοποθετούνται στην πλάτη του ασθενούς για 48 ώρες. </a:t>
            </a:r>
            <a:r>
              <a:rPr lang="en-US" dirty="0" err="1">
                <a:solidFill>
                  <a:schemeClr val="accent3">
                    <a:lumMod val="75000"/>
                  </a:schemeClr>
                </a:solidFill>
                <a:cs typeface="Arial" panose="020B0604020202020204" pitchFamily="34" charset="0"/>
              </a:rPr>
              <a:t>Στη</a:t>
            </a:r>
            <a:r>
              <a:rPr lang="en-US" dirty="0">
                <a:solidFill>
                  <a:schemeClr val="accent3">
                    <a:lumMod val="75000"/>
                  </a:schemeClr>
                </a:solidFill>
                <a:cs typeface="Arial" panose="020B0604020202020204" pitchFamily="34" charset="0"/>
              </a:rPr>
              <a:t> </a:t>
            </a:r>
            <a:r>
              <a:rPr lang="en-US" dirty="0" err="1">
                <a:solidFill>
                  <a:schemeClr val="accent3">
                    <a:lumMod val="75000"/>
                  </a:schemeClr>
                </a:solidFill>
                <a:cs typeface="Arial" panose="020B0604020202020204" pitchFamily="34" charset="0"/>
              </a:rPr>
              <a:t>συνέχει</a:t>
            </a:r>
            <a:r>
              <a:rPr lang="en-US" dirty="0">
                <a:solidFill>
                  <a:schemeClr val="accent3">
                    <a:lumMod val="75000"/>
                  </a:schemeClr>
                </a:solidFill>
                <a:cs typeface="Arial" panose="020B0604020202020204" pitchFamily="34" charset="0"/>
              </a:rPr>
              <a:t>α αφαιρούνται και η ανάπτυξη τοπικής αντίδρασης στο υπεύθυνο αλλεργιογόνο ελέγχεται από τον αλλεργιολόγο 24 ώρες μετά την αποκόλληση.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76E5BFDD-C773-4972-A135-25B73F2E5BC1}"/>
              </a:ext>
            </a:extLst>
          </p:cNvPr>
          <p:cNvSpPr txBox="1">
            <a:spLocks/>
          </p:cNvSpPr>
          <p:nvPr/>
        </p:nvSpPr>
        <p:spPr>
          <a:xfrm>
            <a:off x="500034" y="642918"/>
            <a:ext cx="3438144" cy="123901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sng" strike="noStrike" kern="1200" cap="none" spc="0" normalizeH="0" baseline="0" noProof="0">
                <a:ln>
                  <a:noFill/>
                </a:ln>
                <a:solidFill>
                  <a:schemeClr val="accent3">
                    <a:lumMod val="75000"/>
                  </a:schemeClr>
                </a:solidFill>
                <a:effectLst/>
                <a:uLnTx/>
                <a:uFillTx/>
                <a:latin typeface="Arial" panose="020B0604020202020204" pitchFamily="34" charset="0"/>
                <a:ea typeface="+mj-ea"/>
                <a:cs typeface="Arial" panose="020B0604020202020204" pitchFamily="34" charset="0"/>
              </a:rPr>
              <a:t>ΘΕΡΑΠΕΙΑ</a:t>
            </a:r>
            <a:br>
              <a:rPr kumimoji="0" lang="el-GR" sz="2400" b="1" i="0" u="sng" strike="noStrike" kern="1200" cap="none" spc="0" normalizeH="0" baseline="0" noProof="0">
                <a:ln>
                  <a:noFill/>
                </a:ln>
                <a:solidFill>
                  <a:schemeClr val="accent3">
                    <a:lumMod val="75000"/>
                  </a:schemeClr>
                </a:solidFill>
                <a:effectLst/>
                <a:uLnTx/>
                <a:uFillTx/>
                <a:latin typeface="+mj-lt"/>
                <a:ea typeface="+mj-ea"/>
                <a:cs typeface="+mj-cs"/>
              </a:rPr>
            </a:br>
            <a:endParaRPr kumimoji="0" lang="en-US" sz="2400" b="0" i="0" u="sng" strike="noStrike" kern="1200" cap="none" spc="0" normalizeH="0" baseline="0" noProof="0" dirty="0">
              <a:ln>
                <a:noFill/>
              </a:ln>
              <a:solidFill>
                <a:schemeClr val="accent3">
                  <a:lumMod val="75000"/>
                </a:schemeClr>
              </a:solidFill>
              <a:effectLst/>
              <a:uLnTx/>
              <a:uFillTx/>
              <a:latin typeface="+mj-lt"/>
              <a:ea typeface="+mj-ea"/>
              <a:cs typeface="+mj-cs"/>
            </a:endParaRPr>
          </a:p>
        </p:txBody>
      </p:sp>
      <p:sp>
        <p:nvSpPr>
          <p:cNvPr id="4" name="Content Placeholder 36">
            <a:extLst>
              <a:ext uri="{FF2B5EF4-FFF2-40B4-BE49-F238E27FC236}">
                <a16:creationId xmlns:a16="http://schemas.microsoft.com/office/drawing/2014/main" id="{9D29FD6E-2847-4895-B46A-EFA99CFAB8AA}"/>
              </a:ext>
            </a:extLst>
          </p:cNvPr>
          <p:cNvSpPr txBox="1">
            <a:spLocks/>
          </p:cNvSpPr>
          <p:nvPr/>
        </p:nvSpPr>
        <p:spPr>
          <a:xfrm>
            <a:off x="0" y="1928802"/>
            <a:ext cx="4214842" cy="4183125"/>
          </a:xfrm>
          <a:prstGeom prst="rect">
            <a:avLst/>
          </a:prstGeom>
        </p:spPr>
        <p:txBody>
          <a:bodyPr anchor="t">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l-GR" dirty="0">
                <a:solidFill>
                  <a:schemeClr val="accent3">
                    <a:lumMod val="75000"/>
                  </a:schemeClr>
                </a:solidFill>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Η θεραπεία περιλαμβάνει πρωταρχικά την αναγνώριση του υπεύθυνου αιτιολογικού παράγοντα, ώστε να δοθούν οδηγίες στον ασθενή για την αποφυγή επαφής του με τα προϊόντα που τον περιέχουν. Για τη θεραπεία της οξείας φάσης της δερματίτιδας γίνεται χρήση τοπικών αλοιφών με στεροειδή και περιποίηση του δέρματος με ειδικά ενυδατικά σκευάσματα. Στις σοβαρότερες κλινικές εικόνες μπορεί να είναι απαραίτητη και χορήγηση από του στόματος κορτικοστεροειδών.</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a:ln>
                <a:noFill/>
              </a:ln>
              <a:solidFill>
                <a:schemeClr val="accent3">
                  <a:lumMod val="75000"/>
                </a:schemeClr>
              </a:solidFill>
              <a:effectLst/>
              <a:uLnTx/>
              <a:uFillTx/>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D91195DC-FFA9-4D96-9C97-BE27BB139D1E}"/>
              </a:ext>
            </a:extLst>
          </p:cNvPr>
          <p:cNvSpPr txBox="1">
            <a:spLocks/>
          </p:cNvSpPr>
          <p:nvPr/>
        </p:nvSpPr>
        <p:spPr>
          <a:xfrm>
            <a:off x="500034" y="357166"/>
            <a:ext cx="3438144" cy="1239012"/>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t>ΑΛΛΕΡΓΙΟΓΟΝΑ</a:t>
            </a:r>
            <a:br>
              <a:rPr kumimoji="0" lang="el-GR" sz="28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br>
            <a:endParaRPr kumimoji="0" lang="el-GR" sz="2800" b="0"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endParaRPr>
          </a:p>
        </p:txBody>
      </p:sp>
      <p:sp>
        <p:nvSpPr>
          <p:cNvPr id="4" name="Content Placeholder 8">
            <a:extLst>
              <a:ext uri="{FF2B5EF4-FFF2-40B4-BE49-F238E27FC236}">
                <a16:creationId xmlns:a16="http://schemas.microsoft.com/office/drawing/2014/main" id="{47014B4F-0425-40F4-9DDB-F729F7487513}"/>
              </a:ext>
            </a:extLst>
          </p:cNvPr>
          <p:cNvSpPr txBox="1">
            <a:spLocks/>
          </p:cNvSpPr>
          <p:nvPr/>
        </p:nvSpPr>
        <p:spPr>
          <a:xfrm>
            <a:off x="357158" y="1142984"/>
            <a:ext cx="3856255" cy="4073363"/>
          </a:xfrm>
          <a:prstGeom prst="rect">
            <a:avLst/>
          </a:prstGeom>
        </p:spPr>
        <p:txBody>
          <a:bodyPr anchor="t">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Τα συχνότερα αλλεργιογόνα στα υλικά που χρησιμοποιούμε για τα νύχια είναι </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t>
            </a:r>
            <a:endPar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Η νιτροκυταρίνη</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nitrocellulose)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Οι ρητίνες που είναι η συχνότερη αιτία αλλεργιών</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Alkyd rosins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Acrylates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Vinyls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Polyesters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Πλαστικοποιητές όπως </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camphor, phthalate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Διαλύτες όπως </a:t>
            </a: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alcohol, acetate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Χρωστικές</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Guanine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Bismuth</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Oxychloride, </a:t>
            </a: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κ.α.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700" b="0" i="0" u="none" strike="noStrike" kern="1200" cap="none" spc="0" normalizeH="0" baseline="0" noProof="0" dirty="0">
              <a:ln>
                <a:noFill/>
              </a:ln>
              <a:solidFill>
                <a:schemeClr val="accent3">
                  <a:lumMod val="75000"/>
                </a:schemeClr>
              </a:solidFill>
              <a:effectLst/>
              <a:uLnTx/>
              <a:uFillTx/>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78BAD939-93F3-4292-A7AD-1FF70E7FD559}"/>
              </a:ext>
            </a:extLst>
          </p:cNvPr>
          <p:cNvSpPr txBox="1">
            <a:spLocks/>
          </p:cNvSpPr>
          <p:nvPr/>
        </p:nvSpPr>
        <p:spPr>
          <a:xfrm>
            <a:off x="214282" y="714356"/>
            <a:ext cx="4572032" cy="1173761"/>
          </a:xfrm>
          <a:prstGeom prst="rect">
            <a:avLst/>
          </a:prstGeo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sng" strike="noStrike" kern="1200" cap="none" spc="0" normalizeH="0" baseline="0" noProof="0">
                <a:ln>
                  <a:noFill/>
                </a:ln>
                <a:solidFill>
                  <a:schemeClr val="accent3">
                    <a:lumMod val="75000"/>
                  </a:schemeClr>
                </a:solidFill>
                <a:effectLst/>
                <a:uLnTx/>
                <a:uFillTx/>
                <a:latin typeface="+mj-lt"/>
                <a:ea typeface="+mj-ea"/>
                <a:cs typeface="Arial" panose="020B0604020202020204" pitchFamily="34" charset="0"/>
              </a:rPr>
              <a:t>ΠΩΣ ΝΑ ΑΠΟΦΥΓΟΥΜΕ ΤΟ ‘’ΦΟΥΣΚΩΜΑ’’ ΣΤΑ ΤΕΧΝΗΤΑ ΝΥΧΙΑ</a:t>
            </a:r>
            <a:br>
              <a:rPr kumimoji="0" lang="el-GR" sz="2400" b="1" i="0" u="sng" strike="noStrike" kern="1200" cap="none" spc="0" normalizeH="0" baseline="0" noProof="0">
                <a:ln>
                  <a:noFill/>
                </a:ln>
                <a:solidFill>
                  <a:schemeClr val="accent3">
                    <a:lumMod val="75000"/>
                  </a:schemeClr>
                </a:solidFill>
                <a:effectLst/>
                <a:uLnTx/>
                <a:uFillTx/>
                <a:latin typeface="+mj-lt"/>
                <a:ea typeface="+mj-ea"/>
                <a:cs typeface="Arial" panose="020B0604020202020204" pitchFamily="34" charset="0"/>
              </a:rPr>
            </a:br>
            <a:endParaRPr kumimoji="0" lang="el-GR"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endParaRPr>
          </a:p>
        </p:txBody>
      </p:sp>
      <p:sp>
        <p:nvSpPr>
          <p:cNvPr id="4" name="Content Placeholder 8">
            <a:extLst>
              <a:ext uri="{FF2B5EF4-FFF2-40B4-BE49-F238E27FC236}">
                <a16:creationId xmlns:a16="http://schemas.microsoft.com/office/drawing/2014/main" id="{8F49A2F3-6065-41C3-92A2-65F2507DD722}"/>
              </a:ext>
            </a:extLst>
          </p:cNvPr>
          <p:cNvSpPr txBox="1">
            <a:spLocks/>
          </p:cNvSpPr>
          <p:nvPr/>
        </p:nvSpPr>
        <p:spPr>
          <a:xfrm>
            <a:off x="142844" y="1643050"/>
            <a:ext cx="4286280" cy="4636350"/>
          </a:xfrm>
          <a:prstGeom prst="rect">
            <a:avLst/>
          </a:prstGeom>
        </p:spPr>
        <p:txBody>
          <a:bodyPr anchor="t">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Υπάρχουν πολλοί λόγοι που οδηγούν σε αυτό το αποτέλεσμα. Αυτό μπορεί να οφείλεται είτε στην τεχνίτρια, είτε στην πελάτισσα, είτε στα προϊόντα.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Όσο αφορά </a:t>
            </a:r>
            <a:r>
              <a:rPr kumimoji="0" lang="el-GR" sz="1600" b="0" i="0" u="sng"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την τεχνίτρια </a:t>
            </a:r>
            <a:r>
              <a:rPr kumimoji="0" lang="en-US"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Θα πρέπει να γίνεται σωστή προετοιμασία, δηλαδή το νύχι θα πρέπει να έχει καθαριστεί σωστά, να έχουν αφαιρεθεί καλά τα επωνύχια, να το έχουμε περάσει με </a:t>
            </a:r>
            <a:r>
              <a:rPr kumimoji="0" lang="en-US"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buffer</a:t>
            </a: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 να έχει αφαιρεθεί η υγρασία, να έχουν τοποθετηθεί τα κατάλληλα </a:t>
            </a:r>
            <a:r>
              <a:rPr kumimoji="0" lang="en-US"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primer </a:t>
            </a: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και στη συνέχεια να γίνει οποιαδήποτε τοποθέτηση υλικού.</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600"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Το υλικό δε θα πρέπει να αγγίζει το δέρμα.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Ορθογώνιο"/>
          <p:cNvSpPr/>
          <p:nvPr/>
        </p:nvSpPr>
        <p:spPr>
          <a:xfrm>
            <a:off x="357158" y="2071678"/>
            <a:ext cx="3571900" cy="3477875"/>
          </a:xfrm>
          <a:prstGeom prst="rect">
            <a:avLst/>
          </a:prstGeom>
        </p:spPr>
        <p:txBody>
          <a:bodyPr wrap="square">
            <a:spAutoFit/>
          </a:bodyPr>
          <a:lstStyle/>
          <a:p>
            <a:pPr algn="ctr"/>
            <a:r>
              <a:rPr lang="el-GR" sz="2000" dirty="0">
                <a:solidFill>
                  <a:schemeClr val="accent3">
                    <a:lumMod val="75000"/>
                  </a:schemeClr>
                </a:solidFill>
              </a:rPr>
              <a:t>Το gel είναι μία μέθοδος τεχνητών νυχιών που χρησιμοποιείται στο μανικιούρ</a:t>
            </a:r>
            <a:r>
              <a:rPr lang="en-US" sz="2000" dirty="0">
                <a:solidFill>
                  <a:schemeClr val="accent3">
                    <a:lumMod val="75000"/>
                  </a:schemeClr>
                </a:solidFill>
              </a:rPr>
              <a:t>,</a:t>
            </a:r>
            <a:r>
              <a:rPr lang="el-GR" sz="2000" dirty="0">
                <a:solidFill>
                  <a:schemeClr val="accent3">
                    <a:lumMod val="75000"/>
                  </a:schemeClr>
                </a:solidFill>
              </a:rPr>
              <a:t>είτε για να ενισχύσει τα φυσικά νύχια που είναι εύθραυστα, είτε για να επιμηκύνει τα νύχια. Χρειάζεται σαν υλικό πολυμερισμό και είναι αρκετά ανθεκτικό. Η τοποθέτησή του διαρκεί 1 με 1,5 ώρα το πολύ</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Ορθογώνιο"/>
          <p:cNvSpPr/>
          <p:nvPr/>
        </p:nvSpPr>
        <p:spPr>
          <a:xfrm>
            <a:off x="357158" y="1500174"/>
            <a:ext cx="3929074" cy="4385816"/>
          </a:xfrm>
          <a:prstGeom prst="rect">
            <a:avLst/>
          </a:prstGeom>
        </p:spPr>
        <p:txBody>
          <a:bodyPr wrap="square">
            <a:spAutoFit/>
          </a:bodyPr>
          <a:lstStyle/>
          <a:p>
            <a:pPr marL="342900" lvl="0" indent="-342900">
              <a:spcBef>
                <a:spcPct val="20000"/>
              </a:spcBef>
              <a:buFont typeface="Arial" pitchFamily="34" charset="0"/>
              <a:buChar char="•"/>
              <a:defRPr/>
            </a:pPr>
            <a:r>
              <a:rPr lang="el-GR" dirty="0">
                <a:solidFill>
                  <a:schemeClr val="accent3">
                    <a:lumMod val="75000"/>
                  </a:schemeClr>
                </a:solidFill>
                <a:cs typeface="Arial" panose="020B0604020202020204" pitchFamily="34" charset="0"/>
              </a:rPr>
              <a:t>Θα πρέπει να δημιουργηθεί σωστά η καμπύλη </a:t>
            </a:r>
            <a:r>
              <a:rPr lang="en-US" dirty="0">
                <a:solidFill>
                  <a:schemeClr val="accent3">
                    <a:lumMod val="75000"/>
                  </a:schemeClr>
                </a:solidFill>
                <a:cs typeface="Arial" panose="020B0604020202020204" pitchFamily="34" charset="0"/>
              </a:rPr>
              <a:t>C</a:t>
            </a:r>
            <a:r>
              <a:rPr lang="el-GR" dirty="0">
                <a:solidFill>
                  <a:schemeClr val="accent3">
                    <a:lumMod val="75000"/>
                  </a:schemeClr>
                </a:solidFill>
                <a:cs typeface="Arial" panose="020B0604020202020204" pitchFamily="34" charset="0"/>
              </a:rPr>
              <a:t> στο σημείο πίεσης του νυχιού ώστε όταν το νύχι μεγαλώνει να έχει σωστή υποστήριξη από πιέσεις που δέχεται.</a:t>
            </a:r>
          </a:p>
          <a:p>
            <a:pPr marL="342900" lvl="0" indent="-342900">
              <a:spcBef>
                <a:spcPct val="20000"/>
              </a:spcBef>
              <a:buFont typeface="Arial" pitchFamily="34" charset="0"/>
              <a:buChar char="•"/>
              <a:defRPr/>
            </a:pPr>
            <a:endParaRPr lang="el-GR" dirty="0">
              <a:solidFill>
                <a:schemeClr val="accent3">
                  <a:lumMod val="75000"/>
                </a:schemeClr>
              </a:solidFill>
              <a:cs typeface="Arial" panose="020B0604020202020204" pitchFamily="34" charset="0"/>
            </a:endParaRPr>
          </a:p>
          <a:p>
            <a:pPr marL="342900" lvl="0" indent="-342900">
              <a:spcBef>
                <a:spcPct val="20000"/>
              </a:spcBef>
              <a:buFont typeface="Arial" pitchFamily="34" charset="0"/>
              <a:buChar char="•"/>
              <a:defRPr/>
            </a:pPr>
            <a:r>
              <a:rPr lang="el-GR" dirty="0">
                <a:solidFill>
                  <a:schemeClr val="accent3">
                    <a:lumMod val="75000"/>
                  </a:schemeClr>
                </a:solidFill>
                <a:cs typeface="Arial" panose="020B0604020202020204" pitchFamily="34" charset="0"/>
              </a:rPr>
              <a:t>Έλεγχος λάμπας πολυμερισμού είτε</a:t>
            </a:r>
            <a:r>
              <a:rPr lang="en-US" dirty="0">
                <a:solidFill>
                  <a:schemeClr val="accent3">
                    <a:lumMod val="75000"/>
                  </a:schemeClr>
                </a:solidFill>
                <a:cs typeface="Arial" panose="020B0604020202020204" pitchFamily="34" charset="0"/>
              </a:rPr>
              <a:t> UV </a:t>
            </a:r>
            <a:r>
              <a:rPr lang="el-GR" dirty="0">
                <a:solidFill>
                  <a:schemeClr val="accent3">
                    <a:lumMod val="75000"/>
                  </a:schemeClr>
                </a:solidFill>
                <a:cs typeface="Arial" panose="020B0604020202020204" pitchFamily="34" charset="0"/>
              </a:rPr>
              <a:t>είτε </a:t>
            </a:r>
            <a:r>
              <a:rPr lang="en-US" dirty="0">
                <a:solidFill>
                  <a:schemeClr val="accent3">
                    <a:lumMod val="75000"/>
                  </a:schemeClr>
                </a:solidFill>
                <a:cs typeface="Arial" panose="020B0604020202020204" pitchFamily="34" charset="0"/>
              </a:rPr>
              <a:t>led</a:t>
            </a:r>
            <a:r>
              <a:rPr lang="el-GR" dirty="0">
                <a:solidFill>
                  <a:schemeClr val="accent3">
                    <a:lumMod val="75000"/>
                  </a:schemeClr>
                </a:solidFill>
                <a:cs typeface="Arial" panose="020B0604020202020204" pitchFamily="34" charset="0"/>
              </a:rPr>
              <a:t> συχνά ώστε να είμαστε σίγουροι πως πολυμερίζει σωστά.</a:t>
            </a:r>
          </a:p>
          <a:p>
            <a:pPr marL="342900" lvl="0" indent="-342900">
              <a:spcBef>
                <a:spcPct val="20000"/>
              </a:spcBef>
              <a:buFont typeface="Arial" pitchFamily="34" charset="0"/>
              <a:buChar char="•"/>
              <a:defRPr/>
            </a:pPr>
            <a:endParaRPr lang="el-GR" dirty="0">
              <a:solidFill>
                <a:schemeClr val="accent3">
                  <a:lumMod val="75000"/>
                </a:schemeClr>
              </a:solidFill>
              <a:cs typeface="Arial" panose="020B0604020202020204" pitchFamily="34" charset="0"/>
            </a:endParaRPr>
          </a:p>
          <a:p>
            <a:pPr marL="342900" lvl="0" indent="-342900">
              <a:spcBef>
                <a:spcPct val="20000"/>
              </a:spcBef>
              <a:buFont typeface="Arial" pitchFamily="34" charset="0"/>
              <a:buChar char="•"/>
              <a:defRPr/>
            </a:pPr>
            <a:r>
              <a:rPr lang="el-GR" dirty="0">
                <a:solidFill>
                  <a:schemeClr val="accent3">
                    <a:lumMod val="75000"/>
                  </a:schemeClr>
                </a:solidFill>
                <a:cs typeface="Arial" panose="020B0604020202020204" pitchFamily="34" charset="0"/>
              </a:rPr>
              <a:t>Σε περίπτωση που υπάρχει τυχόν φούσκωμα από προηγούμενη εφαρμογή θα πρέπει να καθαριστεί καλά.</a:t>
            </a:r>
          </a:p>
          <a:p>
            <a:pPr marL="342900" lvl="0" indent="-342900">
              <a:spcBef>
                <a:spcPct val="20000"/>
              </a:spcBef>
              <a:buFont typeface="Arial" pitchFamily="34" charset="0"/>
              <a:buChar char="•"/>
              <a:defRPr/>
            </a:pPr>
            <a:endParaRPr lang="en-US" sz="1050" dirty="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B4808381-447D-4B31-92B2-81060A601737}"/>
              </a:ext>
            </a:extLst>
          </p:cNvPr>
          <p:cNvSpPr txBox="1">
            <a:spLocks/>
          </p:cNvSpPr>
          <p:nvPr/>
        </p:nvSpPr>
        <p:spPr>
          <a:xfrm>
            <a:off x="428596" y="0"/>
            <a:ext cx="3438144" cy="1938129"/>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rPr>
              <a:t>ΟΣΟ ΑΦΟΡΑ</a:t>
            </a:r>
            <a:br>
              <a:rPr kumimoji="0" lang="en-US"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rPr>
            </a:br>
            <a:r>
              <a:rPr kumimoji="0" lang="el-GR"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rPr>
              <a:t> ΤΗΝ ΠΕΛΑΤΙΣΣΑ</a:t>
            </a:r>
            <a:r>
              <a:rPr kumimoji="0" lang="en-US"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rPr>
              <a:t> :</a:t>
            </a:r>
            <a:br>
              <a:rPr kumimoji="0" lang="el-GR"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rPr>
            </a:br>
            <a:endParaRPr kumimoji="0" lang="el-GR" sz="2400" b="1" i="0" u="sng" strike="noStrike" kern="1200" cap="none" spc="0" normalizeH="0" baseline="0" noProof="0" dirty="0">
              <a:ln>
                <a:noFill/>
              </a:ln>
              <a:solidFill>
                <a:schemeClr val="accent3">
                  <a:lumMod val="75000"/>
                </a:schemeClr>
              </a:solidFill>
              <a:effectLst/>
              <a:uLnTx/>
              <a:uFillTx/>
              <a:latin typeface="+mj-lt"/>
              <a:ea typeface="+mj-ea"/>
              <a:cs typeface="Arial" panose="020B0604020202020204" pitchFamily="34" charset="0"/>
            </a:endParaRPr>
          </a:p>
        </p:txBody>
      </p:sp>
      <p:sp>
        <p:nvSpPr>
          <p:cNvPr id="4" name="Content Placeholder 8">
            <a:extLst>
              <a:ext uri="{FF2B5EF4-FFF2-40B4-BE49-F238E27FC236}">
                <a16:creationId xmlns:a16="http://schemas.microsoft.com/office/drawing/2014/main" id="{9EE999B2-211D-4DC0-9931-65754BB4DE89}"/>
              </a:ext>
            </a:extLst>
          </p:cNvPr>
          <p:cNvSpPr txBox="1">
            <a:spLocks/>
          </p:cNvSpPr>
          <p:nvPr/>
        </p:nvSpPr>
        <p:spPr>
          <a:xfrm>
            <a:off x="214282" y="1285860"/>
            <a:ext cx="4214842" cy="4208015"/>
          </a:xfrm>
          <a:prstGeom prst="rect">
            <a:avLst/>
          </a:prstGeom>
        </p:spPr>
        <p:txBody>
          <a:bodyPr anchor="t">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Όταν η βάση του νυχιού είναι κοντή και ειδικά αν είναι η πρώτη φορά που θα γίνει εφαρμογή τεχνητών νυχιών δε θα επιλέγουμε να κάνουμε μακριά νύχια γιατί έτσι θα πιεστεί το φυσικό νύχι και θα φουσκώσει.</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Αν η πελάτισσα έχει την τάση να πειράζει τα νύχια της(δάγκωμα, σκάλισμα, λύγισμα), τότε είναι σίγουρο πως θα παρατηρηθεί φούσκωμα στα τεχνητά της νύχια.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Επισημαίνουμε στην πελάτισσα πως τα νύχια ναι μεν γίνονται σκληρότερα με το υλικό, αλλά θέλουν προσοχή και δεν τα χρησιμοποιούμε για σκληρές χρήσεις.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Η υπερβολική έκθεση των χεριών σε υγρασία θα οδηγήσει σε φούσκωμα.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a:ln>
                <a:noFill/>
              </a:ln>
              <a:solidFill>
                <a:schemeClr val="accent3">
                  <a:lumMod val="75000"/>
                </a:schemeClr>
              </a:solidFill>
              <a:effectLst/>
              <a:uLnTx/>
              <a:uFillTx/>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Content Placeholder 8">
            <a:extLst>
              <a:ext uri="{FF2B5EF4-FFF2-40B4-BE49-F238E27FC236}">
                <a16:creationId xmlns:a16="http://schemas.microsoft.com/office/drawing/2014/main" id="{DE728B40-50E9-4853-93D6-C36B4A26D078}"/>
              </a:ext>
            </a:extLst>
          </p:cNvPr>
          <p:cNvSpPr txBox="1">
            <a:spLocks/>
          </p:cNvSpPr>
          <p:nvPr/>
        </p:nvSpPr>
        <p:spPr>
          <a:xfrm>
            <a:off x="280476" y="284084"/>
            <a:ext cx="4005771" cy="6436311"/>
          </a:xfrm>
          <a:prstGeom prst="rect">
            <a:avLst/>
          </a:prstGeom>
        </p:spPr>
        <p:txBody>
          <a:bodyPr anchor="t">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900" b="0" i="0" u="none" strike="noStrike" kern="1200" cap="none" spc="0" normalizeH="0" baseline="0" noProof="0">
                <a:ln>
                  <a:noFill/>
                </a:ln>
                <a:solidFill>
                  <a:schemeClr val="accent3">
                    <a:lumMod val="75000"/>
                  </a:schemeClr>
                </a:solidFill>
                <a:effectLst/>
                <a:uLnTx/>
                <a:uFillTx/>
                <a:latin typeface="+mj-lt"/>
                <a:ea typeface="+mn-ea"/>
                <a:cs typeface="Arial" panose="020B0604020202020204" pitchFamily="34" charset="0"/>
              </a:rPr>
              <a:t>Το επαναλαμβανόμενο χτύπημα των νυχιών επίσης παίζει σημαντικό ρόλο στο να φουσκώσει το υλικό.</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900" b="0" i="0" u="none" strike="noStrike" kern="1200" cap="none" spc="0" normalizeH="0" baseline="0" noProof="0">
                <a:ln>
                  <a:noFill/>
                </a:ln>
                <a:solidFill>
                  <a:schemeClr val="accent3">
                    <a:lumMod val="75000"/>
                  </a:schemeClr>
                </a:solidFill>
                <a:effectLst/>
                <a:uLnTx/>
                <a:uFillTx/>
                <a:latin typeface="+mj-lt"/>
                <a:ea typeface="+mn-ea"/>
                <a:cs typeface="Arial" panose="020B0604020202020204" pitchFamily="34" charset="0"/>
              </a:rPr>
              <a:t>Όταν η πελάτισσα έχει υπερβολικά λιπαρά και λεπτά νύχια, τότε το υλικό πάνω στα νύχια της θα φουσκώσει πολύ γρήγορα.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900" b="0" i="0" u="none" strike="noStrike" kern="1200" cap="none" spc="0" normalizeH="0" baseline="0" noProof="0">
                <a:ln>
                  <a:noFill/>
                </a:ln>
                <a:solidFill>
                  <a:schemeClr val="accent3">
                    <a:lumMod val="75000"/>
                  </a:schemeClr>
                </a:solidFill>
                <a:effectLst/>
                <a:uLnTx/>
                <a:uFillTx/>
                <a:latin typeface="+mj-lt"/>
                <a:ea typeface="+mn-ea"/>
                <a:cs typeface="Arial" panose="020B0604020202020204" pitchFamily="34" charset="0"/>
              </a:rPr>
              <a:t>Στις γυναίκες λόγω ορμονών που αυξομειώνονται για πολλούς λόγους(πχ. Εγκυμοσύνη αν και δε συνίσταται εφαρμογή τεχνητών), μπορεί η ποιότητα του νυχιού να αλλάξει και ενώ πριν άντεχε περισσότερο, ξαφνικά να βλέπει ότι προκαλείται περισσότερη λιπαρότητα στα νύχια άρα δεν αντέχει τόσο το υλικό και προκαλεί φούσκωμα.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1900" b="0" i="0" u="none" strike="noStrike" kern="1200" cap="none" spc="0" normalizeH="0" baseline="0" noProof="0">
                <a:ln>
                  <a:noFill/>
                </a:ln>
                <a:solidFill>
                  <a:schemeClr val="accent3">
                    <a:lumMod val="75000"/>
                  </a:schemeClr>
                </a:solidFill>
                <a:effectLst/>
                <a:uLnTx/>
                <a:uFillTx/>
                <a:latin typeface="+mj-lt"/>
                <a:ea typeface="+mn-ea"/>
                <a:cs typeface="Arial" panose="020B0604020202020204" pitchFamily="34" charset="0"/>
              </a:rPr>
              <a:t>Κάποια πελάτισσα αν για οποιοδήποτε λόγο βρίσκεται υπό φαρμακευτική αγωγή ίσως και αυτό να επηρεάσει τη ποιότητα του νυχιού.</a:t>
            </a:r>
            <a:endParaRPr kumimoji="0" lang="en-US" sz="1900" b="0" i="0" u="none" strike="noStrike" kern="1200" cap="none" spc="0" normalizeH="0" baseline="0" noProof="0">
              <a:ln>
                <a:noFill/>
              </a:ln>
              <a:solidFill>
                <a:schemeClr val="accent3">
                  <a:lumMod val="75000"/>
                </a:schemeClr>
              </a:solidFill>
              <a:effectLst/>
              <a:uLnTx/>
              <a:uFillTx/>
              <a:latin typeface="+mj-lt"/>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700" b="0" i="0" u="none" strike="noStrike" kern="1200" cap="none" spc="0" normalizeH="0" baseline="0" noProof="0" dirty="0">
              <a:ln>
                <a:noFill/>
              </a:ln>
              <a:solidFill>
                <a:schemeClr val="accent3">
                  <a:lumMod val="75000"/>
                </a:schemeClr>
              </a:solidFill>
              <a:effectLst/>
              <a:uLnTx/>
              <a:uFillTx/>
              <a:latin typeface="+mj-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Τίτλος 1">
            <a:extLst>
              <a:ext uri="{FF2B5EF4-FFF2-40B4-BE49-F238E27FC236}">
                <a16:creationId xmlns:a16="http://schemas.microsoft.com/office/drawing/2014/main" id="{BA85EE5E-0D93-459F-A1DF-0DEA8B228A39}"/>
              </a:ext>
            </a:extLst>
          </p:cNvPr>
          <p:cNvSpPr txBox="1">
            <a:spLocks/>
          </p:cNvSpPr>
          <p:nvPr/>
        </p:nvSpPr>
        <p:spPr>
          <a:xfrm>
            <a:off x="428596" y="571480"/>
            <a:ext cx="3438144" cy="1239012"/>
          </a:xfrm>
          <a:prstGeom prst="rect">
            <a:avLst/>
          </a:prstGeom>
        </p:spPr>
        <p:txBody>
          <a:bodyPr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t>ΟΣΟ ΑΦΟΡΑ</a:t>
            </a:r>
            <a:br>
              <a:rPr kumimoji="0" lang="en-US"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br>
            <a:r>
              <a:rPr kumimoji="0" lang="el-GR"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t> ΤΑ ΠΡΟΪΟΝΤΑ </a:t>
            </a:r>
            <a:r>
              <a:rPr kumimoji="0" lang="en-US"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t>:</a:t>
            </a:r>
            <a:br>
              <a:rPr kumimoji="0" lang="el-GR"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rPr>
            </a:br>
            <a:endParaRPr kumimoji="0" lang="el-GR" sz="2700" b="1" i="0" u="sng" strike="noStrike" kern="1200" cap="none" spc="0" normalizeH="0" baseline="0" noProof="0" dirty="0">
              <a:ln>
                <a:noFill/>
              </a:ln>
              <a:solidFill>
                <a:schemeClr val="accent3">
                  <a:lumMod val="75000"/>
                </a:schemeClr>
              </a:solidFill>
              <a:effectLst/>
              <a:uLnTx/>
              <a:uFillTx/>
              <a:ea typeface="+mj-ea"/>
              <a:cs typeface="Arial" panose="020B0604020202020204" pitchFamily="34" charset="0"/>
            </a:endParaRPr>
          </a:p>
        </p:txBody>
      </p:sp>
      <p:sp>
        <p:nvSpPr>
          <p:cNvPr id="4" name="Content Placeholder 8">
            <a:extLst>
              <a:ext uri="{FF2B5EF4-FFF2-40B4-BE49-F238E27FC236}">
                <a16:creationId xmlns:a16="http://schemas.microsoft.com/office/drawing/2014/main" id="{240CC902-4CB3-442E-836D-7D8A1FC0D183}"/>
              </a:ext>
            </a:extLst>
          </p:cNvPr>
          <p:cNvSpPr txBox="1">
            <a:spLocks/>
          </p:cNvSpPr>
          <p:nvPr/>
        </p:nvSpPr>
        <p:spPr>
          <a:xfrm>
            <a:off x="285720" y="1500174"/>
            <a:ext cx="3917659" cy="3464632"/>
          </a:xfrm>
          <a:prstGeom prst="rect">
            <a:avLst/>
          </a:prstGeom>
        </p:spPr>
        <p:txBody>
          <a:bodyPr anchor="t">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Είναι πολύ σημαντικό να γνωρίζουμε τι προϊόντα χρησιμοποιούμε, ότι η εταιρεία που εμπιστευτήκαμε να αγοράσουμε τα προϊόντα της είναι αξιόπιστη και εγκεκριμένη στο χώρο.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Όταν γίνεται συνδυασμός προϊόντων από διάφορες εταιρείες, κάποιες από αυτές δεν είναι συμβατές άρα δε γίνεται καλή ένωση των προϊόντων.</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b="0" i="0" u="none" strike="noStrike" kern="1200" cap="none" spc="0" normalizeH="0" baseline="0" noProof="0" dirty="0">
                <a:ln>
                  <a:noFill/>
                </a:ln>
                <a:solidFill>
                  <a:schemeClr val="accent3">
                    <a:lumMod val="75000"/>
                  </a:schemeClr>
                </a:solidFill>
                <a:effectLst/>
                <a:uLnTx/>
                <a:uFillTx/>
                <a:ea typeface="+mn-ea"/>
                <a:cs typeface="Arial" panose="020B0604020202020204" pitchFamily="34" charset="0"/>
              </a:rPr>
              <a:t>Πρέπει πάντα να ελέγχουμε τις ημερομηνίες λήξης των προϊόντων και το διάστημα που αντέχει το προϊόν αυτό εφόσον ανοιχτεί και αυτό αναγράφεται στη συσκευασία του.</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50" b="0" i="0" u="none" strike="noStrike" kern="1200" cap="none" spc="0" normalizeH="0" baseline="0" noProof="0" dirty="0">
              <a:ln>
                <a:noFill/>
              </a:ln>
              <a:solidFill>
                <a:schemeClr val="accent3">
                  <a:lumMod val="75000"/>
                </a:schemeClr>
              </a:solidFill>
              <a:effectLst/>
              <a:uLnTx/>
              <a:uFillTx/>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9 - Τίτλος"/>
          <p:cNvSpPr txBox="1">
            <a:spLocks/>
          </p:cNvSpPr>
          <p:nvPr/>
        </p:nvSpPr>
        <p:spPr>
          <a:xfrm>
            <a:off x="214282" y="928670"/>
            <a:ext cx="3791992" cy="5016758"/>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t>Αναφέρατε πού και για ποιο λόγο χρησιμοποιούμε το </a:t>
            </a:r>
            <a:r>
              <a:rPr kumimoji="0" lang="en-US" sz="2000" b="0" i="0" u="none" strike="noStrike" kern="1200" cap="none" spc="0" normalizeH="0" baseline="0" noProof="0" dirty="0">
                <a:ln>
                  <a:noFill/>
                </a:ln>
                <a:solidFill>
                  <a:schemeClr val="accent3">
                    <a:lumMod val="75000"/>
                  </a:schemeClr>
                </a:solidFill>
                <a:effectLst/>
                <a:uLnTx/>
                <a:uFillTx/>
                <a:ea typeface="+mj-ea"/>
                <a:cs typeface="Arial" pitchFamily="34" charset="0"/>
              </a:rPr>
              <a:t>primer.</a:t>
            </a:r>
          </a:p>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br>
            <a:endParaRPr kumimoji="0" lang="en-US" sz="2000" b="0" i="0" u="none" strike="noStrike" kern="1200" cap="none" spc="0" normalizeH="0" baseline="0" noProof="0" dirty="0">
              <a:ln>
                <a:noFill/>
              </a:ln>
              <a:solidFill>
                <a:schemeClr val="accent3">
                  <a:lumMod val="75000"/>
                </a:schemeClr>
              </a:solidFill>
              <a:effectLst/>
              <a:uLnTx/>
              <a:uFillTx/>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0" i="0" u="sng" strike="noStrike" kern="1200" cap="none" spc="0" normalizeH="0" baseline="0" noProof="0" dirty="0">
                <a:ln>
                  <a:noFill/>
                </a:ln>
                <a:solidFill>
                  <a:schemeClr val="accent3">
                    <a:lumMod val="75000"/>
                  </a:schemeClr>
                </a:solidFill>
                <a:effectLst/>
                <a:uLnTx/>
                <a:uFillTx/>
                <a:ea typeface="+mj-ea"/>
                <a:cs typeface="Arial" pitchFamily="34" charset="0"/>
              </a:rPr>
              <a:t>Απάντηση</a:t>
            </a:r>
            <a:r>
              <a:rPr kumimoji="0" lang="en-US" sz="2000" b="0" i="0" u="sng" strike="noStrike" kern="1200" cap="none" spc="0" normalizeH="0" baseline="0" noProof="0" dirty="0">
                <a:ln>
                  <a:noFill/>
                </a:ln>
                <a:solidFill>
                  <a:schemeClr val="accent3">
                    <a:lumMod val="75000"/>
                  </a:schemeClr>
                </a:solidFill>
                <a:effectLst/>
                <a:uLnTx/>
                <a:uFillTx/>
                <a:ea typeface="+mj-ea"/>
                <a:cs typeface="Arial" pitchFamily="34" charset="0"/>
              </a:rPr>
              <a:t>:</a:t>
            </a:r>
            <a:endParaRPr kumimoji="0" lang="el-GR" sz="2000" b="0" i="0" u="sng" strike="noStrike" kern="1200" cap="none" spc="0" normalizeH="0" baseline="0" noProof="0" dirty="0">
              <a:ln>
                <a:noFill/>
              </a:ln>
              <a:solidFill>
                <a:schemeClr val="accent3">
                  <a:lumMod val="75000"/>
                </a:schemeClr>
              </a:solidFill>
              <a:effectLst/>
              <a:uLnTx/>
              <a:uFillTx/>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t>Το </a:t>
            </a:r>
            <a:r>
              <a:rPr kumimoji="0" lang="en-US" sz="2000" b="0" i="0" u="none" strike="noStrike" kern="1200" cap="none" spc="0" normalizeH="0" baseline="0" noProof="0" dirty="0">
                <a:ln>
                  <a:noFill/>
                </a:ln>
                <a:solidFill>
                  <a:schemeClr val="accent3">
                    <a:lumMod val="75000"/>
                  </a:schemeClr>
                </a:solidFill>
                <a:effectLst/>
                <a:uLnTx/>
                <a:uFillTx/>
                <a:ea typeface="+mj-ea"/>
                <a:cs typeface="Arial" pitchFamily="34" charset="0"/>
              </a:rPr>
              <a:t>primer </a:t>
            </a:r>
            <a: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t>χρησιμοποιείται πάνω στο φυσικό νύχι πριν γίνει τοποθέτηση με ακρυλικό, </a:t>
            </a:r>
            <a:r>
              <a:rPr kumimoji="0" lang="en-US" sz="2000" b="0" i="0" u="none" strike="noStrike" kern="1200" cap="none" spc="0" normalizeH="0" baseline="0" noProof="0" dirty="0">
                <a:ln>
                  <a:noFill/>
                </a:ln>
                <a:solidFill>
                  <a:schemeClr val="accent3">
                    <a:lumMod val="75000"/>
                  </a:schemeClr>
                </a:solidFill>
                <a:effectLst/>
                <a:uLnTx/>
                <a:uFillTx/>
                <a:ea typeface="+mj-ea"/>
                <a:cs typeface="Arial" pitchFamily="34" charset="0"/>
              </a:rPr>
              <a:t>gel </a:t>
            </a:r>
            <a: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t>ή ημιμόνιμο χρώμα. Είναι υλικό συγκόλλησης  και βοηθάει τα υλικά να συγκρατηθούν καλύτερα πάνω στο φυσικό νύχι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rPr>
              <a:t>(ΕΡΩΤΗΣΗ ΠΙΣΤΟΠΟΙΗΣΗΣ – ΟΜΑΔΑ Β’ ΕΙΔΙΚΕΣ ΕΡΩΤΗΣΕΙΣ)</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2000" b="0" i="0" u="none" strike="noStrike" kern="1200" cap="none" spc="0" normalizeH="0" baseline="0" noProof="0" dirty="0">
              <a:ln>
                <a:noFill/>
              </a:ln>
              <a:solidFill>
                <a:schemeClr val="accent3">
                  <a:lumMod val="75000"/>
                </a:schemeClr>
              </a:solidFill>
              <a:effectLst/>
              <a:uLnTx/>
              <a:uFillTx/>
              <a:ea typeface="+mj-ea"/>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 Υπότιτλος">
            <a:extLst>
              <a:ext uri="{FF2B5EF4-FFF2-40B4-BE49-F238E27FC236}">
                <a16:creationId xmlns:a16="http://schemas.microsoft.com/office/drawing/2014/main" id="{76CEC041-ADD0-4B36-B5F2-6F3A1F4D6AD4}"/>
              </a:ext>
            </a:extLst>
          </p:cNvPr>
          <p:cNvSpPr>
            <a:spLocks noGrp="1"/>
          </p:cNvSpPr>
          <p:nvPr/>
        </p:nvSpPr>
        <p:spPr>
          <a:xfrm>
            <a:off x="214282" y="2107397"/>
            <a:ext cx="8715436" cy="264320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000" dirty="0">
              <a:solidFill>
                <a:schemeClr val="accent3">
                  <a:lumMod val="50000"/>
                </a:schemeClr>
              </a:solidFill>
            </a:endParaRPr>
          </a:p>
          <a:p>
            <a:pPr>
              <a:buFont typeface="Wingdings" pitchFamily="2" charset="2"/>
              <a:buChar char="Ø"/>
            </a:pPr>
            <a:r>
              <a:rPr lang="el-GR" sz="2000" dirty="0">
                <a:solidFill>
                  <a:schemeClr val="accent3">
                    <a:lumMod val="50000"/>
                  </a:schemeClr>
                </a:solidFill>
              </a:rPr>
              <a:t> </a:t>
            </a:r>
            <a:r>
              <a:rPr lang="en-US" sz="2000" dirty="0">
                <a:solidFill>
                  <a:schemeClr val="accent3">
                    <a:lumMod val="50000"/>
                  </a:schemeClr>
                </a:solidFill>
                <a:latin typeface="Calibri" pitchFamily="34" charset="0"/>
              </a:rPr>
              <a:t>A</a:t>
            </a:r>
            <a:r>
              <a:rPr lang="el-GR" sz="2000" dirty="0">
                <a:solidFill>
                  <a:schemeClr val="accent3">
                    <a:lumMod val="50000"/>
                  </a:schemeClr>
                </a:solidFill>
                <a:latin typeface="Calibri" pitchFamily="34" charset="0"/>
              </a:rPr>
              <a:t>ναφέρατε τρία (3) είδη </a:t>
            </a:r>
            <a:r>
              <a:rPr lang="en-US" sz="2000" dirty="0">
                <a:solidFill>
                  <a:schemeClr val="accent3">
                    <a:lumMod val="50000"/>
                  </a:schemeClr>
                </a:solidFill>
                <a:latin typeface="Calibri" pitchFamily="34" charset="0"/>
              </a:rPr>
              <a:t>gel</a:t>
            </a:r>
            <a:endParaRPr lang="el-GR" sz="2000" dirty="0">
              <a:solidFill>
                <a:schemeClr val="accent3">
                  <a:lumMod val="50000"/>
                </a:schemeClr>
              </a:solidFill>
            </a:endParaRPr>
          </a:p>
          <a:p>
            <a:pPr>
              <a:buFont typeface="Wingdings" pitchFamily="2" charset="2"/>
              <a:buChar char="Ø"/>
            </a:pPr>
            <a:endParaRPr lang="el-GR" sz="2000" dirty="0">
              <a:solidFill>
                <a:schemeClr val="accent3">
                  <a:lumMod val="50000"/>
                </a:schemeClr>
              </a:solidFill>
            </a:endParaRPr>
          </a:p>
          <a:p>
            <a:pPr algn="l"/>
            <a:r>
              <a:rPr lang="el-GR" sz="2000" u="sng" dirty="0">
                <a:solidFill>
                  <a:schemeClr val="accent3">
                    <a:lumMod val="50000"/>
                  </a:schemeClr>
                </a:solidFill>
              </a:rPr>
              <a:t>Απάντηση </a:t>
            </a:r>
            <a:r>
              <a:rPr lang="en-US" sz="2000" u="sng" dirty="0">
                <a:solidFill>
                  <a:schemeClr val="accent3">
                    <a:lumMod val="50000"/>
                  </a:schemeClr>
                </a:solidFill>
              </a:rPr>
              <a:t>:</a:t>
            </a:r>
          </a:p>
          <a:p>
            <a:pPr algn="l"/>
            <a:r>
              <a:rPr lang="en-US" sz="2000" dirty="0">
                <a:solidFill>
                  <a:schemeClr val="accent3">
                    <a:lumMod val="50000"/>
                  </a:schemeClr>
                </a:solidFill>
                <a:latin typeface="Calibri" pitchFamily="34" charset="0"/>
              </a:rPr>
              <a:t>1</a:t>
            </a:r>
            <a:r>
              <a:rPr lang="el-GR" sz="2000" dirty="0">
                <a:solidFill>
                  <a:schemeClr val="accent3">
                    <a:lumMod val="50000"/>
                  </a:schemeClr>
                </a:solidFill>
                <a:latin typeface="Calibri" pitchFamily="34" charset="0"/>
              </a:rPr>
              <a:t>.</a:t>
            </a:r>
            <a:r>
              <a:rPr lang="en-US" sz="2000" dirty="0">
                <a:solidFill>
                  <a:schemeClr val="accent3">
                    <a:lumMod val="50000"/>
                  </a:schemeClr>
                </a:solidFill>
                <a:latin typeface="Calibri" pitchFamily="34" charset="0"/>
              </a:rPr>
              <a:t>gel french: </a:t>
            </a:r>
            <a:r>
              <a:rPr lang="el-GR" sz="2000" dirty="0">
                <a:solidFill>
                  <a:schemeClr val="accent3">
                    <a:lumMod val="50000"/>
                  </a:schemeClr>
                </a:solidFill>
                <a:latin typeface="Calibri" pitchFamily="34" charset="0"/>
              </a:rPr>
              <a:t>λευκό </a:t>
            </a:r>
            <a:r>
              <a:rPr lang="en-US" sz="2000" dirty="0">
                <a:solidFill>
                  <a:schemeClr val="accent3">
                    <a:lumMod val="50000"/>
                  </a:schemeClr>
                </a:solidFill>
                <a:latin typeface="Calibri" pitchFamily="34" charset="0"/>
              </a:rPr>
              <a:t>gel</a:t>
            </a:r>
            <a:r>
              <a:rPr lang="el-GR" sz="2000" dirty="0">
                <a:solidFill>
                  <a:schemeClr val="accent3">
                    <a:lumMod val="50000"/>
                  </a:schemeClr>
                </a:solidFill>
                <a:latin typeface="Calibri" pitchFamily="34" charset="0"/>
              </a:rPr>
              <a:t> για την κατασκευή του χαμόγελου </a:t>
            </a:r>
            <a:r>
              <a:rPr lang="en-US" sz="2000" dirty="0">
                <a:solidFill>
                  <a:schemeClr val="accent3">
                    <a:lumMod val="50000"/>
                  </a:schemeClr>
                </a:solidFill>
                <a:latin typeface="Calibri" pitchFamily="34" charset="0"/>
              </a:rPr>
              <a:t>french </a:t>
            </a:r>
            <a:br>
              <a:rPr lang="en-US" sz="2000" dirty="0">
                <a:solidFill>
                  <a:schemeClr val="accent3">
                    <a:lumMod val="50000"/>
                  </a:schemeClr>
                </a:solidFill>
                <a:latin typeface="Calibri" pitchFamily="34" charset="0"/>
              </a:rPr>
            </a:br>
            <a:r>
              <a:rPr lang="en-US" sz="2000" dirty="0">
                <a:solidFill>
                  <a:schemeClr val="accent3">
                    <a:lumMod val="50000"/>
                  </a:schemeClr>
                </a:solidFill>
                <a:latin typeface="Calibri" pitchFamily="34" charset="0"/>
              </a:rPr>
              <a:t>2.gel </a:t>
            </a:r>
            <a:r>
              <a:rPr lang="el-GR" sz="2000" dirty="0">
                <a:solidFill>
                  <a:schemeClr val="accent3">
                    <a:lumMod val="50000"/>
                  </a:schemeClr>
                </a:solidFill>
                <a:latin typeface="Calibri" pitchFamily="34" charset="0"/>
              </a:rPr>
              <a:t>μονοφασικό</a:t>
            </a:r>
            <a:r>
              <a:rPr lang="en-US" sz="2000" dirty="0">
                <a:solidFill>
                  <a:schemeClr val="accent3">
                    <a:lumMod val="50000"/>
                  </a:schemeClr>
                </a:solidFill>
                <a:latin typeface="Calibri" pitchFamily="34" charset="0"/>
              </a:rPr>
              <a:t>:</a:t>
            </a:r>
            <a:r>
              <a:rPr lang="el-GR" sz="2000" dirty="0">
                <a:solidFill>
                  <a:schemeClr val="accent3">
                    <a:lumMod val="50000"/>
                  </a:schemeClr>
                </a:solidFill>
                <a:latin typeface="Calibri" pitchFamily="34" charset="0"/>
              </a:rPr>
              <a:t>γενικής χρήσης</a:t>
            </a:r>
            <a:br>
              <a:rPr lang="el-GR" sz="2000" dirty="0">
                <a:solidFill>
                  <a:schemeClr val="accent3">
                    <a:lumMod val="50000"/>
                  </a:schemeClr>
                </a:solidFill>
                <a:latin typeface="Calibri" pitchFamily="34" charset="0"/>
              </a:rPr>
            </a:br>
            <a:r>
              <a:rPr lang="el-GR" sz="2000" dirty="0">
                <a:solidFill>
                  <a:schemeClr val="accent3">
                    <a:lumMod val="50000"/>
                  </a:schemeClr>
                </a:solidFill>
                <a:latin typeface="Calibri" pitchFamily="34" charset="0"/>
              </a:rPr>
              <a:t>3.</a:t>
            </a:r>
            <a:r>
              <a:rPr lang="en-US" sz="2000" dirty="0">
                <a:solidFill>
                  <a:schemeClr val="accent3">
                    <a:lumMod val="50000"/>
                  </a:schemeClr>
                </a:solidFill>
                <a:latin typeface="Calibri" pitchFamily="34" charset="0"/>
              </a:rPr>
              <a:t>gel </a:t>
            </a:r>
            <a:r>
              <a:rPr lang="el-GR" sz="2000" dirty="0">
                <a:solidFill>
                  <a:schemeClr val="accent3">
                    <a:lumMod val="50000"/>
                  </a:schemeClr>
                </a:solidFill>
                <a:latin typeface="Calibri" pitchFamily="34" charset="0"/>
              </a:rPr>
              <a:t>τριφασικό</a:t>
            </a:r>
            <a:r>
              <a:rPr lang="en-US" sz="2000" dirty="0">
                <a:solidFill>
                  <a:schemeClr val="accent3">
                    <a:lumMod val="50000"/>
                  </a:schemeClr>
                </a:solidFill>
                <a:latin typeface="Calibri" pitchFamily="34" charset="0"/>
              </a:rPr>
              <a:t>:base,</a:t>
            </a:r>
            <a:r>
              <a:rPr lang="el-GR" sz="2000" dirty="0">
                <a:solidFill>
                  <a:schemeClr val="accent3">
                    <a:lumMod val="50000"/>
                  </a:schemeClr>
                </a:solidFill>
                <a:latin typeface="Calibri" pitchFamily="34" charset="0"/>
              </a:rPr>
              <a:t>χτισίματος,</a:t>
            </a:r>
            <a:r>
              <a:rPr lang="en-US" sz="2000" dirty="0">
                <a:solidFill>
                  <a:schemeClr val="accent3">
                    <a:lumMod val="50000"/>
                  </a:schemeClr>
                </a:solidFill>
                <a:latin typeface="Calibri" pitchFamily="34" charset="0"/>
              </a:rPr>
              <a:t>top gel </a:t>
            </a:r>
            <a:r>
              <a:rPr lang="el-GR" sz="2000" dirty="0">
                <a:solidFill>
                  <a:schemeClr val="accent3">
                    <a:lumMod val="50000"/>
                  </a:schemeClr>
                </a:solidFill>
                <a:latin typeface="Calibri" pitchFamily="34" charset="0"/>
              </a:rPr>
              <a:t>φινιρίσματος</a:t>
            </a:r>
          </a:p>
          <a:p>
            <a:pPr algn="l"/>
            <a:endParaRPr lang="el-GR" sz="2000" dirty="0">
              <a:solidFill>
                <a:schemeClr val="accent3">
                  <a:lumMod val="50000"/>
                </a:schemeClr>
              </a:solidFill>
              <a:latin typeface="Calibri" pitchFamily="34" charset="0"/>
            </a:endParaRPr>
          </a:p>
          <a:p>
            <a:pPr algn="l"/>
            <a:r>
              <a:rPr lang="el-GR" sz="2000" dirty="0">
                <a:solidFill>
                  <a:schemeClr val="accent3">
                    <a:lumMod val="50000"/>
                  </a:schemeClr>
                </a:solidFill>
                <a:latin typeface="Calibri" pitchFamily="34" charset="0"/>
              </a:rPr>
              <a:t>(ΕΡΩΤΗΣΗ ΠΙΣΤΟΠΟΙΗΣΗΣ – ΟΜΑΔΑ Β’ ΕΙΔΙΚΕΣ ΕΡΩΤΗΣΕΙΣ)</a:t>
            </a:r>
            <a:endParaRPr lang="el-GR" sz="2000" dirty="0">
              <a:solidFill>
                <a:schemeClr val="accent3">
                  <a:lumMod val="50000"/>
                </a:schemeClr>
              </a:solidFill>
            </a:endParaRPr>
          </a:p>
          <a:p>
            <a:pPr algn="l"/>
            <a:endParaRPr lang="en-US" sz="2000" dirty="0">
              <a:solidFill>
                <a:schemeClr val="accent3">
                  <a:lumMod val="50000"/>
                </a:schemeClr>
              </a:solidFill>
            </a:endParaRPr>
          </a:p>
        </p:txBody>
      </p:sp>
    </p:spTree>
    <p:extLst>
      <p:ext uri="{BB962C8B-B14F-4D97-AF65-F5344CB8AC3E}">
        <p14:creationId xmlns:p14="http://schemas.microsoft.com/office/powerpoint/2010/main" val="4211083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85720" y="500042"/>
            <a:ext cx="8358214" cy="6186309"/>
          </a:xfrm>
          <a:prstGeom prst="rect">
            <a:avLst/>
          </a:prstGeom>
          <a:noFill/>
        </p:spPr>
        <p:txBody>
          <a:bodyPr wrap="square" rtlCol="0">
            <a:spAutoFit/>
          </a:bodyPr>
          <a:lstStyle/>
          <a:p>
            <a:pPr algn="ctr"/>
            <a:r>
              <a:rPr lang="el-GR" b="1" u="sng" dirty="0">
                <a:solidFill>
                  <a:schemeClr val="accent3">
                    <a:lumMod val="75000"/>
                  </a:schemeClr>
                </a:solidFill>
              </a:rPr>
              <a:t>ΑΠΑΝΤΗΣΗ ΑΣΚΗΣΗΣ ΠΡΟΗΓΟΥΜΕΝΗΣ ΕΒΔΟΜΑΔΑΣ</a:t>
            </a:r>
          </a:p>
          <a:p>
            <a:pPr algn="ctr"/>
            <a:endParaRPr lang="el-GR" b="1" u="sng" dirty="0">
              <a:solidFill>
                <a:schemeClr val="accent3">
                  <a:lumMod val="75000"/>
                </a:schemeClr>
              </a:solidFill>
            </a:endParaRPr>
          </a:p>
          <a:p>
            <a:pPr algn="ctr">
              <a:buFont typeface="Wingdings" pitchFamily="2" charset="2"/>
              <a:buChar char="Ø"/>
            </a:pPr>
            <a:r>
              <a:rPr lang="el-GR" u="sng" dirty="0">
                <a:solidFill>
                  <a:schemeClr val="accent3">
                    <a:lumMod val="75000"/>
                  </a:schemeClr>
                </a:solidFill>
                <a:latin typeface="Calibri" pitchFamily="34" charset="0"/>
              </a:rPr>
              <a:t>Περιγράψτε τι ακριβώς είναι η σκλήρυνση της παλάμης και του πέλματος.</a:t>
            </a:r>
          </a:p>
          <a:p>
            <a:pPr algn="ctr">
              <a:buFont typeface="Wingdings" pitchFamily="2" charset="2"/>
              <a:buChar char="Ø"/>
            </a:pPr>
            <a:endParaRPr lang="el-GR" dirty="0">
              <a:solidFill>
                <a:schemeClr val="accent3">
                  <a:lumMod val="75000"/>
                </a:schemeClr>
              </a:solidFill>
            </a:endParaRPr>
          </a:p>
          <a:p>
            <a:r>
              <a:rPr lang="el-GR" dirty="0">
                <a:solidFill>
                  <a:schemeClr val="accent3">
                    <a:lumMod val="75000"/>
                  </a:schemeClr>
                </a:solidFill>
                <a:latin typeface="Calibri" pitchFamily="34" charset="0"/>
              </a:rPr>
              <a:t>Οι σκληρύνσεις έχουν σκοπό να προστατέψουν το δέρμα που τρίβεται ή πιέζεται Οφείλονται στην αμυντική λειτουργία του δέρματος.</a:t>
            </a:r>
          </a:p>
          <a:p>
            <a:r>
              <a:rPr lang="el-GR" dirty="0">
                <a:solidFill>
                  <a:schemeClr val="accent3">
                    <a:lumMod val="75000"/>
                  </a:schemeClr>
                </a:solidFill>
                <a:latin typeface="Calibri" pitchFamily="34" charset="0"/>
              </a:rPr>
              <a:t>Υπάρχουν οι κοινές σκληρύνσεις που δημιουργούνται εξαιτίας της τριβής, οι πελματιαίες σκληρύνσεις και οι κληρονομικές που σχηματίζονται στο πέλμα ή στην παλάμη</a:t>
            </a:r>
          </a:p>
          <a:p>
            <a:r>
              <a:rPr lang="el-GR" dirty="0">
                <a:solidFill>
                  <a:schemeClr val="accent3">
                    <a:lumMod val="75000"/>
                  </a:schemeClr>
                </a:solidFill>
                <a:latin typeface="Calibri" pitchFamily="34" charset="0"/>
              </a:rPr>
              <a:t>Κλινική εικόνα:</a:t>
            </a:r>
          </a:p>
          <a:p>
            <a:r>
              <a:rPr lang="el-GR" dirty="0">
                <a:solidFill>
                  <a:schemeClr val="accent3">
                    <a:lumMod val="75000"/>
                  </a:schemeClr>
                </a:solidFill>
                <a:latin typeface="Calibri" pitchFamily="34" charset="0"/>
              </a:rPr>
              <a:t>Περιοχή νεκρού και συμπαγούς δέρματος που σχηματίζεται σε σημείο που εκδηλώνεται</a:t>
            </a:r>
          </a:p>
          <a:p>
            <a:r>
              <a:rPr lang="el-GR" dirty="0">
                <a:solidFill>
                  <a:schemeClr val="accent3">
                    <a:lumMod val="75000"/>
                  </a:schemeClr>
                </a:solidFill>
                <a:latin typeface="Calibri" pitchFamily="34" charset="0"/>
              </a:rPr>
              <a:t>επαναλαμβανόμενη τριβή (κοινή σκλήρυνση) .</a:t>
            </a:r>
          </a:p>
          <a:p>
            <a:r>
              <a:rPr lang="el-GR" dirty="0">
                <a:solidFill>
                  <a:schemeClr val="accent3">
                    <a:lumMod val="75000"/>
                  </a:schemeClr>
                </a:solidFill>
                <a:latin typeface="Calibri" pitchFamily="34" charset="0"/>
              </a:rPr>
              <a:t>Περιοχή νεκρού και συμπαγούς δέρματος με λευκό κέντρο, που σχηματίζεται στο πέλμα (πελματιαία).</a:t>
            </a:r>
          </a:p>
          <a:p>
            <a:r>
              <a:rPr lang="el-GR" dirty="0">
                <a:solidFill>
                  <a:schemeClr val="accent3">
                    <a:lumMod val="75000"/>
                  </a:schemeClr>
                </a:solidFill>
                <a:latin typeface="Calibri" pitchFamily="34" charset="0"/>
              </a:rPr>
              <a:t>Περιοχή από νεκρό δέρμα, που δε σχηματίζεται απαραίτητα σε σημεία όπου υπάρχει τριβή ή πίεση</a:t>
            </a:r>
          </a:p>
          <a:p>
            <a:r>
              <a:rPr lang="el-GR" dirty="0">
                <a:solidFill>
                  <a:schemeClr val="accent3">
                    <a:lumMod val="75000"/>
                  </a:schemeClr>
                </a:solidFill>
                <a:latin typeface="Calibri" pitchFamily="34" charset="0"/>
              </a:rPr>
              <a:t>(κληρονομική)</a:t>
            </a:r>
          </a:p>
          <a:p>
            <a:endParaRPr lang="el-GR" dirty="0">
              <a:solidFill>
                <a:schemeClr val="accent3">
                  <a:lumMod val="75000"/>
                </a:schemeClr>
              </a:solidFill>
              <a:latin typeface="Calibri" pitchFamily="34" charset="0"/>
            </a:endParaRPr>
          </a:p>
          <a:p>
            <a:r>
              <a:rPr lang="el-GR" dirty="0">
                <a:solidFill>
                  <a:schemeClr val="accent3">
                    <a:lumMod val="75000"/>
                  </a:schemeClr>
                </a:solidFill>
                <a:latin typeface="Calibri" pitchFamily="34" charset="0"/>
              </a:rPr>
              <a:t>(ΕΡΩΤΗΣΗ ΠΙΣΤΟΠΟΙΗΣΗΣ- ΟΜΑΔΑ Β’ ΕΙΔΙΚΕΣ ΕΡΩΤΗΣΕΙΣ)</a:t>
            </a:r>
            <a:endParaRPr lang="en-US" dirty="0">
              <a:solidFill>
                <a:schemeClr val="accent3">
                  <a:lumMod val="75000"/>
                </a:schemeClr>
              </a:solidFill>
              <a:latin typeface="Calibri" pitchFamily="34" charset="0"/>
            </a:endParaRPr>
          </a:p>
          <a:p>
            <a:endParaRPr lang="en-US" dirty="0">
              <a:solidFill>
                <a:schemeClr val="accent3">
                  <a:lumMod val="75000"/>
                </a:schemeClr>
              </a:solidFill>
            </a:endParaRPr>
          </a:p>
          <a:p>
            <a:pPr algn="ctr"/>
            <a:endParaRPr lang="el-GR" b="1" u="sng" dirty="0">
              <a:solidFill>
                <a:schemeClr val="accent3">
                  <a:lumMod val="7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lum bright="40000" contrast="-40000"/>
          </a:blip>
          <a:srcRect/>
          <a:stretch>
            <a:fillRect/>
          </a:stretch>
        </p:blipFill>
        <p:spPr bwMode="auto">
          <a:xfrm>
            <a:off x="0" y="0"/>
            <a:ext cx="9144000" cy="6858000"/>
          </a:xfrm>
          <a:prstGeom prst="rect">
            <a:avLst/>
          </a:prstGeom>
          <a:noFill/>
        </p:spPr>
      </p:pic>
      <p:sp>
        <p:nvSpPr>
          <p:cNvPr id="2" name="1 - TextBox"/>
          <p:cNvSpPr txBox="1"/>
          <p:nvPr/>
        </p:nvSpPr>
        <p:spPr>
          <a:xfrm>
            <a:off x="500034" y="785794"/>
            <a:ext cx="8143932" cy="707886"/>
          </a:xfrm>
          <a:prstGeom prst="rect">
            <a:avLst/>
          </a:prstGeom>
          <a:solidFill>
            <a:schemeClr val="accent3">
              <a:lumMod val="40000"/>
              <a:lumOff val="60000"/>
            </a:schemeClr>
          </a:solidFill>
          <a:ln>
            <a:solidFill>
              <a:schemeClr val="accent3">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sz="4000" b="1" dirty="0">
                <a:solidFill>
                  <a:schemeClr val="accent3">
                    <a:lumMod val="50000"/>
                  </a:schemeClr>
                </a:solidFill>
                <a:latin typeface="Calibri" pitchFamily="34" charset="0"/>
              </a:rPr>
              <a:t>Ευχαριστώ για την προσοχή σας</a:t>
            </a:r>
          </a:p>
        </p:txBody>
      </p:sp>
      <p:pic>
        <p:nvPicPr>
          <p:cNvPr id="3"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538" y="1785926"/>
            <a:ext cx="7011810" cy="3732093"/>
          </a:xfrm>
          <a:prstGeom prst="rect">
            <a:avLst/>
          </a:prstGeom>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14282" y="428604"/>
            <a:ext cx="4286280" cy="6463308"/>
          </a:xfrm>
          <a:prstGeom prst="rect">
            <a:avLst/>
          </a:prstGeom>
          <a:noFill/>
        </p:spPr>
        <p:txBody>
          <a:bodyPr wrap="square" rtlCol="0">
            <a:spAutoFit/>
          </a:bodyPr>
          <a:lstStyle/>
          <a:p>
            <a:pPr algn="ctr"/>
            <a:r>
              <a:rPr lang="el-GR" b="1" u="sng" dirty="0">
                <a:solidFill>
                  <a:schemeClr val="accent3">
                    <a:lumMod val="75000"/>
                  </a:schemeClr>
                </a:solidFill>
              </a:rPr>
              <a:t>ΕΙΔΗ </a:t>
            </a:r>
            <a:r>
              <a:rPr lang="en-US" b="1" u="sng" dirty="0">
                <a:solidFill>
                  <a:schemeClr val="accent3">
                    <a:lumMod val="75000"/>
                  </a:schemeClr>
                </a:solidFill>
              </a:rPr>
              <a:t>GEL </a:t>
            </a:r>
            <a:endParaRPr lang="el-GR" b="1" u="sng" dirty="0">
              <a:solidFill>
                <a:schemeClr val="accent3">
                  <a:lumMod val="75000"/>
                </a:schemeClr>
              </a:solidFill>
            </a:endParaRPr>
          </a:p>
          <a:p>
            <a:endParaRPr lang="el-GR" dirty="0">
              <a:solidFill>
                <a:schemeClr val="accent3">
                  <a:lumMod val="75000"/>
                </a:schemeClr>
              </a:solidFill>
            </a:endParaRPr>
          </a:p>
          <a:p>
            <a:r>
              <a:rPr lang="el-GR" dirty="0">
                <a:solidFill>
                  <a:schemeClr val="accent3">
                    <a:lumMod val="75000"/>
                  </a:schemeClr>
                </a:solidFill>
              </a:rPr>
              <a:t>Υπάρχουν πολλά είδη τζελ. Η διαφορά τους βασίζεται στη χρήση για την οποία το θέλουμε. Αυτά τα ειδή είναι τα έξης</a:t>
            </a:r>
            <a:r>
              <a:rPr lang="en-US" dirty="0">
                <a:solidFill>
                  <a:schemeClr val="accent3">
                    <a:lumMod val="75000"/>
                  </a:schemeClr>
                </a:solidFill>
              </a:rPr>
              <a:t> :</a:t>
            </a:r>
            <a:endParaRPr lang="el-GR" dirty="0">
              <a:solidFill>
                <a:schemeClr val="accent3">
                  <a:lumMod val="75000"/>
                </a:schemeClr>
              </a:solidFill>
            </a:endParaRPr>
          </a:p>
          <a:p>
            <a:endParaRPr lang="en-US" dirty="0">
              <a:solidFill>
                <a:schemeClr val="accent3">
                  <a:lumMod val="75000"/>
                </a:schemeClr>
              </a:solidFill>
            </a:endParaRPr>
          </a:p>
          <a:p>
            <a:r>
              <a:rPr lang="en-US" u="sng" dirty="0">
                <a:solidFill>
                  <a:schemeClr val="accent3">
                    <a:lumMod val="75000"/>
                  </a:schemeClr>
                </a:solidFill>
              </a:rPr>
              <a:t>French gel,</a:t>
            </a:r>
            <a:r>
              <a:rPr lang="el-GR" u="sng" dirty="0">
                <a:solidFill>
                  <a:schemeClr val="accent3">
                    <a:lumMod val="75000"/>
                  </a:schemeClr>
                </a:solidFill>
              </a:rPr>
              <a:t> </a:t>
            </a:r>
            <a:r>
              <a:rPr lang="el-GR" dirty="0">
                <a:solidFill>
                  <a:schemeClr val="accent3">
                    <a:lumMod val="75000"/>
                  </a:schemeClr>
                </a:solidFill>
              </a:rPr>
              <a:t>τα οποία προορίζονται για τη κατασκευή του χαμόγελου του γαλλικού</a:t>
            </a:r>
          </a:p>
          <a:p>
            <a:endParaRPr lang="el-GR" dirty="0">
              <a:solidFill>
                <a:schemeClr val="accent3">
                  <a:lumMod val="75000"/>
                </a:schemeClr>
              </a:solidFill>
            </a:endParaRPr>
          </a:p>
          <a:p>
            <a:r>
              <a:rPr lang="en-US" u="sng" dirty="0">
                <a:solidFill>
                  <a:schemeClr val="accent3">
                    <a:lumMod val="75000"/>
                  </a:schemeClr>
                </a:solidFill>
              </a:rPr>
              <a:t>Gel </a:t>
            </a:r>
            <a:r>
              <a:rPr lang="el-GR" u="sng" dirty="0">
                <a:solidFill>
                  <a:schemeClr val="accent3">
                    <a:lumMod val="75000"/>
                  </a:schemeClr>
                </a:solidFill>
              </a:rPr>
              <a:t>μονοφασικό, </a:t>
            </a:r>
            <a:r>
              <a:rPr lang="el-GR" dirty="0">
                <a:solidFill>
                  <a:schemeClr val="accent3">
                    <a:lumMod val="75000"/>
                  </a:schemeClr>
                </a:solidFill>
              </a:rPr>
              <a:t>το οποίο είναι γενικής χρήσης</a:t>
            </a:r>
          </a:p>
          <a:p>
            <a:endParaRPr lang="en-US" dirty="0">
              <a:solidFill>
                <a:schemeClr val="accent3">
                  <a:lumMod val="75000"/>
                </a:schemeClr>
              </a:solidFill>
            </a:endParaRPr>
          </a:p>
          <a:p>
            <a:r>
              <a:rPr lang="en-US" u="sng" dirty="0">
                <a:solidFill>
                  <a:schemeClr val="accent3">
                    <a:lumMod val="75000"/>
                  </a:schemeClr>
                </a:solidFill>
              </a:rPr>
              <a:t>Gel </a:t>
            </a:r>
            <a:r>
              <a:rPr lang="el-GR" u="sng" dirty="0">
                <a:solidFill>
                  <a:schemeClr val="accent3">
                    <a:lumMod val="75000"/>
                  </a:schemeClr>
                </a:solidFill>
              </a:rPr>
              <a:t>τριφασικό</a:t>
            </a:r>
            <a:r>
              <a:rPr lang="el-GR" dirty="0">
                <a:solidFill>
                  <a:schemeClr val="accent3">
                    <a:lumMod val="75000"/>
                  </a:schemeClr>
                </a:solidFill>
              </a:rPr>
              <a:t>, το οποίο είναι </a:t>
            </a:r>
            <a:r>
              <a:rPr lang="en-US" dirty="0">
                <a:solidFill>
                  <a:schemeClr val="accent3">
                    <a:lumMod val="75000"/>
                  </a:schemeClr>
                </a:solidFill>
              </a:rPr>
              <a:t>base,</a:t>
            </a:r>
            <a:r>
              <a:rPr lang="el-GR" dirty="0">
                <a:solidFill>
                  <a:schemeClr val="accent3">
                    <a:lumMod val="75000"/>
                  </a:schemeClr>
                </a:solidFill>
              </a:rPr>
              <a:t>χτισίματος, </a:t>
            </a:r>
            <a:r>
              <a:rPr lang="en-US" dirty="0">
                <a:solidFill>
                  <a:schemeClr val="accent3">
                    <a:lumMod val="75000"/>
                  </a:schemeClr>
                </a:solidFill>
              </a:rPr>
              <a:t>top gel </a:t>
            </a:r>
            <a:r>
              <a:rPr lang="el-GR" dirty="0">
                <a:solidFill>
                  <a:schemeClr val="accent3">
                    <a:lumMod val="75000"/>
                  </a:schemeClr>
                </a:solidFill>
              </a:rPr>
              <a:t>φινιρίσματος. παλιότερα τα builder gel ήταν τριφασικά δηλαδή η χρήση 3 προϊόντων χτισίματος ήταν απαραίτητη για να κάνουμε τεχνητά νύχια. Τα 3 απαραίτητα υλικά ήταν το bonding builder gel  για συγκόλληση, το κυρίως builder gel  για χτίσιμο, το gloss builder gel - για λάμψη.</a:t>
            </a:r>
          </a:p>
          <a:p>
            <a:endParaRPr lang="el-GR" dirty="0">
              <a:solidFill>
                <a:schemeClr val="accent3">
                  <a:lumMod val="75000"/>
                </a:schemeClr>
              </a:solidFill>
            </a:endParaRPr>
          </a:p>
          <a:p>
            <a:endParaRPr lang="el-GR"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14282" y="1071546"/>
            <a:ext cx="4071966" cy="4801314"/>
          </a:xfrm>
          <a:prstGeom prst="rect">
            <a:avLst/>
          </a:prstGeom>
          <a:noFill/>
        </p:spPr>
        <p:txBody>
          <a:bodyPr wrap="square" rtlCol="0">
            <a:spAutoFit/>
          </a:bodyPr>
          <a:lstStyle/>
          <a:p>
            <a:pPr algn="ctr"/>
            <a:r>
              <a:rPr lang="el-GR" b="1" u="sng" dirty="0">
                <a:solidFill>
                  <a:schemeClr val="accent3">
                    <a:lumMod val="75000"/>
                  </a:schemeClr>
                </a:solidFill>
              </a:rPr>
              <a:t>ΕΙΔΗ </a:t>
            </a:r>
            <a:r>
              <a:rPr lang="en-US" b="1" u="sng" dirty="0">
                <a:solidFill>
                  <a:schemeClr val="accent3">
                    <a:lumMod val="75000"/>
                  </a:schemeClr>
                </a:solidFill>
              </a:rPr>
              <a:t>GEL </a:t>
            </a:r>
            <a:endParaRPr lang="el-GR" b="1" u="sng" dirty="0">
              <a:solidFill>
                <a:schemeClr val="accent3">
                  <a:lumMod val="75000"/>
                </a:schemeClr>
              </a:solidFill>
            </a:endParaRPr>
          </a:p>
          <a:p>
            <a:endParaRPr lang="el-GR" dirty="0">
              <a:solidFill>
                <a:schemeClr val="accent3">
                  <a:lumMod val="75000"/>
                </a:schemeClr>
              </a:solidFill>
            </a:endParaRPr>
          </a:p>
          <a:p>
            <a:endParaRPr lang="el-GR" dirty="0">
              <a:solidFill>
                <a:schemeClr val="accent3">
                  <a:lumMod val="75000"/>
                </a:schemeClr>
              </a:solidFill>
            </a:endParaRPr>
          </a:p>
          <a:p>
            <a:r>
              <a:rPr lang="en-US" u="sng" dirty="0">
                <a:solidFill>
                  <a:schemeClr val="accent3">
                    <a:lumMod val="75000"/>
                  </a:schemeClr>
                </a:solidFill>
              </a:rPr>
              <a:t>Color gel</a:t>
            </a:r>
            <a:r>
              <a:rPr lang="el-GR" dirty="0">
                <a:solidFill>
                  <a:schemeClr val="accent3">
                    <a:lumMod val="75000"/>
                  </a:schemeClr>
                </a:solidFill>
              </a:rPr>
              <a:t>, τα οποία είναι χρωματιστά και μπορούν να χρησιμοποιηθούν αντί των ημιμόνιμων βερνικιών για βαφή.</a:t>
            </a:r>
          </a:p>
          <a:p>
            <a:endParaRPr lang="el-GR" dirty="0">
              <a:solidFill>
                <a:schemeClr val="accent3">
                  <a:lumMod val="75000"/>
                </a:schemeClr>
              </a:solidFill>
            </a:endParaRPr>
          </a:p>
          <a:p>
            <a:r>
              <a:rPr lang="en-US" u="sng" dirty="0">
                <a:solidFill>
                  <a:schemeClr val="accent3">
                    <a:lumMod val="75000"/>
                  </a:schemeClr>
                </a:solidFill>
              </a:rPr>
              <a:t>Camouflage gel</a:t>
            </a:r>
            <a:r>
              <a:rPr lang="el-GR" dirty="0">
                <a:solidFill>
                  <a:schemeClr val="accent3">
                    <a:lumMod val="75000"/>
                  </a:schemeClr>
                </a:solidFill>
              </a:rPr>
              <a:t>, τα οποία έχουν ένα απαλό </a:t>
            </a:r>
            <a:r>
              <a:rPr lang="en-US" dirty="0">
                <a:solidFill>
                  <a:schemeClr val="accent3">
                    <a:lumMod val="75000"/>
                  </a:schemeClr>
                </a:solidFill>
              </a:rPr>
              <a:t>nude </a:t>
            </a:r>
            <a:r>
              <a:rPr lang="el-GR" dirty="0">
                <a:solidFill>
                  <a:schemeClr val="accent3">
                    <a:lumMod val="75000"/>
                  </a:schemeClr>
                </a:solidFill>
              </a:rPr>
              <a:t>χρώμα σε αντίθεση με το κλασσικό διαφανές </a:t>
            </a:r>
            <a:r>
              <a:rPr lang="en-US" dirty="0">
                <a:solidFill>
                  <a:schemeClr val="accent3">
                    <a:lumMod val="75000"/>
                  </a:schemeClr>
                </a:solidFill>
              </a:rPr>
              <a:t>clear</a:t>
            </a:r>
            <a:r>
              <a:rPr lang="el-GR" dirty="0">
                <a:solidFill>
                  <a:schemeClr val="accent3">
                    <a:lumMod val="75000"/>
                  </a:schemeClr>
                </a:solidFill>
              </a:rPr>
              <a:t> και μπορούμε να χτίσουμε το νύχι που θέλουμε έχοντας ένα απαλό χρώμα. Χρησιμοποιείται κυρίως σε γαλλικό ή όταν θέλουμε ένα απαλό χρώμα στα νύχια μας, παραλείποντας τη βαφή τους με ημιμόνιμο.</a:t>
            </a:r>
          </a:p>
          <a:p>
            <a:endParaRPr lang="el-GR" dirty="0">
              <a:solidFill>
                <a:schemeClr val="accent3">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357158" y="857232"/>
            <a:ext cx="3714776" cy="4401205"/>
          </a:xfrm>
          <a:prstGeom prst="rect">
            <a:avLst/>
          </a:prstGeom>
          <a:noFill/>
        </p:spPr>
        <p:txBody>
          <a:bodyPr wrap="square" rtlCol="0">
            <a:spAutoFit/>
          </a:bodyPr>
          <a:lstStyle/>
          <a:p>
            <a:pPr algn="ctr"/>
            <a:r>
              <a:rPr lang="en-US" sz="2000" b="1" u="sng" dirty="0">
                <a:solidFill>
                  <a:schemeClr val="accent3">
                    <a:lumMod val="75000"/>
                  </a:schemeClr>
                </a:solidFill>
              </a:rPr>
              <a:t>GEL </a:t>
            </a:r>
            <a:r>
              <a:rPr lang="el-GR" sz="2000" b="1" u="sng" dirty="0">
                <a:solidFill>
                  <a:schemeClr val="accent3">
                    <a:lumMod val="75000"/>
                  </a:schemeClr>
                </a:solidFill>
              </a:rPr>
              <a:t>ΓΙΑ ΕΝΙΣΧΥΣΗ ΦΥΣΙΚΟΥ ΝΥΧΙΟΥ</a:t>
            </a:r>
          </a:p>
          <a:p>
            <a:pPr algn="ctr"/>
            <a:endParaRPr lang="el-GR" sz="2000" b="1" u="sng" dirty="0">
              <a:solidFill>
                <a:schemeClr val="accent3">
                  <a:lumMod val="75000"/>
                </a:schemeClr>
              </a:solidFill>
            </a:endParaRPr>
          </a:p>
          <a:p>
            <a:pPr algn="ctr"/>
            <a:endParaRPr lang="el-GR" sz="2000" b="1" u="sng" dirty="0">
              <a:solidFill>
                <a:schemeClr val="accent3">
                  <a:lumMod val="75000"/>
                </a:schemeClr>
              </a:solidFill>
            </a:endParaRPr>
          </a:p>
          <a:p>
            <a:pPr algn="ctr"/>
            <a:r>
              <a:rPr lang="el-GR" sz="2000" dirty="0">
                <a:solidFill>
                  <a:schemeClr val="accent3">
                    <a:lumMod val="75000"/>
                  </a:schemeClr>
                </a:solidFill>
              </a:rPr>
              <a:t>Το τζελ εκτός από είδος προσθετικής νυχιών, όπως είπαμε και προηγουμένως μπορεί να χρησιμοποιηθεί και σε φυσικό νύχι. Είτε για να το βοηθήσει να ενισχυθεί και να μεγαλώσει σε περίπτωση που είναι πολύ εύθραυστο, είτε απλά για να διαρκέσει περισσότερο από ένα ημιμόνιμο μανικιούρ.</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500034" y="1428736"/>
            <a:ext cx="3429024" cy="4708981"/>
          </a:xfrm>
          <a:prstGeom prst="rect">
            <a:avLst/>
          </a:prstGeom>
          <a:noFill/>
        </p:spPr>
        <p:txBody>
          <a:bodyPr wrap="square" rtlCol="0">
            <a:spAutoFit/>
          </a:bodyPr>
          <a:lstStyle/>
          <a:p>
            <a:pPr algn="ctr"/>
            <a:r>
              <a:rPr lang="el-GR" sz="2000" b="1" u="sng" dirty="0">
                <a:solidFill>
                  <a:schemeClr val="accent3">
                    <a:lumMod val="75000"/>
                  </a:schemeClr>
                </a:solidFill>
              </a:rPr>
              <a:t>ΔΙΑΔΙΚΑΣΙΑ </a:t>
            </a:r>
            <a:r>
              <a:rPr lang="en-US" sz="2000" b="1" u="sng" dirty="0">
                <a:solidFill>
                  <a:schemeClr val="accent3">
                    <a:lumMod val="75000"/>
                  </a:schemeClr>
                </a:solidFill>
              </a:rPr>
              <a:t>GEL </a:t>
            </a:r>
            <a:r>
              <a:rPr lang="el-GR" sz="2000" b="1" u="sng" dirty="0">
                <a:solidFill>
                  <a:schemeClr val="accent3">
                    <a:lumMod val="75000"/>
                  </a:schemeClr>
                </a:solidFill>
              </a:rPr>
              <a:t>ΣΕ ΦΥΣΙΚΟ ΝΥΧΙ</a:t>
            </a:r>
          </a:p>
          <a:p>
            <a:pPr algn="ctr"/>
            <a:endParaRPr lang="el-GR" sz="2000" b="1" u="sng" dirty="0">
              <a:solidFill>
                <a:schemeClr val="accent3">
                  <a:lumMod val="75000"/>
                </a:schemeClr>
              </a:solidFill>
            </a:endParaRPr>
          </a:p>
          <a:p>
            <a:pPr algn="ctr"/>
            <a:endParaRPr lang="el-GR" sz="2000" dirty="0">
              <a:solidFill>
                <a:schemeClr val="accent3">
                  <a:lumMod val="75000"/>
                </a:schemeClr>
              </a:solidFill>
            </a:endParaRPr>
          </a:p>
          <a:p>
            <a:pPr algn="ctr"/>
            <a:r>
              <a:rPr lang="el-GR" sz="2000" dirty="0">
                <a:solidFill>
                  <a:schemeClr val="accent3">
                    <a:lumMod val="75000"/>
                  </a:schemeClr>
                </a:solidFill>
              </a:rPr>
              <a:t>Για να εξασφαλίσουμε τη μέγιστη διάρκεια στο τζελ, θα πρέπει να κάνουμε σωστή προετοιμασία. Αυτό σημαίνει πως ξεκινάμε με ένα ξηρό μανικιούρ, το οποίο το έχουμε αναφέρει στο προηγούμενο εξάμηνο. Δεν επιλέγουμε υγρό, διότι το νύχι θα σφραγιστεί με υλικό οπότε δε θέλουμε κρατήσει υγρασία.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357686" y="0"/>
            <a:ext cx="4786314" cy="6858000"/>
          </a:xfrm>
          <a:prstGeom prst="homePlate">
            <a:avLst/>
          </a:prstGeom>
          <a:noFill/>
        </p:spPr>
      </p:pic>
      <p:sp>
        <p:nvSpPr>
          <p:cNvPr id="3" name="2 - TextBox"/>
          <p:cNvSpPr txBox="1"/>
          <p:nvPr/>
        </p:nvSpPr>
        <p:spPr>
          <a:xfrm>
            <a:off x="142844" y="0"/>
            <a:ext cx="4357686" cy="7478970"/>
          </a:xfrm>
          <a:prstGeom prst="rect">
            <a:avLst/>
          </a:prstGeom>
          <a:noFill/>
        </p:spPr>
        <p:txBody>
          <a:bodyPr wrap="square" rtlCol="0">
            <a:spAutoFit/>
          </a:bodyPr>
          <a:lstStyle/>
          <a:p>
            <a:pPr algn="ctr"/>
            <a:r>
              <a:rPr lang="el-GR" sz="2000" dirty="0">
                <a:solidFill>
                  <a:schemeClr val="accent3">
                    <a:lumMod val="75000"/>
                  </a:schemeClr>
                </a:solidFill>
              </a:rPr>
              <a:t>Αφού τελειώσουμε το ξηρό μανικιούρ, συνεχίζουμε με την τοποθέτηση του τζελ. </a:t>
            </a:r>
          </a:p>
          <a:p>
            <a:endParaRPr lang="el-GR" sz="2000" dirty="0">
              <a:solidFill>
                <a:schemeClr val="accent3">
                  <a:lumMod val="75000"/>
                </a:schemeClr>
              </a:solidFill>
            </a:endParaRPr>
          </a:p>
          <a:p>
            <a:r>
              <a:rPr lang="el-GR" sz="2000" dirty="0">
                <a:solidFill>
                  <a:schemeClr val="accent3">
                    <a:lumMod val="75000"/>
                  </a:schemeClr>
                </a:solidFill>
              </a:rPr>
              <a:t>Αφαιρούμε τη λιπαρότητα από τα νύχια με καθαρό ασετόν.</a:t>
            </a:r>
          </a:p>
          <a:p>
            <a:endParaRPr lang="el-GR" sz="2000" dirty="0">
              <a:solidFill>
                <a:schemeClr val="accent3">
                  <a:lumMod val="75000"/>
                </a:schemeClr>
              </a:solidFill>
            </a:endParaRPr>
          </a:p>
          <a:p>
            <a:r>
              <a:rPr lang="el-GR" sz="2000" dirty="0">
                <a:solidFill>
                  <a:schemeClr val="accent3">
                    <a:lumMod val="75000"/>
                  </a:schemeClr>
                </a:solidFill>
              </a:rPr>
              <a:t>Εφαρμόζουμε </a:t>
            </a:r>
            <a:r>
              <a:rPr lang="en-US" sz="2000" dirty="0">
                <a:solidFill>
                  <a:schemeClr val="accent3">
                    <a:lumMod val="75000"/>
                  </a:schemeClr>
                </a:solidFill>
              </a:rPr>
              <a:t>primer </a:t>
            </a:r>
            <a:r>
              <a:rPr lang="el-GR" sz="2000" dirty="0">
                <a:solidFill>
                  <a:schemeClr val="accent3">
                    <a:lumMod val="75000"/>
                  </a:schemeClr>
                </a:solidFill>
              </a:rPr>
              <a:t>περιμένουμε να εξατμιστεί.</a:t>
            </a:r>
          </a:p>
          <a:p>
            <a:endParaRPr lang="el-GR" sz="2000" dirty="0">
              <a:solidFill>
                <a:schemeClr val="accent3">
                  <a:lumMod val="75000"/>
                </a:schemeClr>
              </a:solidFill>
            </a:endParaRPr>
          </a:p>
          <a:p>
            <a:r>
              <a:rPr lang="el-GR" sz="2000" dirty="0">
                <a:solidFill>
                  <a:schemeClr val="accent3">
                    <a:lumMod val="75000"/>
                  </a:schemeClr>
                </a:solidFill>
              </a:rPr>
              <a:t>Με ένα πινέλο παίρνουμε μια ποσότητα τζελ και εφαρμόζουμε σε όλη την επιφάνεια του νυχιού, προσέχοντας να μην ακουμπήσουμε τα επωνύχια. Δουλεύουμε με το πινέλο μου το υλικό σε όλο το νύχι χωρίς το σηκώνουμε από το νύχι. Πριν πολυμερίσουμε αναποδογυρίζουμε το νύχι , ώστε να δημιουργηθεί η σωστή καμπύλη στο νύχι για να είναι ανθεκτικό στους κραδασμούς.</a:t>
            </a:r>
          </a:p>
          <a:p>
            <a:endParaRPr lang="el-GR" sz="2000" dirty="0">
              <a:solidFill>
                <a:schemeClr val="accent3">
                  <a:lumMod val="75000"/>
                </a:schemeClr>
              </a:solidFill>
            </a:endParaRPr>
          </a:p>
          <a:p>
            <a:endParaRPr lang="el-GR" sz="2000" dirty="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14282" y="714356"/>
            <a:ext cx="4286280" cy="6555641"/>
          </a:xfrm>
          <a:prstGeom prst="rect">
            <a:avLst/>
          </a:prstGeom>
          <a:noFill/>
        </p:spPr>
        <p:txBody>
          <a:bodyPr wrap="square" rtlCol="0">
            <a:spAutoFit/>
          </a:bodyPr>
          <a:lstStyle/>
          <a:p>
            <a:r>
              <a:rPr lang="el-GR" sz="2000" dirty="0">
                <a:solidFill>
                  <a:schemeClr val="accent3">
                    <a:lumMod val="75000"/>
                  </a:schemeClr>
                </a:solidFill>
              </a:rPr>
              <a:t>Πολυμερίζουμε στη λάμπα πολυμερισμού μας. Ο χρόνος εξαρτάται από τη λάμπα που χρησιμοποιούμε </a:t>
            </a:r>
            <a:r>
              <a:rPr lang="en-US" sz="2000" dirty="0">
                <a:solidFill>
                  <a:schemeClr val="accent3">
                    <a:lumMod val="75000"/>
                  </a:schemeClr>
                </a:solidFill>
              </a:rPr>
              <a:t>UV </a:t>
            </a:r>
            <a:r>
              <a:rPr lang="el-GR" sz="2000" dirty="0">
                <a:solidFill>
                  <a:schemeClr val="accent3">
                    <a:lumMod val="75000"/>
                  </a:schemeClr>
                </a:solidFill>
              </a:rPr>
              <a:t>ή </a:t>
            </a:r>
            <a:r>
              <a:rPr lang="en-US" sz="2000" dirty="0">
                <a:solidFill>
                  <a:schemeClr val="accent3">
                    <a:lumMod val="75000"/>
                  </a:schemeClr>
                </a:solidFill>
              </a:rPr>
              <a:t>led</a:t>
            </a:r>
            <a:r>
              <a:rPr lang="el-GR" sz="2000" dirty="0">
                <a:solidFill>
                  <a:schemeClr val="accent3">
                    <a:lumMod val="75000"/>
                  </a:schemeClr>
                </a:solidFill>
              </a:rPr>
              <a:t>. </a:t>
            </a:r>
            <a:r>
              <a:rPr lang="en-US" sz="2000" dirty="0">
                <a:solidFill>
                  <a:schemeClr val="accent3">
                    <a:lumMod val="75000"/>
                  </a:schemeClr>
                </a:solidFill>
              </a:rPr>
              <a:t>UV</a:t>
            </a:r>
            <a:r>
              <a:rPr lang="el-GR" sz="2000" dirty="0">
                <a:solidFill>
                  <a:schemeClr val="accent3">
                    <a:lumMod val="75000"/>
                  </a:schemeClr>
                </a:solidFill>
              </a:rPr>
              <a:t> 1-2’, </a:t>
            </a:r>
            <a:r>
              <a:rPr lang="en-US" sz="2000" dirty="0">
                <a:solidFill>
                  <a:schemeClr val="accent3">
                    <a:lumMod val="75000"/>
                  </a:schemeClr>
                </a:solidFill>
              </a:rPr>
              <a:t>LED </a:t>
            </a:r>
            <a:r>
              <a:rPr lang="el-GR" sz="2000" dirty="0">
                <a:solidFill>
                  <a:schemeClr val="accent3">
                    <a:lumMod val="75000"/>
                  </a:schemeClr>
                </a:solidFill>
              </a:rPr>
              <a:t>30-60’’.</a:t>
            </a:r>
            <a:r>
              <a:rPr lang="en-US" sz="2000" dirty="0">
                <a:solidFill>
                  <a:schemeClr val="accent3">
                    <a:lumMod val="75000"/>
                  </a:schemeClr>
                </a:solidFill>
              </a:rPr>
              <a:t> </a:t>
            </a:r>
            <a:endParaRPr lang="el-GR" sz="2000" dirty="0">
              <a:solidFill>
                <a:schemeClr val="accent3">
                  <a:lumMod val="75000"/>
                </a:schemeClr>
              </a:solidFill>
            </a:endParaRPr>
          </a:p>
          <a:p>
            <a:endParaRPr lang="el-GR" sz="2000" dirty="0">
              <a:solidFill>
                <a:schemeClr val="accent3">
                  <a:lumMod val="75000"/>
                </a:schemeClr>
              </a:solidFill>
            </a:endParaRPr>
          </a:p>
          <a:p>
            <a:r>
              <a:rPr lang="el-GR" sz="2000" dirty="0">
                <a:solidFill>
                  <a:schemeClr val="accent3">
                    <a:lumMod val="75000"/>
                  </a:schemeClr>
                </a:solidFill>
              </a:rPr>
              <a:t>Αφαιρούμε την κολλώδη ουσία με ένα </a:t>
            </a:r>
            <a:r>
              <a:rPr lang="en-US" sz="2000" dirty="0">
                <a:solidFill>
                  <a:schemeClr val="accent3">
                    <a:lumMod val="75000"/>
                  </a:schemeClr>
                </a:solidFill>
              </a:rPr>
              <a:t>cleaner</a:t>
            </a:r>
            <a:r>
              <a:rPr lang="el-GR" sz="2000" dirty="0">
                <a:solidFill>
                  <a:schemeClr val="accent3">
                    <a:lumMod val="75000"/>
                  </a:schemeClr>
                </a:solidFill>
              </a:rPr>
              <a:t>.</a:t>
            </a:r>
          </a:p>
          <a:p>
            <a:endParaRPr lang="el-GR" sz="2000" dirty="0">
              <a:solidFill>
                <a:schemeClr val="accent3">
                  <a:lumMod val="75000"/>
                </a:schemeClr>
              </a:solidFill>
            </a:endParaRPr>
          </a:p>
          <a:p>
            <a:r>
              <a:rPr lang="el-GR" sz="2000" dirty="0">
                <a:solidFill>
                  <a:schemeClr val="accent3">
                    <a:lumMod val="75000"/>
                  </a:schemeClr>
                </a:solidFill>
              </a:rPr>
              <a:t>Με μια λίμα λιμάρουμε την επιφάνεια του νυχιού προκειμένου να διορθώσω ατέλειες, να δώσουμε σχήμα αλλά και να ετοιμάσουμε το νύχι για βαφή.</a:t>
            </a:r>
          </a:p>
          <a:p>
            <a:endParaRPr lang="el-GR" sz="2000" dirty="0">
              <a:solidFill>
                <a:schemeClr val="accent3">
                  <a:lumMod val="75000"/>
                </a:schemeClr>
              </a:solidFill>
            </a:endParaRPr>
          </a:p>
          <a:p>
            <a:r>
              <a:rPr lang="el-GR" sz="2000" dirty="0">
                <a:solidFill>
                  <a:schemeClr val="accent3">
                    <a:lumMod val="75000"/>
                  </a:schemeClr>
                </a:solidFill>
              </a:rPr>
              <a:t>Απομακρύνουμε τα υπολείμματα της σκόνης με ένα βουρτσάκι νυχιών. </a:t>
            </a:r>
          </a:p>
          <a:p>
            <a:endParaRPr lang="el-GR" sz="2000" dirty="0">
              <a:solidFill>
                <a:schemeClr val="accent3">
                  <a:lumMod val="75000"/>
                </a:schemeClr>
              </a:solidFill>
            </a:endParaRPr>
          </a:p>
          <a:p>
            <a:r>
              <a:rPr lang="el-GR" sz="2000" dirty="0">
                <a:solidFill>
                  <a:schemeClr val="accent3">
                    <a:lumMod val="75000"/>
                  </a:schemeClr>
                </a:solidFill>
              </a:rPr>
              <a:t>Επαναλαμβάνουμε σε όλα τα νύχια.</a:t>
            </a:r>
          </a:p>
          <a:p>
            <a:endParaRPr lang="el-GR" sz="2000" dirty="0">
              <a:solidFill>
                <a:schemeClr val="accent3">
                  <a:lumMod val="75000"/>
                </a:schemeClr>
              </a:solidFill>
            </a:endParaRPr>
          </a:p>
          <a:p>
            <a:endParaRPr lang="el-GR" sz="2000" dirty="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a:blip>
          <a:srcRect/>
          <a:stretch>
            <a:fillRect/>
          </a:stretch>
        </p:blipFill>
        <p:spPr bwMode="auto">
          <a:xfrm flipH="1">
            <a:off x="4214810" y="0"/>
            <a:ext cx="4929190" cy="6858000"/>
          </a:xfrm>
          <a:prstGeom prst="homePlate">
            <a:avLst/>
          </a:prstGeom>
          <a:noFill/>
        </p:spPr>
      </p:pic>
      <p:sp>
        <p:nvSpPr>
          <p:cNvPr id="3" name="2 - TextBox"/>
          <p:cNvSpPr txBox="1"/>
          <p:nvPr/>
        </p:nvSpPr>
        <p:spPr>
          <a:xfrm>
            <a:off x="285720" y="1500174"/>
            <a:ext cx="3929090" cy="4093428"/>
          </a:xfrm>
          <a:prstGeom prst="rect">
            <a:avLst/>
          </a:prstGeom>
          <a:noFill/>
        </p:spPr>
        <p:txBody>
          <a:bodyPr wrap="square" rtlCol="0">
            <a:spAutoFit/>
          </a:bodyPr>
          <a:lstStyle/>
          <a:p>
            <a:r>
              <a:rPr lang="el-GR" sz="2000" dirty="0">
                <a:solidFill>
                  <a:schemeClr val="accent3">
                    <a:lumMod val="75000"/>
                  </a:schemeClr>
                </a:solidFill>
              </a:rPr>
              <a:t>Αφού τελειώσουμε με το λιμάρισμα σε όλα τα νύχια, περνάμε στη βαφή των νυχιών.  Μπορούμε να βάψουμε είτε με ημιμόνιμα βερνίκια, είτε με </a:t>
            </a:r>
            <a:r>
              <a:rPr lang="en-US" sz="2000" dirty="0">
                <a:solidFill>
                  <a:schemeClr val="accent3">
                    <a:lumMod val="75000"/>
                  </a:schemeClr>
                </a:solidFill>
              </a:rPr>
              <a:t>color gels.</a:t>
            </a:r>
            <a:r>
              <a:rPr lang="el-GR" sz="2000" dirty="0">
                <a:solidFill>
                  <a:schemeClr val="accent3">
                    <a:lumMod val="75000"/>
                  </a:schemeClr>
                </a:solidFill>
              </a:rPr>
              <a:t> Πολυμερίζουμε.</a:t>
            </a:r>
          </a:p>
          <a:p>
            <a:endParaRPr lang="el-GR" sz="2000" dirty="0">
              <a:solidFill>
                <a:schemeClr val="accent3">
                  <a:lumMod val="75000"/>
                </a:schemeClr>
              </a:solidFill>
            </a:endParaRPr>
          </a:p>
          <a:p>
            <a:endParaRPr lang="el-GR" sz="2000" dirty="0">
              <a:solidFill>
                <a:schemeClr val="accent3">
                  <a:lumMod val="75000"/>
                </a:schemeClr>
              </a:solidFill>
            </a:endParaRPr>
          </a:p>
          <a:p>
            <a:r>
              <a:rPr lang="el-GR" sz="2000" dirty="0">
                <a:solidFill>
                  <a:schemeClr val="accent3">
                    <a:lumMod val="75000"/>
                  </a:schemeClr>
                </a:solidFill>
              </a:rPr>
              <a:t>Περνάμε το </a:t>
            </a:r>
            <a:r>
              <a:rPr lang="en-US" sz="2000" dirty="0">
                <a:solidFill>
                  <a:schemeClr val="accent3">
                    <a:lumMod val="75000"/>
                  </a:schemeClr>
                </a:solidFill>
              </a:rPr>
              <a:t>top</a:t>
            </a:r>
            <a:r>
              <a:rPr lang="el-GR" sz="2000" dirty="0">
                <a:solidFill>
                  <a:schemeClr val="accent3">
                    <a:lumMod val="75000"/>
                  </a:schemeClr>
                </a:solidFill>
              </a:rPr>
              <a:t> και πολυμερίζουμε.</a:t>
            </a:r>
          </a:p>
          <a:p>
            <a:endParaRPr lang="el-GR" sz="2000" dirty="0">
              <a:solidFill>
                <a:schemeClr val="accent3">
                  <a:lumMod val="75000"/>
                </a:schemeClr>
              </a:solidFill>
            </a:endParaRPr>
          </a:p>
          <a:p>
            <a:endParaRPr lang="el-GR" sz="2000" dirty="0">
              <a:solidFill>
                <a:schemeClr val="accent3">
                  <a:lumMod val="75000"/>
                </a:schemeClr>
              </a:solidFill>
            </a:endParaRPr>
          </a:p>
          <a:p>
            <a:r>
              <a:rPr lang="el-GR" sz="2000" dirty="0">
                <a:solidFill>
                  <a:schemeClr val="accent3">
                    <a:lumMod val="75000"/>
                  </a:schemeClr>
                </a:solidFill>
              </a:rPr>
              <a:t>Στο τέλος, εφαρμόζουμε ένα λάδι επωνυχίων κάνοντας μασάζ.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1693</Words>
  <Application>Microsoft Office PowerPoint</Application>
  <PresentationFormat>Προβολή στην οθόνη (4:3)</PresentationFormat>
  <Paragraphs>173</Paragraphs>
  <Slides>27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Arial</vt:lpstr>
      <vt:lpstr>Calibri</vt:lpstr>
      <vt:lpstr>Wingdings</vt:lpstr>
      <vt:lpstr>Θέμα του Office</vt:lpstr>
      <vt:lpstr>GEL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dc:title>
  <dc:creator>user</dc:creator>
  <cp:lastModifiedBy>ΒΑΣΙΛΗΣ ΤΣΙΑΜΠΑΖΗΣ</cp:lastModifiedBy>
  <cp:revision>14</cp:revision>
  <dcterms:created xsi:type="dcterms:W3CDTF">2021-03-23T10:58:01Z</dcterms:created>
  <dcterms:modified xsi:type="dcterms:W3CDTF">2021-04-13T12:22:08Z</dcterms:modified>
</cp:coreProperties>
</file>