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6"/>
  </p:notesMasterIdLst>
  <p:handoutMasterIdLst>
    <p:handoutMasterId r:id="rId17"/>
  </p:handoutMasterIdLst>
  <p:sldIdLst>
    <p:sldId id="256" r:id="rId2"/>
    <p:sldId id="279" r:id="rId3"/>
    <p:sldId id="280" r:id="rId4"/>
    <p:sldId id="281" r:id="rId5"/>
    <p:sldId id="282" r:id="rId6"/>
    <p:sldId id="275" r:id="rId7"/>
    <p:sldId id="276" r:id="rId8"/>
    <p:sldId id="277" r:id="rId9"/>
    <p:sldId id="284" r:id="rId10"/>
    <p:sldId id="285" r:id="rId11"/>
    <p:sldId id="286" r:id="rId12"/>
    <p:sldId id="287" r:id="rId13"/>
    <p:sldId id="264" r:id="rId14"/>
    <p:sldId id="278"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16" autoAdjust="0"/>
    <p:restoredTop sz="94711" autoAdjust="0"/>
  </p:normalViewPr>
  <p:slideViewPr>
    <p:cSldViewPr snapToGrid="0">
      <p:cViewPr varScale="1">
        <p:scale>
          <a:sx n="65" d="100"/>
          <a:sy n="65" d="100"/>
        </p:scale>
        <p:origin x="-1116" y="-108"/>
      </p:cViewPr>
      <p:guideLst>
        <p:guide orient="horz" pos="2160"/>
        <p:guide pos="3120"/>
      </p:guideLst>
    </p:cSldViewPr>
  </p:slideViewPr>
  <p:outlineViewPr>
    <p:cViewPr>
      <p:scale>
        <a:sx n="33" d="100"/>
        <a:sy n="33" d="100"/>
      </p:scale>
      <p:origin x="0" y="-1561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03084-9E70-4984-9C79-89000117C7A7}" type="datetimeFigureOut">
              <a:rPr lang="el-GR" smtClean="0"/>
              <a:pPr/>
              <a:t>31/01/2022</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85F5DD-1E86-4A44-80A4-FEF5E44E53A0}" type="slidenum">
              <a:rPr lang="el-GR" smtClean="0"/>
              <a:pPr/>
              <a:t>‹#›</a:t>
            </a:fld>
            <a:endParaRPr lang="el-GR" dirty="0"/>
          </a:p>
        </p:txBody>
      </p:sp>
    </p:spTree>
    <p:extLst>
      <p:ext uri="{BB962C8B-B14F-4D97-AF65-F5344CB8AC3E}">
        <p14:creationId xmlns="" xmlns:p14="http://schemas.microsoft.com/office/powerpoint/2010/main" val="554878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C22EC-6B9F-4717-9224-14D0C7F16FFE}" type="datetimeFigureOut">
              <a:rPr lang="el-GR" smtClean="0"/>
              <a:pPr/>
              <a:t>31/01/2022</a:t>
            </a:fld>
            <a:endParaRPr lang="el-GR" dirty="0"/>
          </a:p>
        </p:txBody>
      </p:sp>
      <p:sp>
        <p:nvSpPr>
          <p:cNvPr id="4" name="Θέση εικόνας διαφάνειας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42229-923B-4221-A58C-3FA354621178}" type="slidenum">
              <a:rPr lang="el-GR" smtClean="0"/>
              <a:pPr/>
              <a:t>‹#›</a:t>
            </a:fld>
            <a:endParaRPr lang="el-GR" dirty="0"/>
          </a:p>
        </p:txBody>
      </p:sp>
    </p:spTree>
    <p:extLst>
      <p:ext uri="{BB962C8B-B14F-4D97-AF65-F5344CB8AC3E}">
        <p14:creationId xmlns="" xmlns:p14="http://schemas.microsoft.com/office/powerpoint/2010/main" val="1376666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476500" y="3124200"/>
            <a:ext cx="668655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8506923" y="1158222"/>
            <a:ext cx="2286000" cy="412750"/>
          </a:xfrm>
        </p:spPr>
        <p:txBody>
          <a:bodyPr/>
          <a:lstStyle/>
          <a:p>
            <a:fld id="{8A187E0D-54EA-4568-89F2-313CCF74A538}" type="datetime1">
              <a:rPr lang="en-US" smtClean="0"/>
              <a:pPr/>
              <a:t>1/31/2022</a:t>
            </a:fld>
            <a:endParaRPr lang="en-US" dirty="0"/>
          </a:p>
        </p:txBody>
      </p:sp>
      <p:sp>
        <p:nvSpPr>
          <p:cNvPr id="17" name="16 - Θέση υποσέλιδου"/>
          <p:cNvSpPr>
            <a:spLocks noGrp="1"/>
          </p:cNvSpPr>
          <p:nvPr>
            <p:ph type="ftr" sz="quarter" idx="11"/>
          </p:nvPr>
        </p:nvSpPr>
        <p:spPr bwMode="auto">
          <a:xfrm rot="5400000">
            <a:off x="7819442" y="4165667"/>
            <a:ext cx="3657600" cy="416052"/>
          </a:xfrm>
        </p:spPr>
        <p:txBody>
          <a:bodyPr/>
          <a:lstStyle/>
          <a:p>
            <a:endParaRPr lang="en-US" dirty="0"/>
          </a:p>
        </p:txBody>
      </p:sp>
      <p:sp>
        <p:nvSpPr>
          <p:cNvPr id="10" name="9 - Ορθογώνιο"/>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 Ορθογώνιο"/>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Ευθεία γραμμή σύνδεσης"/>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 Ευθεία γραμμή σύνδεσης"/>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 Ευθεία γραμμή σύνδεσης"/>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 Ευθεία γραμμή σύνδεσης"/>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Ευθεία γραμμή σύνδεσης"/>
          <p:cNvSpPr>
            <a:spLocks noChangeShapeType="1"/>
          </p:cNvSpPr>
          <p:nvPr/>
        </p:nvSpPr>
        <p:spPr bwMode="auto">
          <a:xfrm>
            <a:off x="98733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 Ορθογώνιο"/>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60400" y="3429000"/>
            <a:ext cx="14033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418768"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802892" y="5788152"/>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2063750" y="4495800"/>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436006" y="4928702"/>
            <a:ext cx="660400" cy="517524"/>
          </a:xfrm>
        </p:spPr>
        <p:txBody>
          <a:bodyPr/>
          <a:lstStyle/>
          <a:p>
            <a:fld id="{4FAB73BC-B049-4115-A692-8D63A059BFB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1C5AEC5-C9E3-470A-AC47-EA69276A97FD}" type="datetime1">
              <a:rPr lang="en-US" smtClean="0"/>
              <a:pPr/>
              <a:t>1/31/2022</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81850" y="274641"/>
            <a:ext cx="18161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95300" y="274640"/>
            <a:ext cx="652145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7CB5083-09B3-4AD4-A375-D0AAAB8BDE08}" type="datetime1">
              <a:rPr lang="en-US" smtClean="0"/>
              <a:pPr/>
              <a:t>1/31/2022</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95300" y="1600200"/>
            <a:ext cx="80899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DFF5FB93-1995-4B41-B888-9F52921136E4}" type="datetime1">
              <a:rPr lang="en-US" smtClean="0"/>
              <a:pPr/>
              <a:t>1/31/2022</a:t>
            </a:fld>
            <a:endParaRPr lang="en-US" dirty="0"/>
          </a:p>
        </p:txBody>
      </p:sp>
      <p:sp>
        <p:nvSpPr>
          <p:cNvPr id="9" name="8 - Θέση αριθμού διαφάνειας"/>
          <p:cNvSpPr>
            <a:spLocks noGrp="1"/>
          </p:cNvSpPr>
          <p:nvPr>
            <p:ph type="sldNum" sz="quarter" idx="15"/>
          </p:nvPr>
        </p:nvSpPr>
        <p:spPr/>
        <p:txBody>
          <a:bodyPr rtlCol="0"/>
          <a:lstStyle/>
          <a:p>
            <a:fld id="{4FAB73BC-B049-4115-A692-8D63A059BFB8}" type="slidenum">
              <a:rPr lang="en-US" smtClean="0"/>
              <a:pPr/>
              <a:t>‹#›</a:t>
            </a:fld>
            <a:endParaRPr lang="en-US" dirty="0"/>
          </a:p>
        </p:txBody>
      </p:sp>
      <p:sp>
        <p:nvSpPr>
          <p:cNvPr id="10" name="9 - Θέση υποσέλιδου"/>
          <p:cNvSpPr>
            <a:spLocks noGrp="1"/>
          </p:cNvSpPr>
          <p:nvPr>
            <p:ph type="ftr" sz="quarter" idx="16"/>
          </p:nvPr>
        </p:nvSpPr>
        <p:spPr/>
        <p:txBody>
          <a:bodyPr rtlCol="0"/>
          <a:lstStyle/>
          <a:p>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76500" y="2895600"/>
            <a:ext cx="668655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476500" y="5010150"/>
            <a:ext cx="668655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8505444" y="1154557"/>
            <a:ext cx="2286000" cy="412750"/>
          </a:xfrm>
        </p:spPr>
        <p:txBody>
          <a:bodyPr/>
          <a:lstStyle/>
          <a:p>
            <a:fld id="{56FF264D-E3D0-4A3D-85D3-F902B82C7BD9}" type="datetime1">
              <a:rPr lang="en-US" smtClean="0"/>
              <a:pPr/>
              <a:t>1/31/2022</a:t>
            </a:fld>
            <a:endParaRPr lang="en-US" dirty="0"/>
          </a:p>
        </p:txBody>
      </p:sp>
      <p:sp>
        <p:nvSpPr>
          <p:cNvPr id="5" name="4 - Θέση υποσέλιδου"/>
          <p:cNvSpPr>
            <a:spLocks noGrp="1"/>
          </p:cNvSpPr>
          <p:nvPr>
            <p:ph type="ftr" sz="quarter" idx="11"/>
          </p:nvPr>
        </p:nvSpPr>
        <p:spPr bwMode="auto">
          <a:xfrm rot="5400000">
            <a:off x="7819644" y="4162806"/>
            <a:ext cx="3657600" cy="416052"/>
          </a:xfrm>
        </p:spPr>
        <p:txBody>
          <a:bodyPr/>
          <a:lstStyle/>
          <a:p>
            <a:endParaRPr lang="en-US" dirty="0"/>
          </a:p>
        </p:txBody>
      </p:sp>
      <p:sp>
        <p:nvSpPr>
          <p:cNvPr id="9" name="8 - Ορθογώνιο"/>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Ευθεία γραμμή σύνδεσης"/>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 Ευθεία γραμμή σύνδεσης"/>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 Ευθεία γραμμή σύνδεσης"/>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 Ευθεία γραμμή σύνδεσης"/>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Ευθεία γραμμή σύνδεσης"/>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 Ορθογώνιο"/>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60400" y="3429000"/>
            <a:ext cx="14033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435096"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802892" y="5791200"/>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2035627" y="4479888"/>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85610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Θέση αριθμού διαφάνειας"/>
          <p:cNvSpPr>
            <a:spLocks noGrp="1"/>
          </p:cNvSpPr>
          <p:nvPr>
            <p:ph type="sldNum" sz="quarter" idx="12"/>
          </p:nvPr>
        </p:nvSpPr>
        <p:spPr bwMode="auto">
          <a:xfrm>
            <a:off x="1452334" y="4928702"/>
            <a:ext cx="660400" cy="517524"/>
          </a:xfrm>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51E27F21-F4E7-4761-B6B0-7F88D2B1F67A}" type="datetime1">
              <a:rPr lang="en-US" smtClean="0"/>
              <a:pPr/>
              <a:t>1/31/2022</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8 - Θέση περιεχομένου"/>
          <p:cNvSpPr>
            <a:spLocks noGrp="1"/>
          </p:cNvSpPr>
          <p:nvPr>
            <p:ph sz="quarter" idx="1"/>
          </p:nvPr>
        </p:nvSpPr>
        <p:spPr>
          <a:xfrm>
            <a:off x="495300" y="1600200"/>
            <a:ext cx="39624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26102" y="1600200"/>
            <a:ext cx="39624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95300" y="273050"/>
            <a:ext cx="817245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91240232-10E3-4E38-B31D-089991C8AD6B}" type="datetime1">
              <a:rPr lang="en-US" smtClean="0"/>
              <a:pPr/>
              <a:t>1/31/2022</a:t>
            </a:fld>
            <a:endParaRPr lang="en-US" dirty="0"/>
          </a:p>
        </p:txBody>
      </p:sp>
      <p:sp>
        <p:nvSpPr>
          <p:cNvPr id="8" name="7 - Θέση υποσέλιδου"/>
          <p:cNvSpPr>
            <a:spLocks noGrp="1"/>
          </p:cNvSpPr>
          <p:nvPr>
            <p:ph type="ftr" sz="quarter" idx="11"/>
          </p:nvPr>
        </p:nvSpPr>
        <p:spPr/>
        <p:txBody>
          <a:bodyPr/>
          <a:lstStyle/>
          <a:p>
            <a:endParaRPr lang="en-US" dirty="0"/>
          </a:p>
        </p:txBody>
      </p:sp>
      <p:sp>
        <p:nvSpPr>
          <p:cNvPr id="9" name="8 - Θέση αριθμού διαφάνειας"/>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10 - Θέση περιεχομένου"/>
          <p:cNvSpPr>
            <a:spLocks noGrp="1"/>
          </p:cNvSpPr>
          <p:nvPr>
            <p:ph sz="quarter" idx="2"/>
          </p:nvPr>
        </p:nvSpPr>
        <p:spPr>
          <a:xfrm>
            <a:off x="495300" y="2362200"/>
            <a:ext cx="39624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736306" y="2362200"/>
            <a:ext cx="39624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9530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70535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439F91B5-3818-40F3-9C35-13DC1E381B55}" type="datetime1">
              <a:rPr lang="en-US" smtClean="0"/>
              <a:pPr/>
              <a:t>1/31/2022</a:t>
            </a:fld>
            <a:endParaRPr lang="en-US" dirty="0"/>
          </a:p>
        </p:txBody>
      </p:sp>
      <p:sp>
        <p:nvSpPr>
          <p:cNvPr id="7" name="6 - Θέση αριθμού διαφάνειας"/>
          <p:cNvSpPr>
            <a:spLocks noGrp="1"/>
          </p:cNvSpPr>
          <p:nvPr>
            <p:ph type="sldNum" sz="quarter" idx="11"/>
          </p:nvPr>
        </p:nvSpPr>
        <p:spPr/>
        <p:txBody>
          <a:bodyPr rtlCol="0"/>
          <a:lstStyle/>
          <a:p>
            <a:fld id="{4FAB73BC-B049-4115-A692-8D63A059BFB8}" type="slidenum">
              <a:rPr lang="en-US" smtClean="0"/>
              <a:pPr/>
              <a:t>‹#›</a:t>
            </a:fld>
            <a:endParaRPr lang="en-US" dirty="0"/>
          </a:p>
        </p:txBody>
      </p:sp>
      <p:sp>
        <p:nvSpPr>
          <p:cNvPr id="8" name="7 - Θέση υποσέλιδου"/>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C4A379-15D2-4ED9-A9B2-38C775C8C0A4}" type="datetime1">
              <a:rPr lang="en-US" smtClean="0"/>
              <a:pPr/>
              <a:t>1/31/2022</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915728" y="3181350"/>
            <a:ext cx="6309360" cy="4953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7379970" y="274320"/>
            <a:ext cx="1654302"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Ορθογώνιο"/>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Ευθεία γραμμή σύνδεσης"/>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 Έλλειψη"/>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30200" y="274320"/>
            <a:ext cx="61087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A172314-58CA-4967-9B3F-093BDAF61FB7}" type="datetime1">
              <a:rPr lang="en-US" smtClean="0"/>
              <a:pPr/>
              <a:t>1/31/2022</a:t>
            </a:fld>
            <a:endParaRPr lang="en-US" dirty="0"/>
          </a:p>
        </p:txBody>
      </p:sp>
      <p:sp>
        <p:nvSpPr>
          <p:cNvPr id="22" name="21 - Θέση αριθμού διαφάνειας"/>
          <p:cNvSpPr>
            <a:spLocks noGrp="1"/>
          </p:cNvSpPr>
          <p:nvPr>
            <p:ph type="sldNum" sz="quarter" idx="15"/>
          </p:nvPr>
        </p:nvSpPr>
        <p:spPr/>
        <p:txBody>
          <a:bodyPr rtlCol="0"/>
          <a:lstStyle/>
          <a:p>
            <a:fld id="{4FAB73BC-B049-4115-A692-8D63A059BFB8}" type="slidenum">
              <a:rPr lang="en-US" smtClean="0"/>
              <a:pPr/>
              <a:t>‹#›</a:t>
            </a:fld>
            <a:endParaRPr lang="en-US" dirty="0"/>
          </a:p>
        </p:txBody>
      </p:sp>
      <p:sp>
        <p:nvSpPr>
          <p:cNvPr id="23" name="22 - Θέση υποσέλιδου"/>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94932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 Έλλειψη"/>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892201" y="3181350"/>
            <a:ext cx="6309360" cy="4953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68655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7329615" y="264795"/>
            <a:ext cx="1651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97409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Ορθογώνιο"/>
          <p:cNvSpPr/>
          <p:nvPr/>
        </p:nvSpPr>
        <p:spPr bwMode="auto">
          <a:xfrm>
            <a:off x="9575800" y="0"/>
            <a:ext cx="3302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Ευθεία γραμμή σύνδεσης"/>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 Ευθεία γραμμή σύνδεσης"/>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6F4CE2C6-1ADE-49BB-BEED-D9ED98989AB5}" type="datetime1">
              <a:rPr lang="en-US" smtClean="0"/>
              <a:pPr/>
              <a:t>1/31/2022</a:t>
            </a:fld>
            <a:endParaRPr lang="en-US" dirty="0"/>
          </a:p>
        </p:txBody>
      </p:sp>
      <p:sp>
        <p:nvSpPr>
          <p:cNvPr id="18" name="17 - Θέση αριθμού διαφάνειας"/>
          <p:cNvSpPr>
            <a:spLocks noGrp="1"/>
          </p:cNvSpPr>
          <p:nvPr>
            <p:ph type="sldNum" sz="quarter" idx="11"/>
          </p:nvPr>
        </p:nvSpPr>
        <p:spPr/>
        <p:txBody>
          <a:bodyPr rtlCol="0"/>
          <a:lstStyle/>
          <a:p>
            <a:fld id="{4FAB73BC-B049-4115-A692-8D63A059BFB8}" type="slidenum">
              <a:rPr lang="en-US" smtClean="0"/>
              <a:pPr/>
              <a:t>‹#›</a:t>
            </a:fld>
            <a:endParaRPr lang="en-US" dirty="0"/>
          </a:p>
        </p:txBody>
      </p:sp>
      <p:sp>
        <p:nvSpPr>
          <p:cNvPr id="21" name="20 - Θέση υποσέλιδου"/>
          <p:cNvSpPr>
            <a:spLocks noGrp="1"/>
          </p:cNvSpPr>
          <p:nvPr>
            <p:ph type="ftr" sz="quarter" idx="12"/>
          </p:nvPr>
        </p:nvSpPr>
        <p:spPr/>
        <p:txBody>
          <a:bodyPr rtlCol="0"/>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95300" y="274638"/>
            <a:ext cx="80899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95300" y="1600200"/>
            <a:ext cx="80899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8305800" y="1065849"/>
            <a:ext cx="2011680" cy="416052"/>
          </a:xfrm>
          <a:prstGeom prst="rect">
            <a:avLst/>
          </a:prstGeom>
        </p:spPr>
        <p:txBody>
          <a:bodyPr vert="horz" anchor="ctr" anchorCtr="0"/>
          <a:lstStyle>
            <a:lvl1pPr algn="r" eaLnBrk="1" latinLnBrk="0" hangingPunct="1">
              <a:defRPr kumimoji="0" sz="1200">
                <a:solidFill>
                  <a:schemeClr val="tx2"/>
                </a:solidFill>
              </a:defRPr>
            </a:lvl1pPr>
          </a:lstStyle>
          <a:p>
            <a:fld id="{DFF5FB93-1995-4B41-B888-9F52921136E4}" type="datetime1">
              <a:rPr lang="en-US" smtClean="0"/>
              <a:pPr/>
              <a:t>1/31/2022</a:t>
            </a:fld>
            <a:endParaRPr lang="en-US" dirty="0"/>
          </a:p>
        </p:txBody>
      </p:sp>
      <p:sp>
        <p:nvSpPr>
          <p:cNvPr id="3" name="2 - Θέση υποσέλιδου"/>
          <p:cNvSpPr>
            <a:spLocks noGrp="1"/>
          </p:cNvSpPr>
          <p:nvPr>
            <p:ph type="ftr" sz="quarter" idx="3"/>
          </p:nvPr>
        </p:nvSpPr>
        <p:spPr>
          <a:xfrm rot="5400000">
            <a:off x="7706052" y="3722000"/>
            <a:ext cx="3200400" cy="39624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6 - Ευθεία γραμμή σύνδεσης"/>
          <p:cNvSpPr>
            <a:spLocks noChangeShapeType="1"/>
          </p:cNvSpPr>
          <p:nvPr/>
        </p:nvSpPr>
        <p:spPr bwMode="auto">
          <a:xfrm>
            <a:off x="825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Ορθογώνιο"/>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Ευθεία γραμμή σύνδεσης"/>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Έλλειψη"/>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806434" y="5734050"/>
            <a:ext cx="660400" cy="521208"/>
          </a:xfrm>
          <a:prstGeom prst="rect">
            <a:avLst/>
          </a:prstGeom>
        </p:spPr>
        <p:txBody>
          <a:bodyPr vert="horz" anchor="ctr"/>
          <a:lstStyle>
            <a:lvl1pPr algn="ctr" eaLnBrk="1" latinLnBrk="0" hangingPunct="1">
              <a:defRPr kumimoji="0" sz="1400" b="1">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73857" y="793631"/>
            <a:ext cx="7375832" cy="2448731"/>
          </a:xfrm>
        </p:spPr>
        <p:txBody>
          <a:bodyPr>
            <a:normAutofit fontScale="90000"/>
          </a:bodyPr>
          <a:lstStyle/>
          <a:p>
            <a:pPr algn="ctr"/>
            <a:r>
              <a:rPr lang="el-GR" sz="5400" dirty="0" smtClean="0">
                <a:solidFill>
                  <a:schemeClr val="accent1">
                    <a:lumMod val="75000"/>
                  </a:schemeClr>
                </a:solidFill>
                <a:latin typeface="Calibri" pitchFamily="34" charset="0"/>
              </a:rPr>
              <a:t>ΑΙΤΙΕΣ ΕΙΣΦΡΗΣΗΣ ΟΝΥΧΟΣ</a:t>
            </a:r>
            <a:br>
              <a:rPr lang="el-GR" sz="5400" dirty="0" smtClean="0">
                <a:solidFill>
                  <a:schemeClr val="accent1">
                    <a:lumMod val="75000"/>
                  </a:schemeClr>
                </a:solidFill>
                <a:latin typeface="Calibri" pitchFamily="34" charset="0"/>
              </a:rPr>
            </a:br>
            <a:r>
              <a:rPr lang="el-GR" sz="5400" dirty="0" smtClean="0">
                <a:solidFill>
                  <a:schemeClr val="accent1">
                    <a:lumMod val="75000"/>
                  </a:schemeClr>
                </a:solidFill>
                <a:latin typeface="Calibri" pitchFamily="34" charset="0"/>
              </a:rPr>
              <a:t>ΘΕΡΑΠΕΙΑ </a:t>
            </a:r>
            <a:br>
              <a:rPr lang="el-GR" sz="5400" dirty="0" smtClean="0">
                <a:solidFill>
                  <a:schemeClr val="accent1">
                    <a:lumMod val="75000"/>
                  </a:schemeClr>
                </a:solidFill>
                <a:latin typeface="Calibri" pitchFamily="34" charset="0"/>
              </a:rPr>
            </a:br>
            <a:r>
              <a:rPr lang="el-GR" sz="5400" dirty="0" smtClean="0">
                <a:solidFill>
                  <a:schemeClr val="accent1">
                    <a:lumMod val="75000"/>
                  </a:schemeClr>
                </a:solidFill>
                <a:latin typeface="Calibri" pitchFamily="34" charset="0"/>
              </a:rPr>
              <a:t>Β’ ΜΕΡΟΣ</a:t>
            </a:r>
            <a:endParaRPr lang="el-GR" sz="5400" dirty="0">
              <a:solidFill>
                <a:schemeClr val="accent1">
                  <a:lumMod val="75000"/>
                </a:schemeClr>
              </a:solidFill>
              <a:latin typeface="Calibri" pitchFamily="34" charset="0"/>
            </a:endParaRPr>
          </a:p>
        </p:txBody>
      </p:sp>
      <p:sp>
        <p:nvSpPr>
          <p:cNvPr id="5" name="2 - Υπότιτλος"/>
          <p:cNvSpPr>
            <a:spLocks noGrp="1"/>
          </p:cNvSpPr>
          <p:nvPr>
            <p:ph type="subTitle" idx="1"/>
          </p:nvPr>
        </p:nvSpPr>
        <p:spPr>
          <a:xfrm>
            <a:off x="3494088" y="4669318"/>
            <a:ext cx="6411912" cy="1300162"/>
          </a:xfrm>
        </p:spPr>
        <p:txBody>
          <a:bodyPr>
            <a:noAutofit/>
          </a:bodyPr>
          <a:lstStyle/>
          <a:p>
            <a:pPr lvl="0" algn="r">
              <a:buClr>
                <a:srgbClr val="90C226"/>
              </a:buClr>
            </a:pPr>
            <a:r>
              <a:rPr lang="el-GR" sz="2000" b="0" dirty="0" smtClean="0">
                <a:solidFill>
                  <a:schemeClr val="accent1"/>
                </a:solidFill>
                <a:latin typeface="Calibri" pitchFamily="34" charset="0"/>
              </a:rPr>
              <a:t>Ειδικότητα: Τεχνικός Αισθητικός Ποδολογίας – Καλλωπισμού Νυχιών και Ονυχοπλαστικής</a:t>
            </a:r>
          </a:p>
          <a:p>
            <a:pPr lvl="0" algn="r">
              <a:buClr>
                <a:srgbClr val="90C226"/>
              </a:buClr>
            </a:pPr>
            <a:r>
              <a:rPr lang="el-GR" sz="2000" b="0" dirty="0" smtClean="0">
                <a:solidFill>
                  <a:schemeClr val="accent1"/>
                </a:solidFill>
                <a:latin typeface="Calibri" pitchFamily="34" charset="0"/>
              </a:rPr>
              <a:t>Γ΄ Εξάμηνο</a:t>
            </a:r>
          </a:p>
          <a:p>
            <a:pPr lvl="0" algn="r">
              <a:buClr>
                <a:srgbClr val="90C226"/>
              </a:buClr>
            </a:pPr>
            <a:r>
              <a:rPr lang="el-GR" sz="2000" b="0" dirty="0" smtClean="0">
                <a:solidFill>
                  <a:schemeClr val="accent1"/>
                </a:solidFill>
                <a:latin typeface="Calibri" pitchFamily="34" charset="0"/>
              </a:rPr>
              <a:t>Μάθημα: Πρακτικές Ασκήσεις Ποδολογίας</a:t>
            </a:r>
          </a:p>
          <a:p>
            <a:pPr lvl="0" algn="r">
              <a:buClr>
                <a:srgbClr val="90C226"/>
              </a:buClr>
            </a:pPr>
            <a:r>
              <a:rPr lang="el-GR" sz="2000" b="0" dirty="0" smtClean="0">
                <a:solidFill>
                  <a:schemeClr val="accent1"/>
                </a:solidFill>
                <a:latin typeface="Calibri" pitchFamily="34" charset="0"/>
              </a:rPr>
              <a:t>Ματοπούλου Ελένη  </a:t>
            </a:r>
          </a:p>
          <a:p>
            <a:pPr lvl="0" algn="r">
              <a:buClr>
                <a:srgbClr val="90C226"/>
              </a:buClr>
            </a:pPr>
            <a:r>
              <a:rPr lang="el-GR" sz="2000" b="0" dirty="0" smtClean="0">
                <a:solidFill>
                  <a:schemeClr val="accent1"/>
                </a:solidFill>
                <a:latin typeface="Calibri" pitchFamily="34" charset="0"/>
              </a:rPr>
              <a:t>Θεσσαλονίκη </a:t>
            </a:r>
            <a:r>
              <a:rPr lang="el-GR" sz="2000" b="0" dirty="0" smtClean="0">
                <a:solidFill>
                  <a:schemeClr val="accent1"/>
                </a:solidFill>
                <a:latin typeface="Calibri" pitchFamily="34" charset="0"/>
              </a:rPr>
              <a:t>202</a:t>
            </a:r>
            <a:r>
              <a:rPr lang="el-GR" sz="2000" b="0" dirty="0" smtClean="0">
                <a:solidFill>
                  <a:schemeClr val="accent1"/>
                </a:solidFill>
                <a:latin typeface="Calibri" pitchFamily="34" charset="0"/>
              </a:rPr>
              <a:t>2</a:t>
            </a:r>
            <a:r>
              <a:rPr lang="el-GR" sz="2000" b="0" dirty="0" smtClean="0">
                <a:solidFill>
                  <a:schemeClr val="accent1"/>
                </a:solidFill>
                <a:latin typeface="Calibri" pitchFamily="34" charset="0"/>
              </a:rPr>
              <a:t> </a:t>
            </a:r>
            <a:endParaRPr lang="el-GR" sz="2000" b="0" dirty="0" smtClean="0">
              <a:solidFill>
                <a:schemeClr val="accent1"/>
              </a:solidFill>
              <a:latin typeface="Calibri" pitchFamily="34" charset="0"/>
            </a:endParaRPr>
          </a:p>
          <a:p>
            <a:endParaRPr lang="el-GR" sz="2000" b="0" dirty="0">
              <a:solidFill>
                <a:schemeClr val="accent1"/>
              </a:solidFill>
            </a:endParaRPr>
          </a:p>
        </p:txBody>
      </p:sp>
    </p:spTree>
    <p:extLst>
      <p:ext uri="{BB962C8B-B14F-4D97-AF65-F5344CB8AC3E}">
        <p14:creationId xmlns="" xmlns:p14="http://schemas.microsoft.com/office/powerpoint/2010/main" val="39513415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FAB73BC-B049-4115-A692-8D63A059BFB8}" type="slidenum">
              <a:rPr lang="en-US" smtClean="0"/>
              <a:pPr/>
              <a:t>10</a:t>
            </a:fld>
            <a:endParaRPr lang="en-US" dirty="0"/>
          </a:p>
        </p:txBody>
      </p:sp>
      <p:sp>
        <p:nvSpPr>
          <p:cNvPr id="40961" name="Rectangle 1"/>
          <p:cNvSpPr>
            <a:spLocks noChangeArrowheads="1"/>
          </p:cNvSpPr>
          <p:nvPr/>
        </p:nvSpPr>
        <p:spPr bwMode="auto">
          <a:xfrm>
            <a:off x="676467" y="1423358"/>
            <a:ext cx="759626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smtClean="0">
                <a:ln>
                  <a:noFill/>
                </a:ln>
                <a:solidFill>
                  <a:schemeClr val="accent1"/>
                </a:solidFill>
                <a:effectLst/>
                <a:latin typeface="Calibri" pitchFamily="34" charset="0"/>
                <a:ea typeface="Times New Roman" pitchFamily="18" charset="0"/>
                <a:cs typeface="Segoe UI" pitchFamily="34" charset="0"/>
              </a:rPr>
              <a:t>Θεραπεία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1" i="0" u="sng" strike="noStrike" cap="none" normalizeH="0" baseline="0" dirty="0" smtClean="0">
              <a:ln>
                <a:noFill/>
              </a:ln>
              <a:solidFill>
                <a:schemeClr val="accent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Ø"/>
              <a:tabLst/>
            </a:pPr>
            <a:r>
              <a:rPr kumimoji="0" lang="el-GR" sz="2000" b="0" i="0" u="none" strike="noStrike" cap="none" normalizeH="0" baseline="0" dirty="0" smtClean="0">
                <a:ln>
                  <a:noFill/>
                </a:ln>
                <a:solidFill>
                  <a:srgbClr val="201F1E"/>
                </a:solidFill>
                <a:effectLst/>
                <a:latin typeface="Calibri" pitchFamily="34" charset="0"/>
                <a:ea typeface="Times New Roman" pitchFamily="18" charset="0"/>
                <a:cs typeface="Segoe UI" pitchFamily="34" charset="0"/>
              </a:rPr>
              <a:t>Συνιστάται τοπική αντισηψία και προφύλαξη από τραυματισμούς. </a:t>
            </a: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Ø"/>
              <a:tabLst/>
            </a:pPr>
            <a:endParaRPr kumimoji="0" lang="el-GR" sz="2000" b="0" i="0" u="none" strike="noStrike" cap="none" normalizeH="0" baseline="0" dirty="0" smtClean="0">
              <a:ln>
                <a:noFill/>
              </a:ln>
              <a:solidFill>
                <a:srgbClr val="201F1E"/>
              </a:solidFill>
              <a:effectLst/>
              <a:latin typeface="Calibri" pitchFamily="34"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Ø"/>
              <a:tabLst/>
            </a:pPr>
            <a:r>
              <a:rPr kumimoji="0" lang="el-GR" sz="2000" b="0" i="0" u="none" strike="noStrike" cap="none" normalizeH="0" baseline="0" dirty="0" smtClean="0">
                <a:ln>
                  <a:noFill/>
                </a:ln>
                <a:solidFill>
                  <a:srgbClr val="201F1E"/>
                </a:solidFill>
                <a:effectLst/>
                <a:latin typeface="Calibri" pitchFamily="34" charset="0"/>
                <a:ea typeface="Times New Roman" pitchFamily="18" charset="0"/>
                <a:cs typeface="Segoe UI" pitchFamily="34" charset="0"/>
              </a:rPr>
              <a:t>Αφαίρεση του άκρου του νυχιού.</a:t>
            </a: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Ø"/>
              <a:tabLst/>
            </a:pPr>
            <a:endParaRPr kumimoji="0" lang="el-GR" sz="2000" b="0" i="0" u="none" strike="noStrike" cap="none" normalizeH="0" baseline="0" dirty="0" smtClean="0">
              <a:ln>
                <a:noFill/>
              </a:ln>
              <a:solidFill>
                <a:srgbClr val="201F1E"/>
              </a:solidFill>
              <a:effectLst/>
              <a:latin typeface="Calibri" pitchFamily="34"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Char char="Ø"/>
              <a:tabLst/>
            </a:pPr>
            <a:r>
              <a:rPr kumimoji="0" lang="el-GR" sz="2000" b="0" i="0" u="none" strike="noStrike" cap="none" normalizeH="0" baseline="0" dirty="0" smtClean="0">
                <a:ln>
                  <a:noFill/>
                </a:ln>
                <a:solidFill>
                  <a:srgbClr val="201F1E"/>
                </a:solidFill>
                <a:effectLst/>
                <a:latin typeface="Calibri" pitchFamily="34" charset="0"/>
                <a:ea typeface="Times New Roman" pitchFamily="18" charset="0"/>
                <a:cs typeface="Segoe UI" pitchFamily="34" charset="0"/>
              </a:rPr>
              <a:t>Καταστροφή των νεόπλαστων ιστών.</a:t>
            </a:r>
            <a:r>
              <a:rPr kumimoji="0" lang="el-GR" sz="2000" b="0" i="0" u="none" strike="noStrike" cap="none" normalizeH="0" baseline="0" dirty="0" smtClean="0">
                <a:ln>
                  <a:noFill/>
                </a:ln>
                <a:solidFill>
                  <a:schemeClr val="tx1"/>
                </a:solidFill>
                <a:effectLst/>
                <a:latin typeface="Calibri" pitchFamily="34" charset="0"/>
                <a:cs typeface="Arial" pitchFamily="34" charset="0"/>
              </a:rPr>
              <a:t> </a:t>
            </a:r>
          </a:p>
        </p:txBody>
      </p:sp>
      <p:pic>
        <p:nvPicPr>
          <p:cNvPr id="4" name="Picture 2" descr="scale?_=16997961cff"/>
          <p:cNvPicPr>
            <a:picLocks noChangeAspect="1" noChangeArrowheads="1"/>
          </p:cNvPicPr>
          <p:nvPr/>
        </p:nvPicPr>
        <p:blipFill>
          <a:blip r:embed="rId2"/>
          <a:srcRect t="13808" r="931" b="20065"/>
          <a:stretch>
            <a:fillRect/>
          </a:stretch>
        </p:blipFill>
        <p:spPr bwMode="auto">
          <a:xfrm>
            <a:off x="1145649" y="3968151"/>
            <a:ext cx="6678509" cy="197892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FAB73BC-B049-4115-A692-8D63A059BFB8}" type="slidenum">
              <a:rPr lang="en-US" smtClean="0"/>
              <a:pPr/>
              <a:t>11</a:t>
            </a:fld>
            <a:endParaRPr lang="en-US" dirty="0"/>
          </a:p>
        </p:txBody>
      </p:sp>
      <p:sp>
        <p:nvSpPr>
          <p:cNvPr id="3" name="2 - TextBox"/>
          <p:cNvSpPr txBox="1"/>
          <p:nvPr/>
        </p:nvSpPr>
        <p:spPr>
          <a:xfrm>
            <a:off x="612476" y="724620"/>
            <a:ext cx="8143336" cy="5262979"/>
          </a:xfrm>
          <a:prstGeom prst="rect">
            <a:avLst/>
          </a:prstGeom>
          <a:noFill/>
        </p:spPr>
        <p:txBody>
          <a:bodyPr wrap="square" rtlCol="0">
            <a:spAutoFit/>
          </a:bodyPr>
          <a:lstStyle/>
          <a:p>
            <a:r>
              <a:rPr lang="el-GR" sz="2000" u="sng" dirty="0" smtClean="0">
                <a:solidFill>
                  <a:schemeClr val="accent1"/>
                </a:solidFill>
                <a:latin typeface="Calibri" pitchFamily="34" charset="0"/>
              </a:rPr>
              <a:t>ΕΝΔΕΙΞΕΙΣ – Α</a:t>
            </a:r>
            <a:r>
              <a:rPr lang="en-US" sz="2000" u="sng" dirty="0" smtClean="0">
                <a:solidFill>
                  <a:schemeClr val="accent1"/>
                </a:solidFill>
                <a:latin typeface="Calibri" pitchFamily="34" charset="0"/>
              </a:rPr>
              <a:t>N</a:t>
            </a:r>
            <a:r>
              <a:rPr lang="el-GR" sz="2000" u="sng" dirty="0" smtClean="0">
                <a:solidFill>
                  <a:schemeClr val="accent1"/>
                </a:solidFill>
                <a:latin typeface="Calibri" pitchFamily="34" charset="0"/>
              </a:rPr>
              <a:t>ΤΕΝΔΕΙΞΕΙΣ ΟΡΘΟΝΥΧΙΑΣ</a:t>
            </a:r>
          </a:p>
          <a:p>
            <a:endParaRPr lang="el-GR" sz="2000" u="sng" dirty="0" smtClean="0">
              <a:solidFill>
                <a:schemeClr val="accent1"/>
              </a:solidFill>
              <a:latin typeface="Calibri" pitchFamily="34" charset="0"/>
            </a:endParaRPr>
          </a:p>
          <a:p>
            <a:r>
              <a:rPr lang="el-GR" sz="2000" dirty="0" smtClean="0">
                <a:solidFill>
                  <a:schemeClr val="tx2"/>
                </a:solidFill>
                <a:latin typeface="Calibri" pitchFamily="34" charset="0"/>
              </a:rPr>
              <a:t>Η μέθοδος της ορθονυχίας (έλασμα – νάρθηκας) είναι η καλύτερη μέθοδος για την επίλυση της ονυχογρύπωσης. Ανάλογα με τον βαθμό του προβλήματος επιλέγουμε και το κατάλληλο τύπο ελάσματος. Η συγκεκριμένη μέθοδος ενδείκνυται σχεδόν για όλες τις περιπτώσεις είσφρησης, γιατί είναι αναίμακτη, ανώδυνη, ανακουφίζει από τον πόνο, το θετικό είναι ότι δεν ενοχλούν στην βάδιση και στην καθημερινότητα του ασθενή. Η μέθοδος αντενδείκνυται σε περίπτωση ονυχομυκητίασης. Στην συγκεκριμένη περίπτωση η δύναμη - ένταση που ασκούν τα ελάσματα στο νύχι μπορεί να δημιουργήσουν αποκόλληση του. Για το λόγο αυτό πρώτα πρέπει να αντιμετωπίσουμε την μυκητίαση και μετά την ονυχογρύπωση. Σε περιπτώσεις που συνυπάρχουν και τα δυο προβλήματα τότε επιλέγουμε τον νάρθηκα που θα ασκεί την μικρότερη πίεση στο νύχι για να βελτιωθεί η κλίση του και να υποχωρήσει ο πόνος. </a:t>
            </a:r>
          </a:p>
          <a:p>
            <a:endParaRPr lang="el-GR" dirty="0" smtClean="0">
              <a:solidFill>
                <a:schemeClr val="tx2"/>
              </a:solidFill>
            </a:endParaRPr>
          </a:p>
          <a:p>
            <a:endParaRPr lang="el-GR"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FAB73BC-B049-4115-A692-8D63A059BFB8}" type="slidenum">
              <a:rPr lang="en-US" smtClean="0"/>
              <a:pPr/>
              <a:t>12</a:t>
            </a:fld>
            <a:endParaRPr lang="en-US" dirty="0"/>
          </a:p>
        </p:txBody>
      </p:sp>
      <p:sp>
        <p:nvSpPr>
          <p:cNvPr id="44033" name="Rectangle 1"/>
          <p:cNvSpPr>
            <a:spLocks noChangeArrowheads="1"/>
          </p:cNvSpPr>
          <p:nvPr/>
        </p:nvSpPr>
        <p:spPr bwMode="auto">
          <a:xfrm>
            <a:off x="724619" y="1147313"/>
            <a:ext cx="718580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201F1E"/>
                </a:solidFill>
                <a:effectLst/>
                <a:latin typeface="Segoe UI" pitchFamily="34" charset="0"/>
                <a:ea typeface="Times New Roman" pitchFamily="18" charset="0"/>
                <a:cs typeface="Segoe UI" pitchFamily="34" charset="0"/>
              </a:rPr>
              <a:t>Παθητική ονομάζουμε την πόρπη ,η οποία έχει μέγεθος όσο και</a:t>
            </a:r>
            <a:r>
              <a:rPr kumimoji="0" lang="el-GR" sz="1050" b="0" i="0" u="none" strike="noStrike" cap="none" normalizeH="0" dirty="0" smtClean="0">
                <a:ln>
                  <a:noFill/>
                </a:ln>
                <a:solidFill>
                  <a:srgbClr val="201F1E"/>
                </a:solidFill>
                <a:effectLst/>
                <a:latin typeface="Arial" pitchFamily="34" charset="0"/>
                <a:ea typeface="Times New Roman" pitchFamily="18" charset="0"/>
                <a:cs typeface="Arial" pitchFamily="34" charset="0"/>
              </a:rPr>
              <a:t> </a:t>
            </a:r>
            <a:r>
              <a:rPr kumimoji="0" lang="el-GR" sz="2000" b="0" i="0" u="none" strike="noStrike" cap="none" normalizeH="0" baseline="0" dirty="0" smtClean="0">
                <a:ln>
                  <a:noFill/>
                </a:ln>
                <a:solidFill>
                  <a:srgbClr val="201F1E"/>
                </a:solidFill>
                <a:effectLst/>
                <a:latin typeface="Segoe UI" pitchFamily="34" charset="0"/>
                <a:ea typeface="Times New Roman" pitchFamily="18" charset="0"/>
                <a:cs typeface="Segoe UI" pitchFamily="34" charset="0"/>
              </a:rPr>
              <a:t>η επιφάνεια του νυχιού έτσι ώστε να μην ασκείται έντονη πίεση.</a:t>
            </a:r>
            <a:r>
              <a:rPr lang="el-GR" sz="1050" dirty="0" smtClean="0">
                <a:latin typeface="Arial" pitchFamily="34" charset="0"/>
                <a:ea typeface="Times New Roman" pitchFamily="18" charset="0"/>
                <a:cs typeface="Arial" pitchFamily="34" charset="0"/>
              </a:rPr>
              <a:t>  </a:t>
            </a:r>
            <a:r>
              <a:rPr kumimoji="0" lang="el-GR" sz="2000" b="0" i="0" u="none" strike="noStrike" cap="none" normalizeH="0" baseline="0" dirty="0" smtClean="0">
                <a:ln>
                  <a:noFill/>
                </a:ln>
                <a:solidFill>
                  <a:srgbClr val="201F1E"/>
                </a:solidFill>
                <a:effectLst/>
                <a:latin typeface="Segoe UI" pitchFamily="34" charset="0"/>
                <a:ea typeface="Times New Roman" pitchFamily="18" charset="0"/>
                <a:cs typeface="Segoe UI" pitchFamily="34" charset="0"/>
              </a:rPr>
              <a:t>Χρησιμοποιούμε παθητική πόρπη σε περιπτώσεις ονυχομυκητίασης και</a:t>
            </a:r>
            <a:r>
              <a:rPr lang="el-GR" sz="1050" dirty="0" smtClean="0">
                <a:latin typeface="Arial" pitchFamily="34" charset="0"/>
                <a:ea typeface="Times New Roman" pitchFamily="18" charset="0"/>
                <a:cs typeface="Arial" pitchFamily="34" charset="0"/>
              </a:rPr>
              <a:t>  </a:t>
            </a:r>
            <a:r>
              <a:rPr kumimoji="0" lang="el-GR" sz="2000" b="0" i="0" u="none" strike="noStrike" cap="none" normalizeH="0" baseline="0" dirty="0" smtClean="0">
                <a:ln>
                  <a:noFill/>
                </a:ln>
                <a:solidFill>
                  <a:srgbClr val="201F1E"/>
                </a:solidFill>
                <a:effectLst/>
                <a:latin typeface="Segoe UI" pitchFamily="34" charset="0"/>
                <a:ea typeface="Times New Roman" pitchFamily="18" charset="0"/>
                <a:cs typeface="Segoe UI" pitchFamily="34" charset="0"/>
              </a:rPr>
              <a:t>ήπιες μορφές είσφρησης.</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 TextBox"/>
          <p:cNvSpPr txBox="1"/>
          <p:nvPr/>
        </p:nvSpPr>
        <p:spPr>
          <a:xfrm>
            <a:off x="767751" y="517584"/>
            <a:ext cx="5426015" cy="461665"/>
          </a:xfrm>
          <a:prstGeom prst="rect">
            <a:avLst/>
          </a:prstGeom>
          <a:noFill/>
        </p:spPr>
        <p:txBody>
          <a:bodyPr wrap="square" rtlCol="0">
            <a:spAutoFit/>
          </a:bodyPr>
          <a:lstStyle/>
          <a:p>
            <a:r>
              <a:rPr lang="el-GR" sz="2400" b="1" u="sng" dirty="0" smtClean="0">
                <a:solidFill>
                  <a:schemeClr val="accent1"/>
                </a:solidFill>
                <a:latin typeface="Calibri" pitchFamily="34" charset="0"/>
              </a:rPr>
              <a:t>ΠΑΘΗΤΙΚΗ ΠΟΡΠΗ</a:t>
            </a:r>
            <a:endParaRPr lang="el-GR" sz="2400" b="1" u="sng" dirty="0">
              <a:solidFill>
                <a:schemeClr val="accent1"/>
              </a:solidFill>
              <a:latin typeface="Calibri" pitchFamily="34" charset="0"/>
            </a:endParaRPr>
          </a:p>
        </p:txBody>
      </p:sp>
      <p:sp>
        <p:nvSpPr>
          <p:cNvPr id="5" name="4 - Ορθογώνιο"/>
          <p:cNvSpPr/>
          <p:nvPr/>
        </p:nvSpPr>
        <p:spPr>
          <a:xfrm>
            <a:off x="761174" y="3158070"/>
            <a:ext cx="5932924" cy="461665"/>
          </a:xfrm>
          <a:prstGeom prst="rect">
            <a:avLst/>
          </a:prstGeom>
        </p:spPr>
        <p:txBody>
          <a:bodyPr wrap="square">
            <a:spAutoFit/>
          </a:bodyPr>
          <a:lstStyle/>
          <a:p>
            <a:r>
              <a:rPr lang="el-GR" sz="2400" b="1" u="sng" dirty="0" smtClean="0">
                <a:solidFill>
                  <a:schemeClr val="accent1"/>
                </a:solidFill>
                <a:latin typeface="Calibri" pitchFamily="34" charset="0"/>
              </a:rPr>
              <a:t>ΕΝΕΡΓΗΤΙΚΗ ΠΟΡΠΗ</a:t>
            </a:r>
            <a:endParaRPr lang="el-GR" sz="2400" b="1" u="sng" dirty="0">
              <a:solidFill>
                <a:schemeClr val="accent1"/>
              </a:solidFill>
              <a:latin typeface="Calibri" pitchFamily="34" charset="0"/>
            </a:endParaRPr>
          </a:p>
        </p:txBody>
      </p:sp>
      <p:sp>
        <p:nvSpPr>
          <p:cNvPr id="6" name="Rectangle 1"/>
          <p:cNvSpPr>
            <a:spLocks noChangeArrowheads="1"/>
          </p:cNvSpPr>
          <p:nvPr/>
        </p:nvSpPr>
        <p:spPr bwMode="auto">
          <a:xfrm>
            <a:off x="750499" y="3916391"/>
            <a:ext cx="76171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201F1E"/>
                </a:solidFill>
                <a:effectLst/>
                <a:latin typeface="Segoe UI" pitchFamily="34" charset="0"/>
                <a:ea typeface="Times New Roman" pitchFamily="18" charset="0"/>
                <a:cs typeface="Segoe UI" pitchFamily="34" charset="0"/>
              </a:rPr>
              <a:t>Ενεργητική πόρπη ονομάζεται όταν είναι μικρότερη από την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201F1E"/>
                </a:solidFill>
                <a:effectLst/>
                <a:latin typeface="Segoe UI" pitchFamily="34" charset="0"/>
                <a:ea typeface="Times New Roman" pitchFamily="18" charset="0"/>
                <a:cs typeface="Segoe UI" pitchFamily="34" charset="0"/>
              </a:rPr>
              <a:t>επιφάνεια του νυχιού έτσι ώστε όταν γίνει η επίδεση να ασκήσει πιο έντονη</a:t>
            </a:r>
            <a:r>
              <a:rPr lang="el-GR" sz="1050" dirty="0" smtClean="0">
                <a:latin typeface="Arial" pitchFamily="34" charset="0"/>
                <a:ea typeface="Times New Roman" pitchFamily="18" charset="0"/>
                <a:cs typeface="Arial" pitchFamily="34" charset="0"/>
              </a:rPr>
              <a:t> </a:t>
            </a:r>
            <a:r>
              <a:rPr kumimoji="0" lang="el-GR" sz="2000" b="0" i="0" u="none" strike="noStrike" cap="none" normalizeH="0" baseline="0" dirty="0" smtClean="0">
                <a:ln>
                  <a:noFill/>
                </a:ln>
                <a:solidFill>
                  <a:srgbClr val="201F1E"/>
                </a:solidFill>
                <a:effectLst/>
                <a:latin typeface="Segoe UI" pitchFamily="34" charset="0"/>
                <a:ea typeface="Times New Roman" pitchFamily="18" charset="0"/>
                <a:cs typeface="Segoe UI" pitchFamily="34" charset="0"/>
              </a:rPr>
              <a:t>πίεση. Την χρησιμοποιούμε σε περιπτώσεις έντονης είσφρησης.</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u="sng" dirty="0" smtClean="0">
                <a:latin typeface="Calibri" pitchFamily="34" charset="0"/>
              </a:rPr>
              <a:t>ΒΙΒΛΙΟΓΡΑΦΙΑ</a:t>
            </a:r>
            <a:r>
              <a:rPr lang="el-GR" dirty="0" smtClean="0"/>
              <a:t> </a:t>
            </a:r>
            <a:endParaRPr lang="el-GR" dirty="0"/>
          </a:p>
        </p:txBody>
      </p:sp>
      <p:sp>
        <p:nvSpPr>
          <p:cNvPr id="3" name="Θέση περιεχομένου 2"/>
          <p:cNvSpPr>
            <a:spLocks noGrp="1"/>
          </p:cNvSpPr>
          <p:nvPr>
            <p:ph sz="quarter" idx="1"/>
          </p:nvPr>
        </p:nvSpPr>
        <p:spPr/>
        <p:txBody>
          <a:bodyPr>
            <a:normAutofit fontScale="92500" lnSpcReduction="20000"/>
          </a:bodyPr>
          <a:lstStyle/>
          <a:p>
            <a:pPr>
              <a:buFont typeface="Wingdings" pitchFamily="2" charset="2"/>
              <a:buChar char="v"/>
            </a:pPr>
            <a:r>
              <a:rPr lang="en-US" dirty="0">
                <a:latin typeface="Calibri" pitchFamily="34" charset="0"/>
              </a:rPr>
              <a:t>Chapeskie</a:t>
            </a:r>
            <a:r>
              <a:rPr lang="el-GR" dirty="0">
                <a:latin typeface="Calibri" pitchFamily="34" charset="0"/>
              </a:rPr>
              <a:t>, </a:t>
            </a:r>
            <a:r>
              <a:rPr lang="en-US" dirty="0">
                <a:latin typeface="Calibri" pitchFamily="34" charset="0"/>
              </a:rPr>
              <a:t>H</a:t>
            </a:r>
            <a:r>
              <a:rPr lang="el-GR" dirty="0">
                <a:latin typeface="Calibri" pitchFamily="34" charset="0"/>
              </a:rPr>
              <a:t>. (2008). </a:t>
            </a:r>
            <a:r>
              <a:rPr lang="en-US" dirty="0">
                <a:latin typeface="Calibri" pitchFamily="34" charset="0"/>
              </a:rPr>
              <a:t>"Ingrown toenail or overgrown toe skin?". Canadian Family Physician Journal 54 (11): 1561–1562. PMID 19005128. PMC 2592332.</a:t>
            </a:r>
            <a:endParaRPr lang="el-GR" dirty="0">
              <a:latin typeface="Calibri" pitchFamily="34" charset="0"/>
            </a:endParaRPr>
          </a:p>
          <a:p>
            <a:pPr>
              <a:buFont typeface="Wingdings" pitchFamily="2" charset="2"/>
              <a:buChar char="v"/>
            </a:pPr>
            <a:r>
              <a:rPr lang="en-US" dirty="0">
                <a:latin typeface="Calibri" pitchFamily="34" charset="0"/>
              </a:rPr>
              <a:t>Chapeskie, H. (2008). "Ingrown toenail or overgrown toe skin?". Canadian Family Physician Journal 54 (11): 1561–1562. PMID 19005128. PMC 2592332. </a:t>
            </a:r>
            <a:endParaRPr lang="el-GR" dirty="0">
              <a:latin typeface="Calibri" pitchFamily="34" charset="0"/>
            </a:endParaRPr>
          </a:p>
          <a:p>
            <a:pPr>
              <a:buFont typeface="Wingdings" pitchFamily="2" charset="2"/>
              <a:buChar char="v"/>
            </a:pPr>
            <a:r>
              <a:rPr lang="en-US" dirty="0">
                <a:latin typeface="Calibri" pitchFamily="34" charset="0"/>
              </a:rPr>
              <a:t>Gouvas, H.: Wedge Resection (Lateral Onychoplasty) as the method of choice for Ingrown Toenail". Orthopaedic Medical Congress in Athens, 14 Oct, 2004, paper, 148.</a:t>
            </a:r>
            <a:endParaRPr lang="el-GR" dirty="0">
              <a:latin typeface="Calibri" pitchFamily="34" charset="0"/>
            </a:endParaRPr>
          </a:p>
          <a:p>
            <a:pPr>
              <a:buFont typeface="Wingdings" pitchFamily="2" charset="2"/>
              <a:buChar char="v"/>
            </a:pPr>
            <a:r>
              <a:rPr lang="en-US" dirty="0">
                <a:latin typeface="Calibri" pitchFamily="34" charset="0"/>
              </a:rPr>
              <a:t>Gouvas, H.: Wedge Resection (Lateral Onychoplasty) as the method of choice for Ingrown Toenail". Orthopaedic Medical Congress in Athens, 14 Oct, 2004, paper, 148.</a:t>
            </a:r>
            <a:endParaRPr lang="el-GR" dirty="0">
              <a:latin typeface="Calibri" pitchFamily="34" charset="0"/>
            </a:endParaRPr>
          </a:p>
          <a:p>
            <a:pPr>
              <a:buFont typeface="Wingdings" pitchFamily="2" charset="2"/>
              <a:buChar char="v"/>
            </a:pPr>
            <a:r>
              <a:rPr lang="en-US" dirty="0">
                <a:latin typeface="Calibri" pitchFamily="34" charset="0"/>
              </a:rPr>
              <a:t>James, William; Berger, Timothy; Elston, Dirk (2005). Andrews' Diseases of the Skin: Clinical Dermatology, 10th edition, Saunders 2005. Page 789. ISBN 0721629210.</a:t>
            </a:r>
            <a:endParaRPr lang="el-GR" dirty="0">
              <a:latin typeface="Calibri" pitchFamily="34" charset="0"/>
            </a:endParaRPr>
          </a:p>
          <a:p>
            <a:endParaRPr lang="el-GR" dirty="0"/>
          </a:p>
        </p:txBody>
      </p:sp>
    </p:spTree>
    <p:extLst>
      <p:ext uri="{BB962C8B-B14F-4D97-AF65-F5344CB8AC3E}">
        <p14:creationId xmlns="" xmlns:p14="http://schemas.microsoft.com/office/powerpoint/2010/main" val="197349845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41704" y="1214422"/>
            <a:ext cx="8822593" cy="707886"/>
          </a:xfrm>
          <a:prstGeom prst="rect">
            <a:avLst/>
          </a:prstGeom>
          <a:noFill/>
        </p:spPr>
        <p:txBody>
          <a:bodyPr wrap="square" rtlCol="0">
            <a:spAutoFit/>
          </a:bodyPr>
          <a:lstStyle/>
          <a:p>
            <a:pPr algn="ctr"/>
            <a:r>
              <a:rPr lang="el-GR" sz="4000" b="1" dirty="0" smtClean="0">
                <a:solidFill>
                  <a:schemeClr val="accent1"/>
                </a:solidFill>
                <a:latin typeface="Calibri" pitchFamily="34" charset="0"/>
              </a:rPr>
              <a:t>Ευχαριστώ για την προσοχή σας</a:t>
            </a:r>
            <a:endParaRPr lang="el-GR" sz="4000" b="1" dirty="0">
              <a:solidFill>
                <a:schemeClr val="accent1"/>
              </a:solidFill>
              <a:latin typeface="Calibri"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0833" y="2143117"/>
            <a:ext cx="7596128" cy="3732093"/>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1"/>
                </a:solidFill>
                <a:latin typeface="Calibri" pitchFamily="34" charset="0"/>
              </a:rPr>
              <a:t>Δ) ΠΑΘΗΣΕΙΣ</a:t>
            </a:r>
            <a:endParaRPr lang="el-GR" dirty="0">
              <a:solidFill>
                <a:schemeClr val="accent1"/>
              </a:solidFill>
              <a:latin typeface="Calibri" pitchFamily="34" charset="0"/>
            </a:endParaRPr>
          </a:p>
        </p:txBody>
      </p:sp>
      <p:sp>
        <p:nvSpPr>
          <p:cNvPr id="6" name="Θέση κειμένου 5"/>
          <p:cNvSpPr>
            <a:spLocks noGrp="1"/>
          </p:cNvSpPr>
          <p:nvPr>
            <p:ph type="body" idx="1"/>
          </p:nvPr>
        </p:nvSpPr>
        <p:spPr>
          <a:solidFill>
            <a:schemeClr val="bg1"/>
          </a:solidFill>
        </p:spPr>
        <p:txBody>
          <a:bodyPr>
            <a:normAutofit lnSpcReduction="10000"/>
          </a:bodyPr>
          <a:lstStyle/>
          <a:p>
            <a:pPr lvl="0">
              <a:lnSpc>
                <a:spcPct val="107000"/>
              </a:lnSpc>
              <a:buClr>
                <a:srgbClr val="D34817">
                  <a:lumMod val="75000"/>
                </a:srgbClr>
              </a:buClr>
              <a:buSzPts val="1600"/>
            </a:pPr>
            <a:r>
              <a:rPr lang="el-GR" sz="3200" b="0" dirty="0" smtClean="0">
                <a:solidFill>
                  <a:schemeClr val="accent1"/>
                </a:solidFill>
                <a:latin typeface="Calibri" pitchFamily="34" charset="0"/>
                <a:ea typeface="Times New Roman" panose="02020603050405020304" pitchFamily="18" charset="0"/>
                <a:cs typeface="Arial" panose="020B0604020202020204" pitchFamily="34" charset="0"/>
              </a:rPr>
              <a:t>1)</a:t>
            </a:r>
            <a:r>
              <a:rPr lang="el-GR" sz="3200" b="0" dirty="0" smtClean="0">
                <a:solidFill>
                  <a:prstClr val="black"/>
                </a:solidFill>
                <a:latin typeface="Calibri" pitchFamily="34" charset="0"/>
                <a:ea typeface="Times New Roman" panose="02020603050405020304" pitchFamily="18" charset="0"/>
                <a:cs typeface="Arial" panose="020B0604020202020204" pitchFamily="34" charset="0"/>
              </a:rPr>
              <a:t>ΤΩΝ ΝΥΧΙΩΝ </a:t>
            </a:r>
            <a:endParaRPr lang="el-GR" sz="3200" b="0" dirty="0">
              <a:solidFill>
                <a:prstClr val="black"/>
              </a:solidFill>
              <a:latin typeface="Calibri" pitchFamily="34" charset="0"/>
              <a:ea typeface="Century Gothic" panose="020B0502020202020204" pitchFamily="34" charset="0"/>
              <a:cs typeface="Times New Roman" panose="02020603050405020304" pitchFamily="18" charset="0"/>
            </a:endParaRPr>
          </a:p>
        </p:txBody>
      </p:sp>
      <p:sp>
        <p:nvSpPr>
          <p:cNvPr id="3" name="Θέση περιεχομένου 2"/>
          <p:cNvSpPr>
            <a:spLocks noGrp="1"/>
          </p:cNvSpPr>
          <p:nvPr>
            <p:ph sz="half" idx="2"/>
          </p:nvPr>
        </p:nvSpPr>
        <p:spPr>
          <a:xfrm>
            <a:off x="495300" y="2362200"/>
            <a:ext cx="4533900" cy="3886200"/>
          </a:xfrm>
        </p:spPr>
        <p:txBody>
          <a:bodyPr>
            <a:normAutofit/>
          </a:bodyPr>
          <a:lstStyle/>
          <a:p>
            <a:pPr lvl="0">
              <a:lnSpc>
                <a:spcPct val="107000"/>
              </a:lnSpc>
              <a:spcAft>
                <a:spcPts val="0"/>
              </a:spcAft>
              <a:buFont typeface="Wingdings" pitchFamily="2" charset="2"/>
              <a:buChar char="Ø"/>
            </a:pPr>
            <a:r>
              <a:rPr lang="el-GR" sz="2800" dirty="0" smtClean="0">
                <a:latin typeface="Calibri" pitchFamily="34" charset="0"/>
                <a:ea typeface="Times New Roman" panose="02020603050405020304" pitchFamily="18" charset="0"/>
                <a:cs typeface="Arial" panose="020B0604020202020204" pitchFamily="34" charset="0"/>
              </a:rPr>
              <a:t>Ονυχομυκητίαση</a:t>
            </a:r>
            <a:endParaRPr lang="el-GR" sz="2800" dirty="0">
              <a:latin typeface="Calibri" pitchFamily="34" charset="0"/>
              <a:ea typeface="Century Gothic" panose="020B0502020202020204" pitchFamily="34" charset="0"/>
              <a:cs typeface="Times New Roman" panose="02020603050405020304" pitchFamily="18" charset="0"/>
            </a:endParaRPr>
          </a:p>
          <a:p>
            <a:pPr lvl="0">
              <a:lnSpc>
                <a:spcPct val="107000"/>
              </a:lnSpc>
              <a:spcAft>
                <a:spcPts val="0"/>
              </a:spcAft>
              <a:buFont typeface="Wingdings" pitchFamily="2" charset="2"/>
              <a:buChar char="Ø"/>
            </a:pPr>
            <a:r>
              <a:rPr lang="el-GR" sz="2800" dirty="0">
                <a:latin typeface="Calibri" pitchFamily="34" charset="0"/>
                <a:ea typeface="Times New Roman" panose="02020603050405020304" pitchFamily="18" charset="0"/>
                <a:cs typeface="Arial" panose="020B0604020202020204" pitchFamily="34" charset="0"/>
              </a:rPr>
              <a:t>Παχυονυχία </a:t>
            </a:r>
            <a:endParaRPr lang="el-GR" sz="2800" dirty="0">
              <a:latin typeface="Calibri" pitchFamily="34" charset="0"/>
              <a:ea typeface="Century Gothic" panose="020B0502020202020204" pitchFamily="34" charset="0"/>
              <a:cs typeface="Times New Roman" panose="02020603050405020304" pitchFamily="18" charset="0"/>
            </a:endParaRPr>
          </a:p>
          <a:p>
            <a:pPr>
              <a:lnSpc>
                <a:spcPct val="107000"/>
              </a:lnSpc>
              <a:buFont typeface="Wingdings" pitchFamily="2" charset="2"/>
              <a:buChar char="Ø"/>
            </a:pPr>
            <a:r>
              <a:rPr lang="el-GR" sz="2800" dirty="0">
                <a:latin typeface="Calibri" pitchFamily="34" charset="0"/>
                <a:ea typeface="Times New Roman" panose="02020603050405020304" pitchFamily="18" charset="0"/>
                <a:cs typeface="Arial" panose="020B0604020202020204" pitchFamily="34" charset="0"/>
              </a:rPr>
              <a:t>Κοιλονυχία  </a:t>
            </a:r>
            <a:endParaRPr lang="el-GR" sz="2800" dirty="0" smtClean="0">
              <a:latin typeface="Calibri" pitchFamily="34" charset="0"/>
              <a:ea typeface="Times New Roman" panose="02020603050405020304" pitchFamily="18" charset="0"/>
              <a:cs typeface="Arial" panose="020B0604020202020204" pitchFamily="34" charset="0"/>
            </a:endParaRPr>
          </a:p>
          <a:p>
            <a:pPr>
              <a:lnSpc>
                <a:spcPct val="107000"/>
              </a:lnSpc>
              <a:buFont typeface="Wingdings" pitchFamily="2" charset="2"/>
              <a:buChar char="Ø"/>
            </a:pPr>
            <a:r>
              <a:rPr lang="el-GR" sz="2800" dirty="0" smtClean="0">
                <a:latin typeface="Calibri" pitchFamily="34" charset="0"/>
                <a:ea typeface="Times New Roman" panose="02020603050405020304" pitchFamily="18" charset="0"/>
                <a:cs typeface="Arial" panose="020B0604020202020204" pitchFamily="34" charset="0"/>
              </a:rPr>
              <a:t>Ονυχόλυση </a:t>
            </a:r>
          </a:p>
          <a:p>
            <a:pPr>
              <a:lnSpc>
                <a:spcPct val="107000"/>
              </a:lnSpc>
              <a:buFont typeface="Wingdings" pitchFamily="2" charset="2"/>
              <a:buChar char="Ø"/>
            </a:pPr>
            <a:r>
              <a:rPr lang="el-GR" sz="2800" dirty="0" smtClean="0">
                <a:latin typeface="Calibri" pitchFamily="34" charset="0"/>
                <a:ea typeface="Century Gothic" panose="020B0502020202020204" pitchFamily="34" charset="0"/>
                <a:cs typeface="Arial" panose="020B0604020202020204" pitchFamily="34" charset="0"/>
              </a:rPr>
              <a:t>Δυσπλασίες και δυσμορφίες των ονύχων </a:t>
            </a:r>
          </a:p>
          <a:p>
            <a:pPr>
              <a:lnSpc>
                <a:spcPct val="107000"/>
              </a:lnSpc>
              <a:buFont typeface="Wingdings" pitchFamily="2" charset="2"/>
              <a:buChar char="Ø"/>
            </a:pPr>
            <a:r>
              <a:rPr lang="el-GR" sz="2800" dirty="0" smtClean="0">
                <a:latin typeface="Calibri" pitchFamily="34" charset="0"/>
                <a:ea typeface="Century Gothic" panose="020B0502020202020204" pitchFamily="34" charset="0"/>
                <a:cs typeface="Arial" panose="020B0604020202020204" pitchFamily="34" charset="0"/>
              </a:rPr>
              <a:t>Ψωρίαση των ονύχων </a:t>
            </a:r>
            <a:endParaRPr lang="el-GR" sz="2800" dirty="0">
              <a:latin typeface="Calibri" pitchFamily="34" charset="0"/>
              <a:ea typeface="Century Gothic" panose="020B0502020202020204" pitchFamily="34" charset="0"/>
              <a:cs typeface="Times New Roman" panose="02020603050405020304" pitchFamily="18" charset="0"/>
            </a:endParaRPr>
          </a:p>
        </p:txBody>
      </p:sp>
      <p:pic>
        <p:nvPicPr>
          <p:cNvPr id="5" name="Θέση περιεχομένου 4"/>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5250730" y="2743201"/>
            <a:ext cx="3703590" cy="3292475"/>
          </a:xfrm>
        </p:spPr>
      </p:pic>
    </p:spTree>
    <p:extLst>
      <p:ext uri="{BB962C8B-B14F-4D97-AF65-F5344CB8AC3E}">
        <p14:creationId xmlns:p14="http://schemas.microsoft.com/office/powerpoint/2010/main" xmlns="" val="383796816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solidFill>
                  <a:schemeClr val="accent1"/>
                </a:solidFill>
                <a:latin typeface="Calibri" pitchFamily="34" charset="0"/>
              </a:rPr>
              <a:t>2) </a:t>
            </a:r>
            <a:r>
              <a:rPr lang="el-GR" sz="3200" dirty="0" smtClean="0">
                <a:latin typeface="Calibri" pitchFamily="34" charset="0"/>
              </a:rPr>
              <a:t>ΤΩΝ ΔΑΚΤΥΛΩΝ ΕΠΙΚΤΗΤΕΣ</a:t>
            </a:r>
            <a:endParaRPr lang="el-GR" sz="3200" dirty="0">
              <a:latin typeface="Calibri" pitchFamily="34" charset="0"/>
            </a:endParaRPr>
          </a:p>
        </p:txBody>
      </p:sp>
      <p:sp>
        <p:nvSpPr>
          <p:cNvPr id="4" name="Θέση περιεχομένου 3"/>
          <p:cNvSpPr>
            <a:spLocks noGrp="1"/>
          </p:cNvSpPr>
          <p:nvPr>
            <p:ph sz="half" idx="2"/>
          </p:nvPr>
        </p:nvSpPr>
        <p:spPr>
          <a:xfrm>
            <a:off x="4856672" y="2169543"/>
            <a:ext cx="4637604" cy="4572000"/>
          </a:xfrm>
        </p:spPr>
        <p:txBody>
          <a:bodyPr>
            <a:normAutofit/>
          </a:bodyPr>
          <a:lstStyle/>
          <a:p>
            <a:pPr lvl="0">
              <a:buFont typeface="Wingdings" pitchFamily="2" charset="2"/>
              <a:buChar char="Ø"/>
            </a:pPr>
            <a:r>
              <a:rPr lang="el-GR" sz="2800" dirty="0">
                <a:solidFill>
                  <a:prstClr val="black"/>
                </a:solidFill>
                <a:latin typeface="Calibri" pitchFamily="34" charset="0"/>
              </a:rPr>
              <a:t>Βλαισός μέγας </a:t>
            </a:r>
            <a:r>
              <a:rPr lang="el-GR" sz="2800" dirty="0" smtClean="0">
                <a:solidFill>
                  <a:prstClr val="black"/>
                </a:solidFill>
                <a:latin typeface="Calibri" pitchFamily="34" charset="0"/>
              </a:rPr>
              <a:t>δάκτυλος</a:t>
            </a:r>
          </a:p>
          <a:p>
            <a:pPr marL="0" indent="0">
              <a:buFont typeface="Wingdings" pitchFamily="2" charset="2"/>
              <a:buChar char="Ø"/>
            </a:pPr>
            <a:r>
              <a:rPr lang="el-GR" sz="2800" dirty="0" smtClean="0">
                <a:latin typeface="Calibri" pitchFamily="34" charset="0"/>
              </a:rPr>
              <a:t>Λόγω της παραμόρφωσης των οστών και της αλλαγής των πιέσεων στην άκρη των δακτύλων .</a:t>
            </a:r>
          </a:p>
          <a:p>
            <a:pPr>
              <a:buFont typeface="Wingdings" pitchFamily="2" charset="2"/>
              <a:buChar char="Ø"/>
            </a:pPr>
            <a:r>
              <a:rPr lang="el-GR" sz="2800" dirty="0" smtClean="0">
                <a:latin typeface="Calibri" pitchFamily="34" charset="0"/>
              </a:rPr>
              <a:t>Υπερπλασία</a:t>
            </a:r>
          </a:p>
          <a:p>
            <a:pPr>
              <a:buFont typeface="Wingdings" pitchFamily="2" charset="2"/>
              <a:buChar char="Ø"/>
            </a:pPr>
            <a:r>
              <a:rPr lang="el-GR" sz="2800" dirty="0" smtClean="0">
                <a:latin typeface="Calibri" pitchFamily="34" charset="0"/>
              </a:rPr>
              <a:t>Υπερτροφία </a:t>
            </a:r>
            <a:endParaRPr lang="el-GR" sz="2800" dirty="0">
              <a:latin typeface="Calibri"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3649" y="2371066"/>
            <a:ext cx="3208959" cy="2984500"/>
          </a:xfrm>
          <a:prstGeom prst="rect">
            <a:avLst/>
          </a:prstGeom>
        </p:spPr>
      </p:pic>
    </p:spTree>
    <p:extLst>
      <p:ext uri="{BB962C8B-B14F-4D97-AF65-F5344CB8AC3E}">
        <p14:creationId xmlns:p14="http://schemas.microsoft.com/office/powerpoint/2010/main" xmlns="" val="2444555256"/>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chemeClr val="accent1"/>
                </a:solidFill>
                <a:latin typeface="Calibri" pitchFamily="34" charset="0"/>
              </a:rPr>
              <a:t>2) </a:t>
            </a:r>
            <a:r>
              <a:rPr lang="el-GR" sz="3200" dirty="0" smtClean="0">
                <a:latin typeface="Calibri" pitchFamily="34" charset="0"/>
              </a:rPr>
              <a:t>ΤΩΝ ΔΑΚΤΥΛΩΝ ΕΠΙΚΤΗΤΕΣ</a:t>
            </a:r>
            <a:endParaRPr lang="el-GR" dirty="0">
              <a:latin typeface="Calibri" pitchFamily="34" charset="0"/>
            </a:endParaRPr>
          </a:p>
        </p:txBody>
      </p:sp>
      <p:sp>
        <p:nvSpPr>
          <p:cNvPr id="3" name="Θέση περιεχομένου 2"/>
          <p:cNvSpPr>
            <a:spLocks noGrp="1"/>
          </p:cNvSpPr>
          <p:nvPr>
            <p:ph idx="1"/>
          </p:nvPr>
        </p:nvSpPr>
        <p:spPr/>
        <p:txBody>
          <a:bodyPr/>
          <a:lstStyle/>
          <a:p>
            <a:pPr lvl="0">
              <a:buFont typeface="Wingdings" pitchFamily="2" charset="2"/>
              <a:buChar char="Ø"/>
            </a:pPr>
            <a:r>
              <a:rPr lang="el-GR" sz="2800" dirty="0">
                <a:solidFill>
                  <a:prstClr val="black"/>
                </a:solidFill>
                <a:latin typeface="Calibri" pitchFamily="34" charset="0"/>
              </a:rPr>
              <a:t>Δυσμορφία μετά από χειρουργείο ή τραυματισμό </a:t>
            </a:r>
          </a:p>
        </p:txBody>
      </p:sp>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9730" y="3082963"/>
            <a:ext cx="3281795" cy="252379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82187" y="3173294"/>
            <a:ext cx="3365938" cy="2343128"/>
          </a:xfrm>
          <a:prstGeom prst="rect">
            <a:avLst/>
          </a:prstGeom>
        </p:spPr>
      </p:pic>
    </p:spTree>
    <p:extLst>
      <p:ext uri="{BB962C8B-B14F-4D97-AF65-F5344CB8AC3E}">
        <p14:creationId xmlns:p14="http://schemas.microsoft.com/office/powerpoint/2010/main" xmlns="" val="931122136"/>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6673" y="723212"/>
            <a:ext cx="8089900" cy="1143000"/>
          </a:xfrm>
        </p:spPr>
        <p:txBody>
          <a:bodyPr/>
          <a:lstStyle/>
          <a:p>
            <a:r>
              <a:rPr lang="el-GR" dirty="0" smtClean="0">
                <a:solidFill>
                  <a:schemeClr val="accent1"/>
                </a:solidFill>
                <a:latin typeface="Calibri" pitchFamily="34" charset="0"/>
              </a:rPr>
              <a:t>3) </a:t>
            </a:r>
            <a:r>
              <a:rPr lang="el-GR" dirty="0" smtClean="0">
                <a:latin typeface="Calibri" pitchFamily="34" charset="0"/>
              </a:rPr>
              <a:t>ΤΩΝ ΠΕΛΜΑΤΩΝ </a:t>
            </a:r>
            <a:r>
              <a:rPr lang="el-GR" dirty="0"/>
              <a:t/>
            </a:r>
            <a:br>
              <a:rPr lang="el-GR" dirty="0"/>
            </a:br>
            <a:endParaRPr lang="el-GR" dirty="0"/>
          </a:p>
        </p:txBody>
      </p:sp>
      <p:sp>
        <p:nvSpPr>
          <p:cNvPr id="3" name="Θέση περιεχομένου 2"/>
          <p:cNvSpPr>
            <a:spLocks noGrp="1"/>
          </p:cNvSpPr>
          <p:nvPr>
            <p:ph sz="half" idx="1"/>
          </p:nvPr>
        </p:nvSpPr>
        <p:spPr>
          <a:xfrm>
            <a:off x="469421" y="2286000"/>
            <a:ext cx="3962400" cy="4572000"/>
          </a:xfrm>
        </p:spPr>
        <p:txBody>
          <a:bodyPr/>
          <a:lstStyle/>
          <a:p>
            <a:pPr lvl="0">
              <a:buFont typeface="Wingdings" pitchFamily="2" charset="2"/>
              <a:buChar char="Ø"/>
            </a:pPr>
            <a:r>
              <a:rPr lang="el-GR" sz="2800" dirty="0" smtClean="0">
                <a:latin typeface="Calibri" pitchFamily="34" charset="0"/>
              </a:rPr>
              <a:t>Υπεριδρωσία </a:t>
            </a:r>
          </a:p>
          <a:p>
            <a:pPr marL="0" lvl="0" indent="0">
              <a:buFont typeface="Wingdings" pitchFamily="2" charset="2"/>
              <a:buChar char="Ø"/>
            </a:pPr>
            <a:endParaRPr lang="el-GR" sz="2800" dirty="0">
              <a:latin typeface="Calibri" pitchFamily="34" charset="0"/>
            </a:endParaRPr>
          </a:p>
          <a:p>
            <a:pPr lvl="0">
              <a:buFont typeface="Wingdings" pitchFamily="2" charset="2"/>
              <a:buChar char="Ø"/>
            </a:pPr>
            <a:r>
              <a:rPr lang="el-GR" sz="2800" dirty="0">
                <a:latin typeface="Calibri" pitchFamily="34" charset="0"/>
              </a:rPr>
              <a:t>Οίδημα κάτω </a:t>
            </a:r>
            <a:r>
              <a:rPr lang="el-GR" sz="2800" dirty="0" smtClean="0">
                <a:latin typeface="Calibri" pitchFamily="34" charset="0"/>
              </a:rPr>
              <a:t>άκρων</a:t>
            </a:r>
          </a:p>
          <a:p>
            <a:pPr marL="0" lvl="0" indent="0">
              <a:buFont typeface="Wingdings" pitchFamily="2" charset="2"/>
              <a:buChar char="Ø"/>
            </a:pPr>
            <a:endParaRPr lang="el-GR" sz="2800" dirty="0" smtClean="0">
              <a:latin typeface="Calibri" pitchFamily="34" charset="0"/>
            </a:endParaRPr>
          </a:p>
          <a:p>
            <a:pPr>
              <a:buFont typeface="Wingdings" pitchFamily="2" charset="2"/>
              <a:buChar char="Ø"/>
            </a:pPr>
            <a:r>
              <a:rPr lang="el-GR" sz="2800" dirty="0" smtClean="0">
                <a:latin typeface="Calibri" pitchFamily="34" charset="0"/>
              </a:rPr>
              <a:t> Οι </a:t>
            </a:r>
            <a:r>
              <a:rPr lang="el-GR" sz="2800" dirty="0">
                <a:latin typeface="Calibri" pitchFamily="34" charset="0"/>
              </a:rPr>
              <a:t>μολύνσεις από βακτήρια (Athlet's </a:t>
            </a:r>
            <a:r>
              <a:rPr lang="en-US" sz="2800" dirty="0">
                <a:latin typeface="Calibri" pitchFamily="34" charset="0"/>
              </a:rPr>
              <a:t>f</a:t>
            </a:r>
            <a:r>
              <a:rPr lang="el-GR" sz="2800" dirty="0">
                <a:latin typeface="Calibri" pitchFamily="34" charset="0"/>
              </a:rPr>
              <a:t>oot)</a:t>
            </a:r>
          </a:p>
          <a:p>
            <a:endParaRPr lang="el-GR" sz="2800" dirty="0"/>
          </a:p>
          <a:p>
            <a:pPr marL="0" indent="0">
              <a:buNone/>
            </a:pP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686341" y="384978"/>
            <a:ext cx="2496635" cy="2242653"/>
          </a:xfrm>
        </p:spPr>
      </p:pic>
      <p:pic>
        <p:nvPicPr>
          <p:cNvPr id="6" name="Εικόνα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23029" y="1815338"/>
            <a:ext cx="2779183" cy="2565400"/>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88196" y="3958336"/>
            <a:ext cx="2887649" cy="2409698"/>
          </a:xfrm>
          <a:prstGeom prst="rect">
            <a:avLst/>
          </a:prstGeom>
        </p:spPr>
      </p:pic>
      <p:sp>
        <p:nvSpPr>
          <p:cNvPr id="8" name="Θέση αριθμού διαφάνειας 7"/>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xmlns="" val="1316909749"/>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828" y="0"/>
            <a:ext cx="8172450" cy="1609344"/>
          </a:xfrm>
        </p:spPr>
        <p:txBody>
          <a:bodyPr/>
          <a:lstStyle/>
          <a:p>
            <a:pPr lvl="0"/>
            <a:r>
              <a:rPr lang="el-GR" dirty="0" smtClean="0">
                <a:latin typeface="Calibri" pitchFamily="34" charset="0"/>
              </a:rPr>
              <a:t> </a:t>
            </a:r>
            <a:r>
              <a:rPr lang="el-GR" dirty="0" smtClean="0">
                <a:solidFill>
                  <a:schemeClr val="accent1"/>
                </a:solidFill>
                <a:latin typeface="Calibri" pitchFamily="34" charset="0"/>
              </a:rPr>
              <a:t>4) </a:t>
            </a:r>
            <a:r>
              <a:rPr lang="el-GR" dirty="0" smtClean="0">
                <a:latin typeface="Calibri" pitchFamily="34" charset="0"/>
              </a:rPr>
              <a:t>ΤΟΥ ΟΡΓΑΝΙΣΜΟΥ </a:t>
            </a:r>
            <a:endParaRPr lang="el-GR" dirty="0">
              <a:latin typeface="Calibri" pitchFamily="34" charset="0"/>
            </a:endParaRPr>
          </a:p>
        </p:txBody>
      </p:sp>
      <p:sp>
        <p:nvSpPr>
          <p:cNvPr id="4" name="Θέση περιεχομένου 3"/>
          <p:cNvSpPr>
            <a:spLocks noGrp="1"/>
          </p:cNvSpPr>
          <p:nvPr>
            <p:ph sz="quarter" idx="2"/>
          </p:nvPr>
        </p:nvSpPr>
        <p:spPr>
          <a:xfrm>
            <a:off x="361156" y="1896872"/>
            <a:ext cx="3348202" cy="4389628"/>
          </a:xfrm>
        </p:spPr>
        <p:txBody>
          <a:bodyPr>
            <a:normAutofit/>
          </a:bodyPr>
          <a:lstStyle/>
          <a:p>
            <a:pPr lvl="0">
              <a:buFont typeface="Wingdings" pitchFamily="2" charset="2"/>
              <a:buChar char="Ø"/>
            </a:pPr>
            <a:r>
              <a:rPr lang="el-GR" sz="2800" dirty="0" smtClean="0">
                <a:latin typeface="Calibri" pitchFamily="34" charset="0"/>
              </a:rPr>
              <a:t>Σακχαρώδης Διαβήτης </a:t>
            </a:r>
          </a:p>
          <a:p>
            <a:pPr lvl="0">
              <a:buFont typeface="Wingdings" pitchFamily="2" charset="2"/>
              <a:buChar char="Ø"/>
            </a:pPr>
            <a:r>
              <a:rPr lang="el-GR" sz="2800" dirty="0" smtClean="0">
                <a:latin typeface="Calibri" pitchFamily="34" charset="0"/>
              </a:rPr>
              <a:t>Ψωρίαση </a:t>
            </a:r>
            <a:endParaRPr lang="el-GR" sz="2800" dirty="0">
              <a:latin typeface="Calibri" pitchFamily="34" charset="0"/>
            </a:endParaRPr>
          </a:p>
          <a:p>
            <a:pPr lvl="0">
              <a:buFont typeface="Wingdings" pitchFamily="2" charset="2"/>
              <a:buChar char="Ø"/>
            </a:pPr>
            <a:r>
              <a:rPr lang="el-GR" sz="2800" dirty="0" smtClean="0">
                <a:latin typeface="Calibri" pitchFamily="34" charset="0"/>
              </a:rPr>
              <a:t>Παχυσαρκία </a:t>
            </a:r>
          </a:p>
          <a:p>
            <a:pPr lvl="0">
              <a:buFont typeface="Wingdings" pitchFamily="2" charset="2"/>
              <a:buChar char="Ø"/>
            </a:pPr>
            <a:r>
              <a:rPr lang="el-GR" sz="2800" dirty="0" smtClean="0">
                <a:latin typeface="Calibri" pitchFamily="34" charset="0"/>
              </a:rPr>
              <a:t>Αρθρίτιδα </a:t>
            </a:r>
          </a:p>
          <a:p>
            <a:pPr lvl="0">
              <a:buFont typeface="Wingdings" pitchFamily="2" charset="2"/>
              <a:buChar char="Ø"/>
            </a:pPr>
            <a:r>
              <a:rPr lang="el-GR" sz="2800" dirty="0" smtClean="0">
                <a:latin typeface="Calibri" pitchFamily="34" charset="0"/>
              </a:rPr>
              <a:t>Χρόνια λοίμωξη </a:t>
            </a:r>
          </a:p>
          <a:p>
            <a:pPr lvl="0">
              <a:buFont typeface="Wingdings" pitchFamily="2" charset="2"/>
              <a:buChar char="Ø"/>
            </a:pPr>
            <a:r>
              <a:rPr lang="el-GR" sz="2800" dirty="0" smtClean="0">
                <a:latin typeface="Calibri" pitchFamily="34" charset="0"/>
              </a:rPr>
              <a:t>Κακοήθεις όγκοι</a:t>
            </a:r>
          </a:p>
          <a:p>
            <a:pPr lvl="0">
              <a:buFont typeface="Wingdings" pitchFamily="2" charset="2"/>
              <a:buChar char="Ø"/>
            </a:pPr>
            <a:r>
              <a:rPr lang="el-GR" sz="2800" dirty="0" smtClean="0">
                <a:latin typeface="Calibri" pitchFamily="34" charset="0"/>
              </a:rPr>
              <a:t>Η </a:t>
            </a:r>
            <a:r>
              <a:rPr lang="el-GR" sz="2800" dirty="0">
                <a:latin typeface="Calibri" pitchFamily="34" charset="0"/>
              </a:rPr>
              <a:t>φλεβική </a:t>
            </a:r>
            <a:r>
              <a:rPr lang="el-GR" sz="2800" dirty="0" smtClean="0">
                <a:latin typeface="Calibri" pitchFamily="34" charset="0"/>
              </a:rPr>
              <a:t>ανεπάρκεια</a:t>
            </a:r>
            <a:endParaRPr lang="el-GR" sz="2800" dirty="0">
              <a:latin typeface="Calibri" pitchFamily="34" charset="0"/>
            </a:endParaRPr>
          </a:p>
        </p:txBody>
      </p:sp>
      <p:pic>
        <p:nvPicPr>
          <p:cNvPr id="7" name="Θέση περιεχομένου 6"/>
          <p:cNvPicPr>
            <a:picLocks noGrp="1" noChangeAspect="1"/>
          </p:cNvPicPr>
          <p:nvPr>
            <p:ph sz="quarter" idx="4"/>
          </p:nvPr>
        </p:nvPicPr>
        <p:blipFill>
          <a:blip r:embed="rId2">
            <a:extLst>
              <a:ext uri="{28A0092B-C50C-407E-A947-70E740481C1C}">
                <a14:useLocalDpi xmlns="" xmlns:a14="http://schemas.microsoft.com/office/drawing/2010/main" val="0"/>
              </a:ext>
            </a:extLst>
          </a:blip>
          <a:stretch>
            <a:fillRect/>
          </a:stretch>
        </p:blipFill>
        <p:spPr>
          <a:xfrm>
            <a:off x="3877388" y="2743201"/>
            <a:ext cx="2586933" cy="2183257"/>
          </a:xfrm>
        </p:spPr>
      </p:pic>
      <p:sp>
        <p:nvSpPr>
          <p:cNvPr id="5" name="Θέση κειμένου 4"/>
          <p:cNvSpPr>
            <a:spLocks noGrp="1"/>
          </p:cNvSpPr>
          <p:nvPr>
            <p:ph type="body" sz="quarter" idx="3"/>
          </p:nvPr>
        </p:nvSpPr>
        <p:spPr>
          <a:xfrm>
            <a:off x="3236539" y="2155664"/>
            <a:ext cx="3862437" cy="643128"/>
          </a:xfrm>
          <a:solidFill>
            <a:schemeClr val="bg1"/>
          </a:solidFill>
          <a:ln>
            <a:solidFill>
              <a:schemeClr val="bg1"/>
            </a:solidFill>
          </a:ln>
        </p:spPr>
        <p:txBody>
          <a:bodyPr/>
          <a:lstStyle/>
          <a:p>
            <a:pPr algn="ctr"/>
            <a:r>
              <a:rPr lang="el-GR" dirty="0" smtClean="0">
                <a:solidFill>
                  <a:schemeClr val="tx2"/>
                </a:solidFill>
                <a:latin typeface="Calibri" pitchFamily="34" charset="0"/>
              </a:rPr>
              <a:t>ΥΠΟΝΥΧΙΟΣ ΟΓΚΟΣ</a:t>
            </a:r>
            <a:endParaRPr lang="el-GR" dirty="0">
              <a:solidFill>
                <a:schemeClr val="tx2"/>
              </a:solidFill>
              <a:latin typeface="Calibri" pitchFamily="34" charset="0"/>
            </a:endParaRPr>
          </a:p>
        </p:txBody>
      </p:sp>
      <p:pic>
        <p:nvPicPr>
          <p:cNvPr id="8" name="Εικόνα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40435" y="3570641"/>
            <a:ext cx="1977301" cy="1907906"/>
          </a:xfrm>
          <a:prstGeom prst="rect">
            <a:avLst/>
          </a:prstGeom>
        </p:spPr>
      </p:pic>
      <p:sp>
        <p:nvSpPr>
          <p:cNvPr id="11" name="10 - TextBox"/>
          <p:cNvSpPr txBox="1"/>
          <p:nvPr/>
        </p:nvSpPr>
        <p:spPr>
          <a:xfrm>
            <a:off x="6788988" y="5512279"/>
            <a:ext cx="2242868" cy="400110"/>
          </a:xfrm>
          <a:prstGeom prst="rect">
            <a:avLst/>
          </a:prstGeom>
          <a:noFill/>
        </p:spPr>
        <p:txBody>
          <a:bodyPr wrap="square" rtlCol="0">
            <a:spAutoFit/>
          </a:bodyPr>
          <a:lstStyle/>
          <a:p>
            <a:r>
              <a:rPr lang="el-GR" sz="2000" b="1" dirty="0" smtClean="0">
                <a:latin typeface="Calibri" pitchFamily="34" charset="0"/>
              </a:rPr>
              <a:t>ΨΩΡΙΑΣΙΚΑ ΝΥΧΙΑ</a:t>
            </a:r>
            <a:endParaRPr lang="el-GR" sz="2000" b="1" dirty="0">
              <a:latin typeface="Calibri" pitchFamily="34" charset="0"/>
            </a:endParaRPr>
          </a:p>
        </p:txBody>
      </p:sp>
    </p:spTree>
    <p:extLst>
      <p:ext uri="{BB962C8B-B14F-4D97-AF65-F5344CB8AC3E}">
        <p14:creationId xmlns="" xmlns:p14="http://schemas.microsoft.com/office/powerpoint/2010/main" val="196531862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55847" y="3789680"/>
            <a:ext cx="2600325" cy="1737360"/>
          </a:xfrm>
        </p:spPr>
        <p:txBody>
          <a:bodyPr>
            <a:normAutofit/>
          </a:bodyPr>
          <a:lstStyle/>
          <a:p>
            <a:r>
              <a:rPr lang="el-GR" dirty="0"/>
              <a:t/>
            </a:r>
            <a:br>
              <a:rPr lang="el-GR" dirty="0"/>
            </a:br>
            <a:endParaRPr lang="el-GR" dirty="0"/>
          </a:p>
        </p:txBody>
      </p:sp>
      <p:sp>
        <p:nvSpPr>
          <p:cNvPr id="4" name="Θέση κειμένου 3"/>
          <p:cNvSpPr>
            <a:spLocks noGrp="1"/>
          </p:cNvSpPr>
          <p:nvPr>
            <p:ph type="body" idx="2"/>
          </p:nvPr>
        </p:nvSpPr>
        <p:spPr>
          <a:xfrm>
            <a:off x="0" y="624217"/>
            <a:ext cx="5132717" cy="1244600"/>
          </a:xfrm>
          <a:ln>
            <a:solidFill>
              <a:schemeClr val="bg1"/>
            </a:solidFill>
          </a:ln>
        </p:spPr>
        <p:txBody>
          <a:bodyPr>
            <a:noAutofit/>
          </a:bodyPr>
          <a:lstStyle/>
          <a:p>
            <a:pPr algn="ctr"/>
            <a:r>
              <a:rPr lang="el-GR" sz="3000" cap="all" dirty="0">
                <a:solidFill>
                  <a:schemeClr val="accent1"/>
                </a:solidFill>
                <a:latin typeface="Calibri" pitchFamily="34" charset="0"/>
                <a:ea typeface="+mj-ea"/>
                <a:cs typeface="+mj-cs"/>
              </a:rPr>
              <a:t>Ε) ΕΞΩΤΕΡΙΚΟΙ ΠΑΡΑΓΟΝΤΕΣ</a:t>
            </a:r>
            <a:endParaRPr lang="el-GR" sz="3000" dirty="0">
              <a:solidFill>
                <a:schemeClr val="accent1"/>
              </a:solidFill>
              <a:latin typeface="Calibri" pitchFamily="34" charset="0"/>
            </a:endParaRPr>
          </a:p>
        </p:txBody>
      </p:sp>
      <p:sp>
        <p:nvSpPr>
          <p:cNvPr id="3" name="Θέση περιεχομένου 2"/>
          <p:cNvSpPr>
            <a:spLocks noGrp="1"/>
          </p:cNvSpPr>
          <p:nvPr>
            <p:ph sz="quarter" idx="1"/>
          </p:nvPr>
        </p:nvSpPr>
        <p:spPr>
          <a:xfrm>
            <a:off x="344608" y="1600200"/>
            <a:ext cx="4622800" cy="5020056"/>
          </a:xfrm>
        </p:spPr>
        <p:txBody>
          <a:bodyPr>
            <a:normAutofit fontScale="85000" lnSpcReduction="10000"/>
          </a:bodyPr>
          <a:lstStyle/>
          <a:p>
            <a:pPr lvl="0">
              <a:buFont typeface="Wingdings" pitchFamily="2" charset="2"/>
              <a:buChar char="Ø"/>
            </a:pPr>
            <a:r>
              <a:rPr lang="el-GR" sz="2800" dirty="0">
                <a:latin typeface="Calibri" pitchFamily="34" charset="0"/>
              </a:rPr>
              <a:t>Πολύωρη ορθοστασία </a:t>
            </a:r>
            <a:endParaRPr lang="el-GR" sz="2800" dirty="0" smtClean="0">
              <a:latin typeface="Calibri" pitchFamily="34" charset="0"/>
            </a:endParaRPr>
          </a:p>
          <a:p>
            <a:pPr marL="0" lvl="0" indent="0">
              <a:buFont typeface="Wingdings" pitchFamily="2" charset="2"/>
              <a:buChar char="Ø"/>
            </a:pPr>
            <a:endParaRPr lang="el-GR" sz="2800" dirty="0">
              <a:latin typeface="Calibri" pitchFamily="34" charset="0"/>
            </a:endParaRPr>
          </a:p>
          <a:p>
            <a:pPr>
              <a:buFont typeface="Wingdings" pitchFamily="2" charset="2"/>
              <a:buChar char="Ø"/>
            </a:pPr>
            <a:r>
              <a:rPr lang="el-GR" sz="2800" dirty="0">
                <a:latin typeface="Calibri" pitchFamily="34" charset="0"/>
              </a:rPr>
              <a:t>Αθλητισμός : συνεχής πίεση στα </a:t>
            </a:r>
            <a:r>
              <a:rPr lang="el-GR" sz="2800" dirty="0" smtClean="0">
                <a:latin typeface="Calibri" pitchFamily="34" charset="0"/>
              </a:rPr>
              <a:t>δάκτυλα, </a:t>
            </a:r>
            <a:r>
              <a:rPr lang="el-GR" sz="2800" dirty="0">
                <a:latin typeface="Calibri" pitchFamily="34" charset="0"/>
              </a:rPr>
              <a:t>στενά και σκληρά υποδήματα </a:t>
            </a:r>
            <a:endParaRPr lang="el-GR" sz="2800" dirty="0" smtClean="0">
              <a:latin typeface="Calibri" pitchFamily="34" charset="0"/>
            </a:endParaRPr>
          </a:p>
          <a:p>
            <a:pPr marL="0" indent="0">
              <a:buFont typeface="Wingdings" pitchFamily="2" charset="2"/>
              <a:buChar char="Ø"/>
            </a:pPr>
            <a:endParaRPr lang="el-GR" sz="2800" dirty="0" smtClean="0">
              <a:latin typeface="Calibri" pitchFamily="34" charset="0"/>
            </a:endParaRPr>
          </a:p>
          <a:p>
            <a:pPr>
              <a:buFont typeface="Wingdings" pitchFamily="2" charset="2"/>
              <a:buChar char="Ø"/>
            </a:pPr>
            <a:r>
              <a:rPr lang="el-GR" sz="2800" dirty="0" smtClean="0">
                <a:latin typeface="Calibri" pitchFamily="34" charset="0"/>
              </a:rPr>
              <a:t>Λανθασμένα </a:t>
            </a:r>
            <a:r>
              <a:rPr lang="el-GR" sz="2800" dirty="0">
                <a:latin typeface="Calibri" pitchFamily="34" charset="0"/>
              </a:rPr>
              <a:t>υποδήματα : στενά , ψηλοτάκουνα ,πολύ </a:t>
            </a:r>
            <a:r>
              <a:rPr lang="el-GR" sz="2800" dirty="0" smtClean="0">
                <a:latin typeface="Calibri" pitchFamily="34" charset="0"/>
              </a:rPr>
              <a:t>φαρδιά .</a:t>
            </a:r>
          </a:p>
          <a:p>
            <a:pPr marL="0" indent="0">
              <a:buFont typeface="Wingdings" pitchFamily="2" charset="2"/>
              <a:buChar char="Ø"/>
            </a:pPr>
            <a:endParaRPr lang="el-GR" sz="2800" dirty="0" smtClean="0">
              <a:latin typeface="Calibri" pitchFamily="34" charset="0"/>
            </a:endParaRPr>
          </a:p>
          <a:p>
            <a:pPr>
              <a:buFont typeface="Wingdings" pitchFamily="2" charset="2"/>
              <a:buChar char="Ø"/>
            </a:pPr>
            <a:r>
              <a:rPr lang="el-GR" sz="2800" dirty="0" smtClean="0">
                <a:latin typeface="Calibri" pitchFamily="34" charset="0"/>
              </a:rPr>
              <a:t>Πιθανών να οδηγήσουν σε κάλους </a:t>
            </a:r>
          </a:p>
          <a:p>
            <a:pPr marL="0" indent="0">
              <a:buFont typeface="Wingdings" pitchFamily="2" charset="2"/>
              <a:buChar char="Ø"/>
            </a:pPr>
            <a:r>
              <a:rPr lang="el-GR" sz="2800" dirty="0" smtClean="0">
                <a:latin typeface="Calibri" pitchFamily="34" charset="0"/>
              </a:rPr>
              <a:t>  και υπερκερατώσεις υπονυχίως . </a:t>
            </a:r>
            <a:endParaRPr lang="el-GR" sz="2800" dirty="0">
              <a:latin typeface="Calibri" pitchFamily="34" charset="0"/>
            </a:endParaRPr>
          </a:p>
        </p:txBody>
      </p:sp>
      <p:pic>
        <p:nvPicPr>
          <p:cNvPr id="5" name="Εικόνα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03838" y="4109438"/>
            <a:ext cx="3136900" cy="2151408"/>
          </a:xfrm>
          <a:prstGeom prst="rect">
            <a:avLst/>
          </a:prstGeom>
        </p:spPr>
      </p:pic>
    </p:spTree>
    <p:extLst>
      <p:ext uri="{BB962C8B-B14F-4D97-AF65-F5344CB8AC3E}">
        <p14:creationId xmlns="" xmlns:p14="http://schemas.microsoft.com/office/powerpoint/2010/main" val="357362722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1"/>
                </a:solidFill>
                <a:latin typeface="Calibri" pitchFamily="34" charset="0"/>
              </a:rPr>
              <a:t>ΣΤ) ΠΑΡΕΝΕΡΓΕΙΕΣ ΦΑΡΜΑΚΩΝ</a:t>
            </a:r>
          </a:p>
        </p:txBody>
      </p:sp>
      <p:sp>
        <p:nvSpPr>
          <p:cNvPr id="3" name="Θέση περιεχομένου 2"/>
          <p:cNvSpPr>
            <a:spLocks noGrp="1"/>
          </p:cNvSpPr>
          <p:nvPr>
            <p:ph sz="quarter" idx="1"/>
          </p:nvPr>
        </p:nvSpPr>
        <p:spPr/>
        <p:txBody>
          <a:bodyPr>
            <a:normAutofit/>
          </a:bodyPr>
          <a:lstStyle/>
          <a:p>
            <a:pPr>
              <a:buFont typeface="Wingdings" pitchFamily="2" charset="2"/>
              <a:buChar char="Ø"/>
            </a:pPr>
            <a:r>
              <a:rPr lang="el-GR" sz="2800" dirty="0">
                <a:latin typeface="Calibri" pitchFamily="34" charset="0"/>
              </a:rPr>
              <a:t>Φάρμακα όπως η </a:t>
            </a:r>
            <a:r>
              <a:rPr lang="el-GR" sz="2800" dirty="0" smtClean="0">
                <a:latin typeface="Calibri" pitchFamily="34" charset="0"/>
              </a:rPr>
              <a:t>ασιτρετίνη .</a:t>
            </a:r>
          </a:p>
          <a:p>
            <a:pPr marL="0" indent="0">
              <a:buFont typeface="Wingdings" pitchFamily="2" charset="2"/>
              <a:buChar char="Ø"/>
            </a:pPr>
            <a:endParaRPr lang="el-GR" sz="2800" dirty="0" smtClean="0">
              <a:latin typeface="Calibri" pitchFamily="34" charset="0"/>
            </a:endParaRPr>
          </a:p>
          <a:p>
            <a:pPr>
              <a:buFont typeface="Wingdings" pitchFamily="2" charset="2"/>
              <a:buChar char="Ø"/>
            </a:pPr>
            <a:r>
              <a:rPr lang="el-GR" sz="2800" dirty="0">
                <a:latin typeface="Calibri" pitchFamily="34" charset="0"/>
              </a:rPr>
              <a:t>Η ανοσοκαταστολή </a:t>
            </a:r>
            <a:r>
              <a:rPr lang="el-GR" sz="2800" dirty="0" smtClean="0">
                <a:latin typeface="Calibri" pitchFamily="34" charset="0"/>
              </a:rPr>
              <a:t>χημειοθεραπεία</a:t>
            </a:r>
            <a:r>
              <a:rPr lang="el-GR" sz="2800" dirty="0">
                <a:latin typeface="Calibri" pitchFamily="34" charset="0"/>
              </a:rPr>
              <a:t>, κορτικοειδή, </a:t>
            </a:r>
            <a:r>
              <a:rPr lang="el-GR" sz="2800" dirty="0" smtClean="0">
                <a:latin typeface="Calibri" pitchFamily="34" charset="0"/>
              </a:rPr>
              <a:t>ανοσοκατασταλτικά</a:t>
            </a:r>
            <a:r>
              <a:rPr lang="el-GR" sz="2800" dirty="0">
                <a:latin typeface="Calibri" pitchFamily="34" charset="0"/>
              </a:rPr>
              <a:t> </a:t>
            </a:r>
            <a:r>
              <a:rPr lang="el-GR" sz="2800" dirty="0" smtClean="0">
                <a:latin typeface="Calibri" pitchFamily="34" charset="0"/>
              </a:rPr>
              <a:t>. </a:t>
            </a:r>
            <a:r>
              <a:rPr lang="el-GR" sz="2800" dirty="0">
                <a:latin typeface="Calibri" pitchFamily="34" charset="0"/>
              </a:rPr>
              <a:t>Τα νύχια μπορεί να πέσουν κατά τη διάρκεια της θεραπείας και στην ανάπτυξή τους να παρουσιάσουν προβλήματα </a:t>
            </a:r>
            <a:r>
              <a:rPr lang="el-GR" sz="2800" dirty="0" smtClean="0">
                <a:latin typeface="Calibri" pitchFamily="34" charset="0"/>
              </a:rPr>
              <a:t>είσφρυσης . </a:t>
            </a:r>
          </a:p>
          <a:p>
            <a:pPr>
              <a:buFont typeface="Wingdings" pitchFamily="2" charset="2"/>
              <a:buChar char="Ø"/>
            </a:pPr>
            <a:endParaRPr lang="el-GR" sz="2800" dirty="0">
              <a:latin typeface="Calibri" pitchFamily="34" charset="0"/>
            </a:endParaRPr>
          </a:p>
          <a:p>
            <a:pPr>
              <a:buFont typeface="Wingdings" pitchFamily="2" charset="2"/>
              <a:buChar char="Ø"/>
            </a:pPr>
            <a:r>
              <a:rPr lang="el-GR" sz="2800" dirty="0" smtClean="0">
                <a:latin typeface="Calibri" pitchFamily="34" charset="0"/>
              </a:rPr>
              <a:t>Συστηματική λήψη φαρμάκων .</a:t>
            </a:r>
            <a:endParaRPr lang="el-GR" sz="2800" dirty="0">
              <a:latin typeface="Calibri" pitchFamily="34" charset="0"/>
            </a:endParaRPr>
          </a:p>
        </p:txBody>
      </p:sp>
    </p:spTree>
    <p:extLst>
      <p:ext uri="{BB962C8B-B14F-4D97-AF65-F5344CB8AC3E}">
        <p14:creationId xmlns="" xmlns:p14="http://schemas.microsoft.com/office/powerpoint/2010/main" val="22997776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FAB73BC-B049-4115-A692-8D63A059BFB8}" type="slidenum">
              <a:rPr lang="en-US" smtClean="0"/>
              <a:pPr/>
              <a:t>9</a:t>
            </a:fld>
            <a:endParaRPr lang="en-US" dirty="0"/>
          </a:p>
        </p:txBody>
      </p:sp>
      <p:sp>
        <p:nvSpPr>
          <p:cNvPr id="3" name="2 - TextBox"/>
          <p:cNvSpPr txBox="1"/>
          <p:nvPr/>
        </p:nvSpPr>
        <p:spPr>
          <a:xfrm>
            <a:off x="707367" y="1035170"/>
            <a:ext cx="7694762" cy="4985980"/>
          </a:xfrm>
          <a:prstGeom prst="rect">
            <a:avLst/>
          </a:prstGeom>
          <a:noFill/>
        </p:spPr>
        <p:txBody>
          <a:bodyPr wrap="square" rtlCol="0">
            <a:spAutoFit/>
          </a:bodyPr>
          <a:lstStyle/>
          <a:p>
            <a:r>
              <a:rPr lang="el-GR" sz="2000" b="1" u="sng" dirty="0" smtClean="0">
                <a:solidFill>
                  <a:schemeClr val="accent1"/>
                </a:solidFill>
                <a:latin typeface="Calibri" pitchFamily="34" charset="0"/>
              </a:rPr>
              <a:t>Ονυχοκρύπτωση ( Εμπεπαρμένο νύχι) </a:t>
            </a:r>
          </a:p>
          <a:p>
            <a:endParaRPr lang="el-GR" sz="2000" dirty="0" smtClean="0">
              <a:latin typeface="Calibri" pitchFamily="34" charset="0"/>
            </a:endParaRPr>
          </a:p>
          <a:p>
            <a:r>
              <a:rPr lang="el-GR" sz="2000" dirty="0" smtClean="0">
                <a:latin typeface="Calibri" pitchFamily="34" charset="0"/>
              </a:rPr>
              <a:t> Το μπροστινό και ιδίως το πλάγιο άκρο του νυχιού εισέρχεται βαθιά εντός της ονυχαίας αύλακας. Ο μηχανικός τραυματισμός προκαλεί επώδυνη διόγκωση του παρωνυχίου μέχρι και σχηματισμό νεόπλαστου ιστού και πολλές φορές πύων κοκκιώματος.</a:t>
            </a:r>
          </a:p>
          <a:p>
            <a:r>
              <a:rPr lang="el-GR" sz="2000" dirty="0" smtClean="0">
                <a:latin typeface="Calibri" pitchFamily="34" charset="0"/>
              </a:rPr>
              <a:t>Παράγοντες που συμβάλλουν στην εμφάνιση είναι:</a:t>
            </a:r>
          </a:p>
          <a:p>
            <a:endParaRPr lang="el-GR" sz="2000" dirty="0" smtClean="0">
              <a:latin typeface="Calibri" pitchFamily="34" charset="0"/>
            </a:endParaRPr>
          </a:p>
          <a:p>
            <a:pPr>
              <a:buClr>
                <a:schemeClr val="accent1"/>
              </a:buClr>
              <a:buFont typeface="Wingdings" pitchFamily="2" charset="2"/>
              <a:buChar char="Ø"/>
            </a:pPr>
            <a:r>
              <a:rPr lang="el-GR" sz="2000" dirty="0" smtClean="0">
                <a:latin typeface="Calibri" pitchFamily="34" charset="0"/>
              </a:rPr>
              <a:t>πλάγια απόκλιση του ελεύθερου άκρου του νυχιού, </a:t>
            </a:r>
          </a:p>
          <a:p>
            <a:pPr>
              <a:buClr>
                <a:schemeClr val="accent1"/>
              </a:buClr>
              <a:buFont typeface="Wingdings" pitchFamily="2" charset="2"/>
              <a:buChar char="Ø"/>
            </a:pPr>
            <a:endParaRPr lang="el-GR" sz="2000" dirty="0" smtClean="0">
              <a:latin typeface="Calibri" pitchFamily="34" charset="0"/>
            </a:endParaRPr>
          </a:p>
          <a:p>
            <a:pPr>
              <a:buClr>
                <a:schemeClr val="accent1"/>
              </a:buClr>
              <a:buFont typeface="Wingdings" pitchFamily="2" charset="2"/>
              <a:buChar char="Ø"/>
            </a:pPr>
            <a:r>
              <a:rPr lang="el-GR" sz="2000" dirty="0" smtClean="0">
                <a:latin typeface="Calibri" pitchFamily="34" charset="0"/>
              </a:rPr>
              <a:t>διάβρωση του παρωνυχίου, </a:t>
            </a:r>
          </a:p>
          <a:p>
            <a:pPr>
              <a:buClr>
                <a:schemeClr val="accent1"/>
              </a:buClr>
              <a:buFont typeface="Wingdings" pitchFamily="2" charset="2"/>
              <a:buChar char="Ø"/>
            </a:pPr>
            <a:endParaRPr lang="el-GR" sz="2000" dirty="0" smtClean="0">
              <a:latin typeface="Calibri" pitchFamily="34" charset="0"/>
            </a:endParaRPr>
          </a:p>
          <a:p>
            <a:pPr>
              <a:buClr>
                <a:schemeClr val="accent1"/>
              </a:buClr>
              <a:buFont typeface="Wingdings" pitchFamily="2" charset="2"/>
              <a:buChar char="Ø"/>
            </a:pPr>
            <a:r>
              <a:rPr lang="el-GR" sz="2000" dirty="0" smtClean="0">
                <a:latin typeface="Calibri" pitchFamily="34" charset="0"/>
              </a:rPr>
              <a:t>κακή αποκοπή του νυχιού, </a:t>
            </a:r>
          </a:p>
          <a:p>
            <a:pPr>
              <a:buClr>
                <a:schemeClr val="accent1"/>
              </a:buClr>
              <a:buFont typeface="Wingdings" pitchFamily="2" charset="2"/>
              <a:buChar char="Ø"/>
            </a:pPr>
            <a:endParaRPr lang="el-GR" sz="2000" dirty="0" smtClean="0">
              <a:latin typeface="Calibri" pitchFamily="34" charset="0"/>
            </a:endParaRPr>
          </a:p>
          <a:p>
            <a:pPr>
              <a:buClr>
                <a:schemeClr val="accent1"/>
              </a:buClr>
              <a:buFont typeface="Wingdings" pitchFamily="2" charset="2"/>
              <a:buChar char="Ø"/>
            </a:pPr>
            <a:r>
              <a:rPr lang="el-GR" sz="2000" dirty="0" smtClean="0">
                <a:latin typeface="Calibri" pitchFamily="34" charset="0"/>
              </a:rPr>
              <a:t>στενά υποδήματα κ.α.</a:t>
            </a:r>
          </a:p>
          <a:p>
            <a:endParaRPr lang="el-GR" dirty="0">
              <a:latin typeface="Calibri" pitchFamily="34" charset="0"/>
            </a:endParaRPr>
          </a:p>
        </p:txBody>
      </p:sp>
      <p:pic>
        <p:nvPicPr>
          <p:cNvPr id="4" name="Picture 4" descr="How to Prevent and Treat Ingrown Toenails – Health Essentials from  Cleveland Clinic"/>
          <p:cNvPicPr>
            <a:picLocks noChangeAspect="1" noChangeArrowheads="1"/>
          </p:cNvPicPr>
          <p:nvPr/>
        </p:nvPicPr>
        <p:blipFill>
          <a:blip r:embed="rId2"/>
          <a:srcRect/>
          <a:stretch>
            <a:fillRect/>
          </a:stretch>
        </p:blipFill>
        <p:spPr bwMode="auto">
          <a:xfrm>
            <a:off x="4824322" y="4121330"/>
            <a:ext cx="3666525" cy="2538262"/>
          </a:xfrm>
          <a:prstGeom prst="rect">
            <a:avLst/>
          </a:prstGeom>
          <a:noFill/>
          <a:effectLst>
            <a:softEdge rad="63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σαρμοσμένος 15">
      <a:dk1>
        <a:sysClr val="windowText" lastClr="000000"/>
      </a:dk1>
      <a:lt1>
        <a:sysClr val="window" lastClr="FFFFFF"/>
      </a:lt1>
      <a:dk2>
        <a:srgbClr val="464646"/>
      </a:dk2>
      <a:lt2>
        <a:srgbClr val="DEF5FA"/>
      </a:lt2>
      <a:accent1>
        <a:srgbClr val="5C9F37"/>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340</TotalTime>
  <Words>675</Words>
  <Application>Microsoft Office PowerPoint</Application>
  <PresentationFormat>Α4 (210x297 χιλ.)</PresentationFormat>
  <Paragraphs>92</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Προεξοχή</vt:lpstr>
      <vt:lpstr>ΑΙΤΙΕΣ ΕΙΣΦΡΗΣΗΣ ΟΝΥΧΟΣ ΘΕΡΑΠΕΙΑ  Β’ ΜΕΡΟΣ</vt:lpstr>
      <vt:lpstr>Δ) ΠΑΘΗΣΕΙΣ</vt:lpstr>
      <vt:lpstr>2) ΤΩΝ ΔΑΚΤΥΛΩΝ ΕΠΙΚΤΗΤΕΣ</vt:lpstr>
      <vt:lpstr>2) ΤΩΝ ΔΑΚΤΥΛΩΝ ΕΠΙΚΤΗΤΕΣ</vt:lpstr>
      <vt:lpstr>3) ΤΩΝ ΠΕΛΜΑΤΩΝ  </vt:lpstr>
      <vt:lpstr> 4) ΤΟΥ ΟΡΓΑΝΙΣΜΟΥ </vt:lpstr>
      <vt:lpstr> </vt:lpstr>
      <vt:lpstr>ΣΤ) ΠΑΡΕΝΕΡΓΕΙΕΣ ΦΑΡΜΑΚΩΝ</vt:lpstr>
      <vt:lpstr>Διαφάνεια 9</vt:lpstr>
      <vt:lpstr>Διαφάνεια 10</vt:lpstr>
      <vt:lpstr>Διαφάνεια 11</vt:lpstr>
      <vt:lpstr>Διαφάνεια 12</vt:lpstr>
      <vt:lpstr>ΒΙΒΛΙΟΓΡΑΦΙΑ </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Αιτιες εισφρυσης ονυχοσ</dc:title>
  <dc:creator>Nick Kosmidis</dc:creator>
  <cp:lastModifiedBy>User</cp:lastModifiedBy>
  <cp:revision>56</cp:revision>
  <dcterms:created xsi:type="dcterms:W3CDTF">2019-06-18T17:24:35Z</dcterms:created>
  <dcterms:modified xsi:type="dcterms:W3CDTF">2022-01-31T11:27:11Z</dcterms:modified>
</cp:coreProperties>
</file>