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03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48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1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972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13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123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44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72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11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93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180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1EDC0-71C4-44C4-883E-337F71F630E7}" type="datetimeFigureOut">
              <a:rPr lang="el-GR" smtClean="0"/>
              <a:t>7/12/2022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70234-7419-4F6A-A13E-9BE97A33E9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75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3%CE%B5%CE%BD%CE%B5%CF%84%CE%B9%CE%BA%CF%8C_%CF%85%CE%BB%CE%B9%CE%BA%CF%8C" TargetMode="External"/><Relationship Id="rId2" Type="http://schemas.openxmlformats.org/officeDocument/2006/relationships/hyperlink" Target="https://el.wikipedia.org/w/index.php?title=%CE%A0%CF%81%CE%BF%CE%BA%CE%B1%CF%81%CF%85%CF%89%CF%84%CE%B9%CE%BA%CF%8C%CF%82_%CE%BF%CF%81%CE%B3%CE%B1%CE%BD%CE%B9%CF%83%CE%BC%CF%8C%CF%82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enitsilivi.gr/%CE%B1%CE%BD%CE%B1%CF%80%CE%B1%CF%81%CE%B1%CE%B3%CF%89%CE%B3%CE%AE-%CE%B2%CE%B1%CE%BA%CF%84%CE%B7%CF%81%CE%AF%CF%89%CE%BD/" TargetMode="External"/><Relationship Id="rId4" Type="http://schemas.openxmlformats.org/officeDocument/2006/relationships/hyperlink" Target="https://el.wikipedia.org/wiki/%CE%95%CE%BA%CE%B2%CE%BB%CE%AC%CF%83%CF%84%CE%B7%CF%83%CE%B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Υγιεινή - Μικροβιολογία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0070C0"/>
                </a:solidFill>
              </a:rPr>
              <a:t>Μάθημα 9</a:t>
            </a:r>
            <a:r>
              <a:rPr lang="el-GR" b="1" baseline="30000" dirty="0" smtClean="0">
                <a:solidFill>
                  <a:srgbClr val="0070C0"/>
                </a:solidFill>
              </a:rPr>
              <a:t>ο</a:t>
            </a:r>
            <a:r>
              <a:rPr lang="el-GR" b="1" dirty="0" smtClean="0">
                <a:solidFill>
                  <a:srgbClr val="0070C0"/>
                </a:solidFill>
              </a:rPr>
              <a:t>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08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Βακτηριακό κύτταρο</a:t>
            </a:r>
          </a:p>
          <a:p>
            <a:pPr marL="0" indent="0">
              <a:buNone/>
            </a:pPr>
            <a:r>
              <a:rPr lang="el-GR" b="1" dirty="0"/>
              <a:t>Ταξινόμηση βακτηρίων σε σχέση με τη μορφολογία </a:t>
            </a:r>
            <a:r>
              <a:rPr lang="el-GR" b="1" dirty="0" smtClean="0"/>
              <a:t>τους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>
                <a:solidFill>
                  <a:srgbClr val="FF0000"/>
                </a:solidFill>
              </a:rPr>
              <a:t>Κόκκοι</a:t>
            </a:r>
            <a:r>
              <a:rPr lang="el-GR" dirty="0"/>
              <a:t> (σφαιρικό :</a:t>
            </a:r>
            <a:r>
              <a:rPr lang="en-US" i="1" dirty="0"/>
              <a:t>Staphylococcus spp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>
                <a:solidFill>
                  <a:srgbClr val="FF0000"/>
                </a:solidFill>
              </a:rPr>
              <a:t>Βακτηρίδια</a:t>
            </a:r>
            <a:r>
              <a:rPr lang="el-GR" dirty="0"/>
              <a:t> (επίμηκες :</a:t>
            </a:r>
            <a:r>
              <a:rPr lang="en-US" i="1" dirty="0"/>
              <a:t>Escherichia coli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>
                <a:solidFill>
                  <a:srgbClr val="FF0000"/>
                </a:solidFill>
              </a:rPr>
              <a:t>Κοκκοβακτηρίδια </a:t>
            </a:r>
            <a:r>
              <a:rPr lang="el-GR" dirty="0"/>
              <a:t>( ωοειδές: </a:t>
            </a:r>
            <a:r>
              <a:rPr lang="en-US" i="1" dirty="0"/>
              <a:t>Listeria </a:t>
            </a:r>
            <a:r>
              <a:rPr lang="en-US" i="1" dirty="0" err="1"/>
              <a:t>spp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>
                <a:solidFill>
                  <a:srgbClr val="FF0000"/>
                </a:solidFill>
              </a:rPr>
              <a:t>Δονάκια</a:t>
            </a:r>
            <a:r>
              <a:rPr lang="el-GR" dirty="0"/>
              <a:t> ( επίμηκες σε κάμψη :</a:t>
            </a:r>
            <a:r>
              <a:rPr lang="el-GR" i="1" dirty="0"/>
              <a:t>Campylobacter spp</a:t>
            </a:r>
            <a:r>
              <a:rPr lang="el-GR" dirty="0"/>
              <a:t>.)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>
                <a:solidFill>
                  <a:srgbClr val="FF0000"/>
                </a:solidFill>
              </a:rPr>
              <a:t>Σπειρίλια</a:t>
            </a:r>
            <a:r>
              <a:rPr lang="el-GR" dirty="0"/>
              <a:t> (επίμηκες με πολλές κάμψεις: </a:t>
            </a:r>
            <a:r>
              <a:rPr lang="el-GR" i="1" dirty="0"/>
              <a:t>Spirillum spp</a:t>
            </a:r>
            <a:r>
              <a:rPr lang="el-GR" dirty="0"/>
              <a:t>. )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dirty="0">
                <a:solidFill>
                  <a:srgbClr val="FF0000"/>
                </a:solidFill>
              </a:rPr>
              <a:t>Σπειροχαίτες</a:t>
            </a:r>
            <a:r>
              <a:rPr lang="el-GR" dirty="0" smtClean="0">
                <a:solidFill>
                  <a:srgbClr val="FF0000"/>
                </a:solidFill>
              </a:rPr>
              <a:t>( </a:t>
            </a:r>
            <a:r>
              <a:rPr lang="el-GR" dirty="0" smtClean="0"/>
              <a:t>μορφή </a:t>
            </a:r>
            <a:r>
              <a:rPr lang="el-GR" dirty="0"/>
              <a:t>κυκλικής σπείρας:</a:t>
            </a:r>
            <a:r>
              <a:rPr lang="en-US" i="1" dirty="0" err="1"/>
              <a:t>Leptospira</a:t>
            </a:r>
            <a:r>
              <a:rPr lang="en-US" i="1" dirty="0"/>
              <a:t> spp</a:t>
            </a:r>
            <a:r>
              <a:rPr lang="en-US" dirty="0"/>
              <a:t>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34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Βακτηριακό κύτταρο</a:t>
            </a:r>
          </a:p>
          <a:p>
            <a:pPr marL="0" indent="0">
              <a:buNone/>
            </a:pPr>
            <a:r>
              <a:rPr lang="el-GR" b="1" dirty="0"/>
              <a:t>Μέγεθος </a:t>
            </a:r>
            <a:r>
              <a:rPr lang="el-GR" b="1" dirty="0" smtClean="0"/>
              <a:t>βακτηρίων</a:t>
            </a:r>
            <a:endParaRPr lang="el-GR" b="1" dirty="0"/>
          </a:p>
          <a:p>
            <a:r>
              <a:rPr lang="el-GR" dirty="0"/>
              <a:t>• Μονάδα μέτρησης του βακτηρίου </a:t>
            </a:r>
            <a:r>
              <a:rPr lang="el-GR" dirty="0" smtClean="0"/>
              <a:t>είναι το </a:t>
            </a:r>
            <a:r>
              <a:rPr lang="en-US" b="1" dirty="0"/>
              <a:t>micron</a:t>
            </a:r>
            <a:r>
              <a:rPr lang="en-US" dirty="0"/>
              <a:t> (</a:t>
            </a:r>
            <a:r>
              <a:rPr lang="en-US" dirty="0" err="1"/>
              <a:t>micrometre</a:t>
            </a:r>
            <a:r>
              <a:rPr lang="en-US" dirty="0"/>
              <a:t>, </a:t>
            </a:r>
            <a:r>
              <a:rPr lang="el-GR" dirty="0"/>
              <a:t>μ</a:t>
            </a:r>
            <a:r>
              <a:rPr lang="en-US" dirty="0"/>
              <a:t>m)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870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Βακτηριακό κύτταρο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Κυτταρική </a:t>
            </a:r>
            <a:r>
              <a:rPr lang="el-GR" b="1" dirty="0" smtClean="0">
                <a:solidFill>
                  <a:srgbClr val="FF0000"/>
                </a:solidFill>
              </a:rPr>
              <a:t>μεμβράνη</a:t>
            </a:r>
          </a:p>
          <a:p>
            <a:r>
              <a:rPr lang="el-GR" dirty="0"/>
              <a:t>Αποτελείται από λιποπρωτείνες (φωσφολιπίδια </a:t>
            </a:r>
            <a:r>
              <a:rPr lang="el-GR" dirty="0" smtClean="0"/>
              <a:t>και πρωτεΐνες</a:t>
            </a:r>
            <a:r>
              <a:rPr lang="el-GR" dirty="0"/>
              <a:t>) και ελάχιστους </a:t>
            </a:r>
            <a:r>
              <a:rPr lang="el-GR" dirty="0" smtClean="0"/>
              <a:t>υδατάνθρακες</a:t>
            </a:r>
          </a:p>
          <a:p>
            <a:pPr marL="0" indent="0">
              <a:buNone/>
            </a:pPr>
            <a:r>
              <a:rPr lang="el-GR" dirty="0" smtClean="0"/>
              <a:t>Λειτουργικότητα ημιδιαπερατής μεμβράνης:</a:t>
            </a:r>
          </a:p>
          <a:p>
            <a:r>
              <a:rPr lang="el-GR" dirty="0"/>
              <a:t>Ελέγχει την είσοδο και έξοδο των μεταβολιτών</a:t>
            </a:r>
          </a:p>
          <a:p>
            <a:r>
              <a:rPr lang="el-GR" dirty="0" smtClean="0"/>
              <a:t>Διατηρεί </a:t>
            </a:r>
            <a:r>
              <a:rPr lang="el-GR" dirty="0"/>
              <a:t>τη διαφορά στο φορτίο μεταξύ εξωτερικού (+) </a:t>
            </a:r>
            <a:r>
              <a:rPr lang="el-GR" dirty="0" smtClean="0"/>
              <a:t>και εσωτερικού </a:t>
            </a:r>
            <a:r>
              <a:rPr lang="el-GR" dirty="0"/>
              <a:t>του κυττάρου (-).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Επιτελούνται </a:t>
            </a:r>
            <a:r>
              <a:rPr lang="el-GR" b="1" dirty="0">
                <a:solidFill>
                  <a:srgbClr val="FF0000"/>
                </a:solidFill>
              </a:rPr>
              <a:t>διάφορες βιοχημικές διεργασίες</a:t>
            </a:r>
            <a:r>
              <a:rPr lang="el-GR" dirty="0"/>
              <a:t> ( πχ </a:t>
            </a:r>
            <a:r>
              <a:rPr lang="el-GR" dirty="0" smtClean="0"/>
              <a:t>σύνθεση κυτταρικού </a:t>
            </a:r>
            <a:r>
              <a:rPr lang="el-GR" dirty="0"/>
              <a:t>τοιχώματος- </a:t>
            </a:r>
            <a:r>
              <a:rPr lang="el-GR" b="1" dirty="0"/>
              <a:t>έκκριση ενζύμων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581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Μεταφορά ουσιών διαμέσου </a:t>
            </a:r>
            <a:r>
              <a:rPr lang="el-GR" b="1" dirty="0" smtClean="0">
                <a:solidFill>
                  <a:srgbClr val="FF0000"/>
                </a:solidFill>
              </a:rPr>
              <a:t>της κυτταρικής μεμβράνης</a:t>
            </a:r>
          </a:p>
          <a:p>
            <a:r>
              <a:rPr lang="el-GR" dirty="0"/>
              <a:t>Βασικός κανόνας: </a:t>
            </a:r>
            <a:r>
              <a:rPr lang="el-GR" dirty="0" smtClean="0"/>
              <a:t>οι ουσίες </a:t>
            </a:r>
            <a:r>
              <a:rPr lang="el-GR" dirty="0"/>
              <a:t>μεταφέρονται </a:t>
            </a:r>
            <a:r>
              <a:rPr lang="el-GR" dirty="0" smtClean="0"/>
              <a:t>από περιοχή </a:t>
            </a:r>
            <a:r>
              <a:rPr lang="el-GR" dirty="0"/>
              <a:t>υψηλής ( έξω </a:t>
            </a:r>
            <a:r>
              <a:rPr lang="el-GR" dirty="0" smtClean="0"/>
              <a:t>από το </a:t>
            </a:r>
            <a:r>
              <a:rPr lang="el-GR" dirty="0"/>
              <a:t>κύτταρο) σε </a:t>
            </a:r>
            <a:r>
              <a:rPr lang="el-GR" dirty="0" smtClean="0"/>
              <a:t>περιοχή χαμηλής συγκέντρωσης ( </a:t>
            </a:r>
            <a:r>
              <a:rPr lang="el-GR" dirty="0"/>
              <a:t>μέσα στο κύτταρο). </a:t>
            </a:r>
            <a:r>
              <a:rPr lang="el-GR" dirty="0" smtClean="0"/>
              <a:t>Το φαινόμενο καλείται </a:t>
            </a:r>
            <a:r>
              <a:rPr lang="el-GR" b="1" dirty="0" smtClean="0">
                <a:solidFill>
                  <a:srgbClr val="FF0000"/>
                </a:solidFill>
              </a:rPr>
              <a:t>διάχυση</a:t>
            </a:r>
            <a:r>
              <a:rPr lang="el-GR" dirty="0"/>
              <a:t>.</a:t>
            </a:r>
          </a:p>
          <a:p>
            <a:r>
              <a:rPr lang="el-GR" dirty="0"/>
              <a:t>• Για τη μεταφορά </a:t>
            </a:r>
            <a:r>
              <a:rPr lang="el-GR" dirty="0" smtClean="0"/>
              <a:t>ουσιών από </a:t>
            </a:r>
            <a:r>
              <a:rPr lang="el-GR" dirty="0"/>
              <a:t>περιοχή χαμηλής </a:t>
            </a:r>
            <a:r>
              <a:rPr lang="el-GR" dirty="0" smtClean="0"/>
              <a:t>σε περιοχή υψηλής συγκέντρωσης απαιτείται ενέργεια</a:t>
            </a:r>
            <a:r>
              <a:rPr lang="el-GR" dirty="0"/>
              <a:t>: </a:t>
            </a:r>
            <a:r>
              <a:rPr lang="en-US" dirty="0"/>
              <a:t>ATP. </a:t>
            </a:r>
            <a:r>
              <a:rPr lang="el-GR" dirty="0" smtClean="0"/>
              <a:t>Το φαινόμενο καλείται </a:t>
            </a:r>
            <a:r>
              <a:rPr lang="el-GR" b="1" dirty="0" smtClean="0">
                <a:solidFill>
                  <a:srgbClr val="FF0000"/>
                </a:solidFill>
              </a:rPr>
              <a:t>ενεργητική </a:t>
            </a:r>
            <a:r>
              <a:rPr lang="el-GR" b="1" dirty="0">
                <a:solidFill>
                  <a:srgbClr val="FF0000"/>
                </a:solidFill>
              </a:rPr>
              <a:t>μεταφορά</a:t>
            </a:r>
          </a:p>
        </p:txBody>
      </p:sp>
    </p:spTree>
    <p:extLst>
      <p:ext uri="{BB962C8B-B14F-4D97-AF65-F5344CB8AC3E}">
        <p14:creationId xmlns:p14="http://schemas.microsoft.com/office/powerpoint/2010/main" val="3039200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Βακτηριακό κύτταρο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Κυτταρικό τοίχωμα</a:t>
            </a:r>
          </a:p>
          <a:p>
            <a:pPr marL="0" indent="0">
              <a:buNone/>
            </a:pPr>
            <a:r>
              <a:rPr lang="el-GR" dirty="0"/>
              <a:t>• Εξωτερικά τα βακτήρια </a:t>
            </a:r>
            <a:r>
              <a:rPr lang="el-GR" dirty="0" smtClean="0"/>
              <a:t>περιβάλλονται από </a:t>
            </a:r>
            <a:r>
              <a:rPr lang="el-GR" dirty="0"/>
              <a:t>το κυτταρικό τοίχωμα.</a:t>
            </a:r>
          </a:p>
          <a:p>
            <a:pPr marL="0" indent="0">
              <a:buNone/>
            </a:pPr>
            <a:r>
              <a:rPr lang="el-GR" dirty="0"/>
              <a:t>• Πρόκειται για </a:t>
            </a:r>
            <a:r>
              <a:rPr lang="el-GR" b="1" dirty="0">
                <a:solidFill>
                  <a:srgbClr val="FF0000"/>
                </a:solidFill>
              </a:rPr>
              <a:t>διαπερατή μεμβράνη</a:t>
            </a:r>
            <a:r>
              <a:rPr lang="el-GR" dirty="0"/>
              <a:t>, </a:t>
            </a:r>
            <a:r>
              <a:rPr lang="el-GR" dirty="0" smtClean="0"/>
              <a:t>που γειτνιάζει </a:t>
            </a:r>
            <a:r>
              <a:rPr lang="el-GR" dirty="0"/>
              <a:t>με την </a:t>
            </a:r>
            <a:r>
              <a:rPr lang="el-GR" dirty="0" smtClean="0"/>
              <a:t> κυτταροπλασματική μεμβράνη.</a:t>
            </a:r>
          </a:p>
          <a:p>
            <a:r>
              <a:rPr lang="el-GR" b="1" dirty="0">
                <a:solidFill>
                  <a:srgbClr val="FF0000"/>
                </a:solidFill>
              </a:rPr>
              <a:t>Με βάση τη σύσταση του διακρίνουμε </a:t>
            </a:r>
            <a:r>
              <a:rPr lang="el-GR" b="1" dirty="0" smtClean="0">
                <a:solidFill>
                  <a:srgbClr val="FF0000"/>
                </a:solidFill>
              </a:rPr>
              <a:t>δύο τύπους </a:t>
            </a:r>
            <a:r>
              <a:rPr lang="el-GR" b="1" dirty="0">
                <a:solidFill>
                  <a:srgbClr val="FF0000"/>
                </a:solidFill>
              </a:rPr>
              <a:t>κυτταρικού </a:t>
            </a:r>
            <a:r>
              <a:rPr lang="el-GR" b="1" dirty="0" smtClean="0">
                <a:solidFill>
                  <a:srgbClr val="FF0000"/>
                </a:solidFill>
              </a:rPr>
              <a:t>τοιχώματος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r>
              <a:rPr lang="el-GR" b="1" dirty="0" smtClean="0">
                <a:solidFill>
                  <a:srgbClr val="FF0000"/>
                </a:solidFill>
              </a:rPr>
              <a:t>  </a:t>
            </a:r>
            <a:r>
              <a:rPr lang="el-GR" b="1" dirty="0">
                <a:solidFill>
                  <a:srgbClr val="FF0000"/>
                </a:solidFill>
              </a:rPr>
              <a:t>Πρώτος </a:t>
            </a:r>
            <a:r>
              <a:rPr lang="el-GR" b="1" dirty="0" smtClean="0">
                <a:solidFill>
                  <a:srgbClr val="FF0000"/>
                </a:solidFill>
              </a:rPr>
              <a:t>τύπος Κυτταρικό </a:t>
            </a:r>
            <a:r>
              <a:rPr lang="el-GR" b="1" dirty="0">
                <a:solidFill>
                  <a:srgbClr val="FF0000"/>
                </a:solidFill>
              </a:rPr>
              <a:t>τοίχωμα </a:t>
            </a:r>
            <a:r>
              <a:rPr lang="en-US" b="1" dirty="0">
                <a:solidFill>
                  <a:srgbClr val="FF0000"/>
                </a:solidFill>
              </a:rPr>
              <a:t>Gram+ </a:t>
            </a:r>
            <a:r>
              <a:rPr lang="el-GR" b="1" dirty="0" smtClean="0">
                <a:solidFill>
                  <a:srgbClr val="FF0000"/>
                </a:solidFill>
              </a:rPr>
              <a:t>βακτηρίων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Δεύτερος τύπος κυτταρικού </a:t>
            </a:r>
            <a:r>
              <a:rPr lang="el-GR" b="1" dirty="0" smtClean="0">
                <a:solidFill>
                  <a:srgbClr val="FF0000"/>
                </a:solidFill>
              </a:rPr>
              <a:t>τοιχώματος </a:t>
            </a:r>
            <a:r>
              <a:rPr lang="en-US" b="1" dirty="0" smtClean="0">
                <a:solidFill>
                  <a:srgbClr val="FF0000"/>
                </a:solidFill>
              </a:rPr>
              <a:t>Gram- </a:t>
            </a:r>
            <a:r>
              <a:rPr lang="el-GR" b="1" dirty="0">
                <a:solidFill>
                  <a:srgbClr val="FF0000"/>
                </a:solidFill>
              </a:rPr>
              <a:t>βακτήρια</a:t>
            </a:r>
          </a:p>
        </p:txBody>
      </p:sp>
    </p:spTree>
    <p:extLst>
      <p:ext uri="{BB962C8B-B14F-4D97-AF65-F5344CB8AC3E}">
        <p14:creationId xmlns:p14="http://schemas.microsoft.com/office/powerpoint/2010/main" val="2006443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Βακτηριακό κύτταρο</a:t>
            </a:r>
          </a:p>
          <a:p>
            <a:pPr marL="0" indent="0">
              <a:buNone/>
            </a:pPr>
            <a:r>
              <a:rPr lang="el-GR" b="1" dirty="0"/>
              <a:t>Λειτουργικότητα </a:t>
            </a:r>
            <a:r>
              <a:rPr lang="el-GR" b="1" dirty="0">
                <a:solidFill>
                  <a:srgbClr val="FF0000"/>
                </a:solidFill>
              </a:rPr>
              <a:t>Κυτταρικού τοιχώματος</a:t>
            </a:r>
          </a:p>
          <a:p>
            <a:pPr marL="0" indent="0">
              <a:buNone/>
            </a:pPr>
            <a:r>
              <a:rPr lang="el-GR" dirty="0"/>
              <a:t>Το κυτταρικό τοίχωμα:</a:t>
            </a:r>
          </a:p>
          <a:p>
            <a:pPr marL="0" indent="0">
              <a:buNone/>
            </a:pPr>
            <a:r>
              <a:rPr lang="el-GR" dirty="0"/>
              <a:t>• διατηρεί σταθερό το σχήμα των βακτηρίων.</a:t>
            </a:r>
          </a:p>
          <a:p>
            <a:pPr marL="0" indent="0">
              <a:buNone/>
            </a:pPr>
            <a:r>
              <a:rPr lang="el-GR" dirty="0"/>
              <a:t>• προστατεύει μηχανικά την </a:t>
            </a:r>
            <a:r>
              <a:rPr lang="el-GR" dirty="0" smtClean="0"/>
              <a:t>εύθραυστη κυτταροπλασματική </a:t>
            </a:r>
            <a:r>
              <a:rPr lang="el-GR" dirty="0"/>
              <a:t>μεμβράνη από την </a:t>
            </a:r>
            <a:r>
              <a:rPr lang="el-GR" dirty="0" smtClean="0"/>
              <a:t>οσμωτική πίεση </a:t>
            </a:r>
            <a:r>
              <a:rPr lang="el-GR" dirty="0"/>
              <a:t>που εξασκείται από το κυτταρόπλασμα.</a:t>
            </a: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>
                <a:solidFill>
                  <a:srgbClr val="FF0000"/>
                </a:solidFill>
              </a:rPr>
              <a:t>μετέχει στο μεταβολισμό του μικροβίου</a:t>
            </a:r>
            <a:r>
              <a:rPr lang="el-GR" dirty="0"/>
              <a:t>, </a:t>
            </a:r>
            <a:r>
              <a:rPr lang="el-GR" dirty="0" smtClean="0"/>
              <a:t>αφού επιτρέπει </a:t>
            </a:r>
            <a:r>
              <a:rPr lang="el-GR" dirty="0"/>
              <a:t>τη δίοδο των ουσιών προς το εσωτερικό </a:t>
            </a:r>
            <a:r>
              <a:rPr lang="el-GR" dirty="0" smtClean="0"/>
              <a:t>ή το </a:t>
            </a:r>
            <a:r>
              <a:rPr lang="el-GR" dirty="0"/>
              <a:t>εξωτερικό του κυττάρου ( στα Gram-μέσω των</a:t>
            </a:r>
          </a:p>
          <a:p>
            <a:pPr marL="0" indent="0">
              <a:buNone/>
            </a:pPr>
            <a:r>
              <a:rPr lang="el-GR" dirty="0"/>
              <a:t>πορινών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73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Βακτηριακό κύτταρο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Έλυτρο</a:t>
            </a:r>
          </a:p>
          <a:p>
            <a:r>
              <a:rPr lang="el-GR" dirty="0"/>
              <a:t>Διευκολύνει την </a:t>
            </a:r>
            <a:r>
              <a:rPr lang="el-GR" dirty="0">
                <a:solidFill>
                  <a:srgbClr val="FF0000"/>
                </a:solidFill>
              </a:rPr>
              <a:t>προσκόλληση </a:t>
            </a:r>
            <a:r>
              <a:rPr lang="el-GR" dirty="0" smtClean="0">
                <a:solidFill>
                  <a:srgbClr val="FF0000"/>
                </a:solidFill>
              </a:rPr>
              <a:t>του βακτηρίου </a:t>
            </a:r>
            <a:r>
              <a:rPr lang="el-GR" dirty="0">
                <a:solidFill>
                  <a:srgbClr val="FF0000"/>
                </a:solidFill>
              </a:rPr>
              <a:t>στους βλεννογόνους και </a:t>
            </a:r>
            <a:r>
              <a:rPr lang="el-GR" dirty="0" smtClean="0">
                <a:solidFill>
                  <a:srgbClr val="FF0000"/>
                </a:solidFill>
              </a:rPr>
              <a:t>στις επιφάνειες</a:t>
            </a:r>
            <a:endParaRPr lang="el-G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dirty="0"/>
              <a:t>• </a:t>
            </a:r>
            <a:r>
              <a:rPr lang="el-GR" b="1" dirty="0">
                <a:solidFill>
                  <a:srgbClr val="FF0000"/>
                </a:solidFill>
              </a:rPr>
              <a:t>Προστατεύει το βακτήριο από </a:t>
            </a:r>
            <a:r>
              <a:rPr lang="el-GR" b="1" dirty="0" smtClean="0">
                <a:solidFill>
                  <a:srgbClr val="FF0000"/>
                </a:solidFill>
              </a:rPr>
              <a:t>τα φαγοκύτταρα </a:t>
            </a:r>
            <a:r>
              <a:rPr lang="el-GR" b="1" dirty="0">
                <a:solidFill>
                  <a:srgbClr val="FF0000"/>
                </a:solidFill>
              </a:rPr>
              <a:t>του ξενιστή</a:t>
            </a:r>
          </a:p>
          <a:p>
            <a:pPr marL="0" indent="0">
              <a:buNone/>
            </a:pPr>
            <a:r>
              <a:rPr lang="el-GR" dirty="0"/>
              <a:t>• Αποτελεί </a:t>
            </a:r>
            <a:r>
              <a:rPr lang="el-GR" b="1" dirty="0">
                <a:solidFill>
                  <a:srgbClr val="FF0000"/>
                </a:solidFill>
              </a:rPr>
              <a:t>αποθήκη θρεπτικών συστατικών</a:t>
            </a:r>
          </a:p>
        </p:txBody>
      </p:sp>
    </p:spTree>
    <p:extLst>
      <p:ext uri="{BB962C8B-B14F-4D97-AF65-F5344CB8AC3E}">
        <p14:creationId xmlns:p14="http://schemas.microsoft.com/office/powerpoint/2010/main" val="66830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/>
              <a:t>Βακτηριακό κύτταρο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Κυτταρόπλασμα</a:t>
            </a:r>
          </a:p>
          <a:p>
            <a:r>
              <a:rPr lang="el-GR" dirty="0"/>
              <a:t>Εντός αυτού παρατηρούνται</a:t>
            </a:r>
          </a:p>
          <a:p>
            <a:r>
              <a:rPr lang="el-GR" dirty="0"/>
              <a:t>– ο </a:t>
            </a:r>
            <a:r>
              <a:rPr lang="el-GR" b="1" dirty="0" smtClean="0"/>
              <a:t>πυρήνας</a:t>
            </a:r>
            <a:r>
              <a:rPr lang="el-GR" dirty="0" smtClean="0"/>
              <a:t> (</a:t>
            </a:r>
            <a:r>
              <a:rPr lang="el-GR" dirty="0"/>
              <a:t>Δεν υπάρχει πυρηνική μεμβράνη περιβάλλουσα </a:t>
            </a:r>
            <a:r>
              <a:rPr lang="el-GR" dirty="0" smtClean="0"/>
              <a:t>τον πυρήνα.)</a:t>
            </a:r>
            <a:endParaRPr lang="el-GR" dirty="0"/>
          </a:p>
          <a:p>
            <a:r>
              <a:rPr lang="el-GR" dirty="0"/>
              <a:t>– τα </a:t>
            </a:r>
            <a:r>
              <a:rPr lang="el-GR" b="1" dirty="0" smtClean="0"/>
              <a:t>ριβοσώματα</a:t>
            </a:r>
            <a:r>
              <a:rPr lang="el-GR" dirty="0" smtClean="0"/>
              <a:t> (</a:t>
            </a:r>
            <a:r>
              <a:rPr lang="el-GR" dirty="0"/>
              <a:t>Ενώνονται με τα μόρια mRΝΑ για </a:t>
            </a:r>
            <a:r>
              <a:rPr lang="el-GR" dirty="0" smtClean="0"/>
              <a:t>την πρωτεϊνοσύνθεση.  Διάφορα </a:t>
            </a:r>
            <a:r>
              <a:rPr lang="el-GR" dirty="0"/>
              <a:t>αντιβιοτικά αναστέλλουν </a:t>
            </a:r>
            <a:r>
              <a:rPr lang="el-GR" dirty="0" smtClean="0"/>
              <a:t>την πρωτεϊνοσύνθεση </a:t>
            </a:r>
            <a:r>
              <a:rPr lang="el-GR" dirty="0"/>
              <a:t>των βακτηρίων με τη δράση </a:t>
            </a:r>
            <a:r>
              <a:rPr lang="el-GR" dirty="0" smtClean="0"/>
              <a:t>τους στα </a:t>
            </a:r>
            <a:r>
              <a:rPr lang="el-GR" dirty="0"/>
              <a:t>ριβοσώματα χωρίς να επηρεάζουν </a:t>
            </a:r>
            <a:r>
              <a:rPr lang="el-GR" dirty="0" smtClean="0"/>
              <a:t>την λειτουργία </a:t>
            </a:r>
            <a:r>
              <a:rPr lang="el-GR" dirty="0"/>
              <a:t>των ευκαρυωτικών </a:t>
            </a:r>
            <a:r>
              <a:rPr lang="el-GR" dirty="0" smtClean="0"/>
              <a:t>ριβοσωμάτων).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– τα </a:t>
            </a:r>
            <a:r>
              <a:rPr lang="el-GR" b="1" dirty="0"/>
              <a:t>πλασμίδια</a:t>
            </a:r>
          </a:p>
          <a:p>
            <a:pPr marL="0" indent="0">
              <a:buNone/>
            </a:pPr>
            <a:r>
              <a:rPr lang="el-GR" dirty="0"/>
              <a:t>– τα </a:t>
            </a:r>
            <a:r>
              <a:rPr lang="el-GR" b="1" dirty="0"/>
              <a:t>μεσοσώματα</a:t>
            </a:r>
          </a:p>
          <a:p>
            <a:r>
              <a:rPr lang="el-GR" dirty="0"/>
              <a:t>– </a:t>
            </a:r>
            <a:r>
              <a:rPr lang="el-GR" b="1" dirty="0"/>
              <a:t>διάφορα </a:t>
            </a:r>
            <a:r>
              <a:rPr lang="el-GR" b="1" dirty="0" smtClean="0"/>
              <a:t>κοκκία </a:t>
            </a:r>
            <a:r>
              <a:rPr lang="el-GR" dirty="0" smtClean="0"/>
              <a:t>(</a:t>
            </a:r>
            <a:r>
              <a:rPr lang="el-GR" dirty="0"/>
              <a:t>πηγές ενέργειας ή εφεδρικές </a:t>
            </a:r>
            <a:r>
              <a:rPr lang="el-GR" dirty="0" smtClean="0"/>
              <a:t>ουσίες διατροφής </a:t>
            </a:r>
            <a:r>
              <a:rPr lang="el-GR" dirty="0"/>
              <a:t>του μικροβίου</a:t>
            </a:r>
            <a:r>
              <a:rPr lang="el-GR" dirty="0" smtClean="0"/>
              <a:t>. </a:t>
            </a:r>
            <a:r>
              <a:rPr lang="el-GR" dirty="0"/>
              <a:t>Η ανεύρεση κοκκίων μετά από ειδική </a:t>
            </a:r>
            <a:r>
              <a:rPr lang="el-GR" dirty="0" smtClean="0"/>
              <a:t>χρώση διευκολύνει </a:t>
            </a:r>
            <a:r>
              <a:rPr lang="el-GR" dirty="0"/>
              <a:t>την αναγνώριση του είδους </a:t>
            </a:r>
            <a:r>
              <a:rPr lang="el-GR" dirty="0" smtClean="0"/>
              <a:t>του μικροβίου.)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8711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Βλεφαρίδες</a:t>
            </a:r>
            <a:r>
              <a:rPr lang="el-GR" dirty="0" smtClean="0"/>
              <a:t> (</a:t>
            </a:r>
            <a:r>
              <a:rPr lang="el-GR" b="1" dirty="0"/>
              <a:t>όργανα κινήσεως του μικροβίου </a:t>
            </a:r>
            <a:r>
              <a:rPr lang="el-GR" dirty="0" smtClean="0"/>
              <a:t>.  Αποτελούνται </a:t>
            </a:r>
            <a:r>
              <a:rPr lang="el-GR" dirty="0"/>
              <a:t>από πρωτεΐνες που έχουν αντιγονικές </a:t>
            </a:r>
            <a:r>
              <a:rPr lang="el-GR" dirty="0" smtClean="0"/>
              <a:t>ιδιότητες).</a:t>
            </a:r>
          </a:p>
          <a:p>
            <a:r>
              <a:rPr lang="el-GR" b="1" dirty="0" smtClean="0"/>
              <a:t>Ινίδια</a:t>
            </a:r>
            <a:r>
              <a:rPr lang="el-GR" dirty="0" smtClean="0"/>
              <a:t> (</a:t>
            </a:r>
            <a:r>
              <a:rPr lang="el-GR" b="1" dirty="0"/>
              <a:t>όργανα προσκόλλησης</a:t>
            </a:r>
            <a:r>
              <a:rPr lang="el-GR" dirty="0"/>
              <a:t> του βακτηρίου τα </a:t>
            </a:r>
            <a:r>
              <a:rPr lang="el-GR" dirty="0" smtClean="0"/>
              <a:t>οποία διευκολύνουν </a:t>
            </a:r>
            <a:r>
              <a:rPr lang="el-GR" dirty="0"/>
              <a:t>την εγκατάσταση των βακτηρίων </a:t>
            </a:r>
            <a:r>
              <a:rPr lang="el-GR" dirty="0" smtClean="0"/>
              <a:t>στα κύτταρα </a:t>
            </a:r>
            <a:r>
              <a:rPr lang="el-GR" dirty="0"/>
              <a:t>του ξενιστή</a:t>
            </a:r>
            <a:r>
              <a:rPr lang="el-GR" dirty="0" smtClean="0"/>
              <a:t>.  </a:t>
            </a:r>
            <a:r>
              <a:rPr lang="el-GR" b="1" dirty="0" smtClean="0"/>
              <a:t>Όργανα </a:t>
            </a:r>
            <a:r>
              <a:rPr lang="el-GR" b="1" dirty="0"/>
              <a:t>μεταφοράς γενετικού υλικού </a:t>
            </a:r>
            <a:r>
              <a:rPr lang="el-GR" dirty="0"/>
              <a:t>(</a:t>
            </a:r>
            <a:r>
              <a:rPr lang="el-GR" dirty="0" smtClean="0"/>
              <a:t>σύζευξη βακτηρίων).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Σπόρος</a:t>
            </a:r>
            <a:r>
              <a:rPr lang="el-GR" dirty="0" smtClean="0">
                <a:solidFill>
                  <a:srgbClr val="FF0000"/>
                </a:solidFill>
              </a:rPr>
              <a:t> (</a:t>
            </a:r>
            <a:r>
              <a:rPr lang="el-GR" dirty="0">
                <a:solidFill>
                  <a:srgbClr val="FF0000"/>
                </a:solidFill>
              </a:rPr>
              <a:t>ανθεκτική μορφή του βακτηρίου </a:t>
            </a:r>
            <a:r>
              <a:rPr lang="el-GR" dirty="0" smtClean="0">
                <a:solidFill>
                  <a:srgbClr val="FF0000"/>
                </a:solidFill>
              </a:rPr>
              <a:t>στις αντίξοες </a:t>
            </a:r>
            <a:r>
              <a:rPr lang="el-GR" dirty="0">
                <a:solidFill>
                  <a:srgbClr val="FF0000"/>
                </a:solidFill>
              </a:rPr>
              <a:t>συνθήκες του περιβάλλοντος</a:t>
            </a:r>
            <a:r>
              <a:rPr lang="el-GR" dirty="0" smtClean="0">
                <a:solidFill>
                  <a:srgbClr val="FF0000"/>
                </a:solidFill>
              </a:rPr>
              <a:t>.)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3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rgbClr val="FF0000"/>
                </a:solidFill>
              </a:rPr>
              <a:t>Ανάπτυξη βακτηρίων - Αναπαραγωγή</a:t>
            </a:r>
            <a:br>
              <a:rPr lang="el-GR" b="1" i="1" dirty="0" smtClean="0">
                <a:solidFill>
                  <a:srgbClr val="FF0000"/>
                </a:solidFill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8176"/>
            <a:ext cx="10515600" cy="476878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Τα βακτήρια υπό ιδανικές συνθήκες αναπαράγονται περίπου ανά 20 λεπτά μονογονικά </a:t>
            </a:r>
            <a:r>
              <a:rPr lang="el-GR" b="1" u="sng" dirty="0">
                <a:solidFill>
                  <a:srgbClr val="FF0000"/>
                </a:solidFill>
              </a:rPr>
              <a:t>με απλή διχοτόμηση. Σε σύντομο χρονικό διάστημα φτιάχνουν αθροίσματα, τις αποικίες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/>
              <a:t>Η διαδικασία αρχίζει με την αντιγραφή του DNA του κυττάρου. Μέσα στον μονοκύτταρο ή </a:t>
            </a:r>
            <a:r>
              <a:rPr lang="el-GR" dirty="0">
                <a:hlinkClick r:id="rId2" tooltip="Προκαρυωτικός οργανισμός (δεν έχει γραφτεί ακόμα)"/>
              </a:rPr>
              <a:t>προκαρυωτικό οργανισμό</a:t>
            </a:r>
            <a:r>
              <a:rPr lang="el-GR" dirty="0"/>
              <a:t> σχηματίζεται νέο αντίγραφο του DNA με αποτέλεσμα το διπλασιασμό του </a:t>
            </a:r>
            <a:r>
              <a:rPr lang="el-GR" dirty="0">
                <a:hlinkClick r:id="rId3" tooltip="Γενετικό υλικό"/>
              </a:rPr>
              <a:t>γενετικού υλικού</a:t>
            </a:r>
            <a:r>
              <a:rPr lang="el-GR" dirty="0"/>
              <a:t>. Αυτή η ανάπτυξη επιφέρει τη διαίρεση του αρχικού κυττάρου (που αποκαλείται μητρικό κύτταρο) σε δύο νέα κύτταρα (που αποκαλούνται θυγατρικά). </a:t>
            </a:r>
          </a:p>
          <a:p>
            <a:r>
              <a:rPr lang="el-GR" dirty="0"/>
              <a:t>Σε ορισμένες περιπτώσεις ενδέχεται το κύτταρο να διαχωριστεί σε άνισα μέρη (</a:t>
            </a:r>
            <a:r>
              <a:rPr lang="el-GR" dirty="0">
                <a:hlinkClick r:id="rId4" tooltip="Εκβλάστηση"/>
              </a:rPr>
              <a:t>εκβλάστηση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dirty="0" smtClean="0"/>
              <a:t>Αναπαραγωγή </a:t>
            </a:r>
            <a:r>
              <a:rPr lang="el-GR" dirty="0" smtClean="0"/>
              <a:t>μικροβίων (βίντεο)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http://elenitsilivi.gr/%CE%B1%CE%BD%CE%B1%CF%80%CE%B1%CF%81%CE%B1%CE%B3%CF%89%CE%B3%CE%AE-%CE%B2%CE%B1%CE%BA%CF%84%CE%B7%CF%81%CE%AF%CF%89%CE%BD/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321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rgbClr val="FF0000"/>
                </a:solidFill>
              </a:rPr>
              <a:t>Βακτηριακό κύτταρο – δομή – μορφή (συνέχεια)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Ανάπτυξη βακτηρίων - Αναπαραγωγή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656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rgbClr val="FF0000"/>
                </a:solidFill>
              </a:rPr>
              <a:t>Ανάπτυξη βακτηρίων - Αναπαραγωγή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Για να αναπτυχθούν τα βακτήρια πρέπει να βρεθούν σε κατάλληλο θρεπτικό περιβάλλον και να διατηρηθούν συγκεκριμένες φυσικές και χημικές συνθήκες.  Έτσι, διπλασιάζουν τα συστατικά τους και ξεκινούν την διαίρεση.</a:t>
            </a:r>
          </a:p>
          <a:p>
            <a:r>
              <a:rPr lang="el-GR" dirty="0" smtClean="0"/>
              <a:t>Κάθε τμήμα του ανθρώπινου σώματος ή ιατρικής συσκευής μπορεί δυνητικά (ενδεχομένως) να αποικιστεί από βακτήρια.</a:t>
            </a:r>
          </a:p>
          <a:p>
            <a:r>
              <a:rPr lang="el-GR" dirty="0" smtClean="0"/>
              <a:t>Ορισμένοι μικροοργανισμοί απαιτούν αυστηρές συνθήκες ανάπτυξης (στενό φάσμα συνθηκών) και δεν έχει καταστεί δυνατόν να αναπαραχθούν στα εργαστήρια. (πχ οργανισμοί που προκαλούν σύφιλη ή λέπρα)</a:t>
            </a:r>
          </a:p>
          <a:p>
            <a:r>
              <a:rPr lang="el-GR" dirty="0" smtClean="0"/>
              <a:t>Πολλά ιατρικώς σημαντικά είδη έχουν χαρακτηριστεί ως «μη καλλιεργήσιμα»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7610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Καλλιέργεια μικροβίων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καλλιέργεια</a:t>
            </a:r>
            <a:r>
              <a:rPr lang="en-US" dirty="0" smtClean="0"/>
              <a:t> </a:t>
            </a:r>
            <a:r>
              <a:rPr lang="el-GR" dirty="0" smtClean="0"/>
              <a:t>αποτελεί μία βασική τεχνική στην βακτηριολογία και έχει χρησιμοποιηθεί για πολλούς διαφορετικούς σκοπούς.</a:t>
            </a:r>
          </a:p>
          <a:p>
            <a:pPr marL="0" indent="0">
              <a:buNone/>
            </a:pPr>
            <a:r>
              <a:rPr lang="el-GR" dirty="0" smtClean="0"/>
              <a:t>Στην κλινική πράξη η βακτηριακή ανάπτυξη έχει χρησιμοποιηθεί για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Ταυτοποίηση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Χαρακτηρισμό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Εκτίμηση αποτελεσματικότητας της αντιμικροβιακής θεωρίας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27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Τύποι βακτηριακής ανάπτυξης στο εργαστήριο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248"/>
            <a:ext cx="10515600" cy="4192715"/>
          </a:xfrm>
        </p:spPr>
        <p:txBody>
          <a:bodyPr/>
          <a:lstStyle/>
          <a:p>
            <a:r>
              <a:rPr lang="el-GR" dirty="0" smtClean="0"/>
              <a:t>Αποικίες (μακροσκοπικό ορατό αποτέλεσμα (20-30 διαιρέσεων ενός κυττάρου σε στερεή καλλιέργεια)</a:t>
            </a:r>
          </a:p>
          <a:p>
            <a:r>
              <a:rPr lang="el-GR" dirty="0" smtClean="0"/>
              <a:t>Μετασχηματισμός διαυγούς θρεπτικού υλικού σε θολερό διάλυμα</a:t>
            </a:r>
          </a:p>
          <a:p>
            <a:r>
              <a:rPr lang="el-GR" dirty="0" smtClean="0"/>
              <a:t>Σχηματισμός βιομεμβράνης (βακτήρια αναπτύσσονται επάνω σε αδρανή επιφάνεια και σχηματίζουν μεμβράνη)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7688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Φυσικές συνθήκες απαραίτητες στην ανάπτυξη των βακτηρίων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Αναπνοή (είναι διαδικασία οξείδωσης </a:t>
            </a:r>
            <a:r>
              <a:rPr lang="el-GR" dirty="0" smtClean="0">
                <a:sym typeface="Wingdings" panose="05000000000000000000" pitchFamily="2" charset="2"/>
              </a:rPr>
              <a:t> εκτελείται από μία αλυσίδα μεταφοράς ηλεκτρονίων που βρίσκεται στην μεμβράνη)</a:t>
            </a:r>
            <a:endParaRPr lang="el-GR" dirty="0" smtClean="0"/>
          </a:p>
          <a:p>
            <a:r>
              <a:rPr lang="el-GR" dirty="0" smtClean="0"/>
              <a:t>Αναερόβιες συνθήκες (ελλείψη οξυγόνου) (Εάν δεν υπήρχε οξυγόνο στην ατμόσφαιρα τότε όλα τα βακτήρια θα ήταν αναερόβιοι οργανισμοί) (η οξειδωτική διαδικασία αναφέρεται ως ζύμωση)</a:t>
            </a:r>
          </a:p>
          <a:p>
            <a:r>
              <a:rPr lang="el-GR" dirty="0" smtClean="0"/>
              <a:t>Αερόβιες συνθήκες (Η ανάπτυξη φωτο-αυτότροφων οργανισμών, λόγω του άφθονου ατμοσφαιρικού οξυγόνου, εξελίχθηκαν σε μικροοργανισμούς ικανούς να χρησιμοποιούν το οξυγόνο)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799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Πρακτική ομαδοποίηση βακτηρίων σύμφωνα με τις ατμοσφαιρικές τους απαιτήσεις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Αυστηρώς αερόβια μικρόβια</a:t>
            </a:r>
          </a:p>
          <a:p>
            <a:r>
              <a:rPr lang="el-GR" dirty="0" smtClean="0"/>
              <a:t>Αυστηρώς αναερόβια μικρόβια</a:t>
            </a:r>
          </a:p>
          <a:p>
            <a:r>
              <a:rPr lang="el-GR" dirty="0" smtClean="0"/>
              <a:t>Δυνητικώς αναερόβια μικρόβια</a:t>
            </a:r>
          </a:p>
          <a:p>
            <a:endParaRPr lang="el-GR" dirty="0" smtClean="0"/>
          </a:p>
          <a:p>
            <a:r>
              <a:rPr lang="el-GR" dirty="0" smtClean="0"/>
              <a:t>Στο ανθρώπινο σώμα υπάρχει μίγμα αερόβιων και αναερόβιων μικροπεριβαλλόντων 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695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Καλλιέργιες κλινικών δειγμάτων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Πραγματοποιούνται σε αερόβιο ή αναερόβιο περιβάλλον</a:t>
            </a:r>
          </a:p>
          <a:p>
            <a:r>
              <a:rPr lang="el-GR" dirty="0" smtClean="0"/>
              <a:t>Μετά από 24ωρη επώαση στελέχη βακτηρίων που αναπτύσσονται διακρίνονται σε 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Αυστηρώς αερόβια μικρόβια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Αυστηρώς αναερόβια μικρόβια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Δυνητικώς αναερόβια μικρόβια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3818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Αναπαραγωγή βακτηρίων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βακτήρια υπό ιδανικές συνθήκες αναπαράγονται περίπου ανά 20 λεπτά μονογονικά με απλή διχοτόμηση. Σε σύντομο χρονικό διάστημα φτιάχνουν αθροίσματα, τις αποικίες. </a:t>
            </a:r>
          </a:p>
        </p:txBody>
      </p:sp>
    </p:spTree>
    <p:extLst>
      <p:ext uri="{BB962C8B-B14F-4D97-AF65-F5344CB8AC3E}">
        <p14:creationId xmlns:p14="http://schemas.microsoft.com/office/powerpoint/2010/main" val="337029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solidFill>
                  <a:srgbClr val="FF0000"/>
                </a:solidFill>
              </a:rPr>
              <a:t>Βακτηριακό </a:t>
            </a:r>
            <a:r>
              <a:rPr lang="el-GR" b="1" u="sng" dirty="0" smtClean="0">
                <a:solidFill>
                  <a:srgbClr val="FF0000"/>
                </a:solidFill>
              </a:rPr>
              <a:t>κύτταρο - </a:t>
            </a:r>
            <a:r>
              <a:rPr lang="el-GR" sz="6000" b="1" u="sng" dirty="0">
                <a:solidFill>
                  <a:srgbClr val="FF0000"/>
                </a:solidFill>
              </a:rPr>
              <a:t>Κυτταρόπλασμα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Εντός αυτού παρατηρούνται</a:t>
            </a:r>
          </a:p>
          <a:p>
            <a:pPr marL="0" indent="0">
              <a:buNone/>
            </a:pPr>
            <a:r>
              <a:rPr lang="el-GR" dirty="0"/>
              <a:t>– ο πυρήνας</a:t>
            </a:r>
          </a:p>
          <a:p>
            <a:pPr marL="0" indent="0">
              <a:buNone/>
            </a:pPr>
            <a:r>
              <a:rPr lang="el-GR" dirty="0"/>
              <a:t>– τα ριβοσώματα</a:t>
            </a:r>
          </a:p>
          <a:p>
            <a:pPr marL="0" indent="0">
              <a:buNone/>
            </a:pPr>
            <a:r>
              <a:rPr lang="el-GR" dirty="0"/>
              <a:t>– τα πλασμίδια</a:t>
            </a:r>
          </a:p>
          <a:p>
            <a:pPr marL="0" indent="0">
              <a:buNone/>
            </a:pPr>
            <a:r>
              <a:rPr lang="el-GR" dirty="0"/>
              <a:t>– τα μεσοσώματα</a:t>
            </a:r>
          </a:p>
          <a:p>
            <a:pPr marL="0" indent="0">
              <a:buNone/>
            </a:pPr>
            <a:r>
              <a:rPr lang="el-GR" dirty="0"/>
              <a:t>– διάφορα κοκκία</a:t>
            </a:r>
          </a:p>
        </p:txBody>
      </p:sp>
    </p:spTree>
    <p:extLst>
      <p:ext uri="{BB962C8B-B14F-4D97-AF65-F5344CB8AC3E}">
        <p14:creationId xmlns:p14="http://schemas.microsoft.com/office/powerpoint/2010/main" val="26774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29183"/>
            <a:ext cx="10515600" cy="2019872"/>
          </a:xfrm>
        </p:spPr>
        <p:txBody>
          <a:bodyPr>
            <a:norm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Βακτηριακό κύτταρο – </a:t>
            </a:r>
            <a:r>
              <a:rPr lang="el-GR" sz="4000" b="1" u="sng" dirty="0" smtClean="0">
                <a:solidFill>
                  <a:srgbClr val="FF0000"/>
                </a:solidFill>
              </a:rPr>
              <a:t>Κυτταρόπλασμα</a:t>
            </a:r>
            <a:r>
              <a:rPr lang="el-GR" sz="2000" b="1" u="sng" dirty="0" smtClean="0">
                <a:solidFill>
                  <a:srgbClr val="FF0000"/>
                </a:solidFill>
              </a:rPr>
              <a:t> (συνέχεια)</a:t>
            </a:r>
            <a:r>
              <a:rPr lang="el-GR" sz="6000" b="1" u="sng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5175504"/>
          </a:xfrm>
        </p:spPr>
        <p:txBody>
          <a:bodyPr>
            <a:normAutofit fontScale="92500" lnSpcReduction="10000"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Πυρήνας</a:t>
            </a:r>
            <a:r>
              <a:rPr lang="en-US" dirty="0" smtClean="0"/>
              <a:t>:  </a:t>
            </a:r>
            <a:r>
              <a:rPr lang="el-GR" b="1" dirty="0" smtClean="0"/>
              <a:t>Δεν </a:t>
            </a:r>
            <a:r>
              <a:rPr lang="el-GR" b="1" dirty="0"/>
              <a:t>υπάρχει πυρηνική μεμβράνη περιβάλλουσα </a:t>
            </a:r>
            <a:r>
              <a:rPr lang="el-GR" b="1" dirty="0" smtClean="0"/>
              <a:t>τον πυρήνα</a:t>
            </a:r>
            <a:r>
              <a:rPr lang="el-GR" dirty="0" smtClean="0"/>
              <a:t>.</a:t>
            </a:r>
          </a:p>
          <a:p>
            <a:r>
              <a:rPr lang="el-GR" b="1" u="sng" dirty="0" smtClean="0">
                <a:solidFill>
                  <a:srgbClr val="FF0000"/>
                </a:solidFill>
              </a:rPr>
              <a:t>Ριβοσώματα</a:t>
            </a:r>
            <a:r>
              <a:rPr lang="en-US" dirty="0" smtClean="0"/>
              <a:t>:  </a:t>
            </a:r>
            <a:r>
              <a:rPr lang="el-GR" dirty="0"/>
              <a:t>Είναι μικρά </a:t>
            </a:r>
            <a:r>
              <a:rPr lang="el-GR" dirty="0" smtClean="0"/>
              <a:t>σωμάτια, βρίσκονται </a:t>
            </a:r>
            <a:r>
              <a:rPr lang="el-GR" dirty="0"/>
              <a:t>μέσα στο κυτταρόπλασμα και </a:t>
            </a:r>
            <a:r>
              <a:rPr lang="el-GR" dirty="0" smtClean="0"/>
              <a:t>στην εσωτερική </a:t>
            </a:r>
            <a:r>
              <a:rPr lang="el-GR" dirty="0"/>
              <a:t>επιφάνεια της </a:t>
            </a:r>
            <a:r>
              <a:rPr lang="el-GR" dirty="0" smtClean="0"/>
              <a:t>κυτταροπλασματικής μεμβράνης, ενώνονται </a:t>
            </a:r>
            <a:r>
              <a:rPr lang="el-GR" dirty="0"/>
              <a:t>με τα μόρια mRΝΑ για </a:t>
            </a:r>
            <a:r>
              <a:rPr lang="el-GR" b="1" dirty="0" smtClean="0"/>
              <a:t>την πρωτεϊνοσύνθεση</a:t>
            </a:r>
            <a:r>
              <a:rPr lang="el-GR" dirty="0" smtClean="0"/>
              <a:t>. </a:t>
            </a:r>
            <a:r>
              <a:rPr lang="el-GR" b="1" i="1" dirty="0"/>
              <a:t>Διάφορα αντιβιοτικά αναστέλλουν </a:t>
            </a:r>
            <a:r>
              <a:rPr lang="el-GR" b="1" i="1" dirty="0" smtClean="0"/>
              <a:t>την πρωτεϊνοσύνθεση </a:t>
            </a:r>
            <a:r>
              <a:rPr lang="el-GR" b="1" i="1" dirty="0"/>
              <a:t>των βακτηρίων με τη δράση </a:t>
            </a:r>
            <a:r>
              <a:rPr lang="el-GR" b="1" i="1" dirty="0" smtClean="0"/>
              <a:t>τους στα ριβοσώματα</a:t>
            </a:r>
          </a:p>
          <a:p>
            <a:r>
              <a:rPr lang="el-GR" b="1" u="sng" dirty="0" smtClean="0">
                <a:solidFill>
                  <a:srgbClr val="FF0000"/>
                </a:solidFill>
              </a:rPr>
              <a:t>Κοκκία</a:t>
            </a:r>
            <a:r>
              <a:rPr lang="en-US" dirty="0" smtClean="0"/>
              <a:t>:  </a:t>
            </a:r>
            <a:r>
              <a:rPr lang="el-GR" dirty="0"/>
              <a:t>Αρκετοί μικροοργανισμοί περιέχουν κοκκία </a:t>
            </a:r>
            <a:r>
              <a:rPr lang="el-GR" dirty="0" smtClean="0"/>
              <a:t>που</a:t>
            </a:r>
            <a:r>
              <a:rPr lang="en-US" dirty="0" smtClean="0"/>
              <a:t> </a:t>
            </a:r>
            <a:r>
              <a:rPr lang="el-GR" b="1" dirty="0" smtClean="0"/>
              <a:t>θεωρούνται </a:t>
            </a:r>
            <a:r>
              <a:rPr lang="el-GR" b="1" dirty="0"/>
              <a:t>πηγές ενέργειας ή εφεδρικές </a:t>
            </a:r>
            <a:r>
              <a:rPr lang="el-GR" b="1" dirty="0" smtClean="0"/>
              <a:t>ουσίες</a:t>
            </a:r>
            <a:r>
              <a:rPr lang="en-US" b="1" dirty="0" smtClean="0"/>
              <a:t> </a:t>
            </a:r>
            <a:r>
              <a:rPr lang="el-GR" b="1" dirty="0" smtClean="0"/>
              <a:t>διατροφής </a:t>
            </a:r>
            <a:r>
              <a:rPr lang="el-GR" b="1" dirty="0"/>
              <a:t>του μικροβίου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περιπτώσεις αναστολής ή παύσης </a:t>
            </a:r>
            <a:r>
              <a:rPr lang="el-GR" dirty="0" smtClean="0"/>
              <a:t>της</a:t>
            </a:r>
            <a:r>
              <a:rPr lang="en-US" dirty="0" smtClean="0"/>
              <a:t>  </a:t>
            </a:r>
            <a:r>
              <a:rPr lang="el-GR" dirty="0" smtClean="0"/>
              <a:t>μικροβιακής </a:t>
            </a:r>
            <a:r>
              <a:rPr lang="el-GR" dirty="0"/>
              <a:t>ανάπτυξης από κάποιο παράγοντα </a:t>
            </a:r>
            <a:r>
              <a:rPr lang="el-GR" b="1" dirty="0" smtClean="0"/>
              <a:t>τα</a:t>
            </a:r>
            <a:r>
              <a:rPr lang="en-US" b="1" dirty="0" smtClean="0"/>
              <a:t> </a:t>
            </a:r>
            <a:r>
              <a:rPr lang="el-GR" b="1" dirty="0" smtClean="0"/>
              <a:t>κοκκία </a:t>
            </a:r>
            <a:r>
              <a:rPr lang="el-GR" b="1" dirty="0"/>
              <a:t>χρησιμοποιούνται από το κύτταρο για </a:t>
            </a:r>
            <a:r>
              <a:rPr lang="el-GR" b="1" dirty="0" smtClean="0"/>
              <a:t>το</a:t>
            </a:r>
            <a:r>
              <a:rPr lang="en-US" b="1" dirty="0" smtClean="0"/>
              <a:t> </a:t>
            </a:r>
            <a:r>
              <a:rPr lang="el-GR" b="1" dirty="0" smtClean="0"/>
              <a:t>μεταβολισμό </a:t>
            </a:r>
            <a:r>
              <a:rPr lang="el-GR" b="1" dirty="0"/>
              <a:t>του και στην περίπτωση </a:t>
            </a:r>
            <a:r>
              <a:rPr lang="el-GR" b="1" dirty="0" smtClean="0"/>
              <a:t>απουσίας</a:t>
            </a:r>
            <a:r>
              <a:rPr lang="en-US" b="1" dirty="0" smtClean="0"/>
              <a:t> </a:t>
            </a:r>
            <a:r>
              <a:rPr lang="el-GR" b="1" dirty="0" smtClean="0"/>
              <a:t>πηγής </a:t>
            </a:r>
            <a:r>
              <a:rPr lang="el-GR" b="1" dirty="0"/>
              <a:t>ενέργειας ή άνθρακα επιμηκύνουν </a:t>
            </a:r>
            <a:r>
              <a:rPr lang="el-GR" b="1" dirty="0" smtClean="0"/>
              <a:t>την</a:t>
            </a:r>
            <a:r>
              <a:rPr lang="en-US" b="1" dirty="0" smtClean="0"/>
              <a:t> </a:t>
            </a:r>
            <a:r>
              <a:rPr lang="el-GR" b="1" dirty="0" smtClean="0"/>
              <a:t>διάρκεια </a:t>
            </a:r>
            <a:r>
              <a:rPr lang="el-GR" b="1" dirty="0"/>
              <a:t>ζωής του</a:t>
            </a:r>
            <a:r>
              <a:rPr lang="el-GR" dirty="0" smtClean="0"/>
              <a:t>.</a:t>
            </a:r>
            <a:r>
              <a:rPr lang="en-US" dirty="0" smtClean="0"/>
              <a:t>  </a:t>
            </a:r>
            <a:r>
              <a:rPr lang="el-GR" b="1" dirty="0" smtClean="0">
                <a:solidFill>
                  <a:srgbClr val="FF0000"/>
                </a:solidFill>
              </a:rPr>
              <a:t>• </a:t>
            </a:r>
            <a:r>
              <a:rPr lang="el-GR" b="1" dirty="0">
                <a:solidFill>
                  <a:srgbClr val="FF0000"/>
                </a:solidFill>
              </a:rPr>
              <a:t>Η ανεύρεση κοκκίων μετά από ειδική </a:t>
            </a:r>
            <a:r>
              <a:rPr lang="el-GR" b="1" dirty="0" smtClean="0">
                <a:solidFill>
                  <a:srgbClr val="FF0000"/>
                </a:solidFill>
              </a:rPr>
              <a:t>χρώση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διευκολύνει </a:t>
            </a:r>
            <a:r>
              <a:rPr lang="el-GR" b="1" dirty="0">
                <a:solidFill>
                  <a:srgbClr val="FF0000"/>
                </a:solidFill>
              </a:rPr>
              <a:t>την αναγνώριση του είδους </a:t>
            </a:r>
            <a:r>
              <a:rPr lang="el-GR" b="1" dirty="0" smtClean="0">
                <a:solidFill>
                  <a:srgbClr val="FF0000"/>
                </a:solidFill>
              </a:rPr>
              <a:t>του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μικροβίου</a:t>
            </a:r>
            <a:r>
              <a:rPr lang="el-GR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89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Βακτηριακό κύτταρο – </a:t>
            </a:r>
            <a:r>
              <a:rPr lang="el-GR" sz="4000" b="1" u="sng" dirty="0" smtClean="0">
                <a:solidFill>
                  <a:srgbClr val="FF0000"/>
                </a:solidFill>
              </a:rPr>
              <a:t>Κυτταρόπλασμα</a:t>
            </a:r>
            <a:r>
              <a:rPr lang="el-GR" sz="2000" b="1" u="sng" dirty="0" smtClean="0">
                <a:solidFill>
                  <a:srgbClr val="FF0000"/>
                </a:solidFill>
              </a:rPr>
              <a:t> (συνέχεια)</a:t>
            </a:r>
            <a:r>
              <a:rPr lang="el-GR" sz="6000" b="1" u="sng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>
            <a:normAutofit fontScale="92500" lnSpcReduction="10000"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Μεσοσώματα</a:t>
            </a:r>
            <a:r>
              <a:rPr lang="en-US" dirty="0" smtClean="0"/>
              <a:t>:</a:t>
            </a:r>
            <a:r>
              <a:rPr lang="el-GR" dirty="0" smtClean="0"/>
              <a:t>  </a:t>
            </a:r>
            <a:r>
              <a:rPr lang="el-GR" dirty="0"/>
              <a:t>Σακοειδείς εμβαθύνσεις της </a:t>
            </a:r>
            <a:r>
              <a:rPr lang="el-GR" dirty="0" smtClean="0"/>
              <a:t>κυτταροπλασματικής μεμβράνης </a:t>
            </a:r>
            <a:r>
              <a:rPr lang="el-GR" dirty="0"/>
              <a:t>( </a:t>
            </a:r>
            <a:r>
              <a:rPr lang="el-GR" b="1" dirty="0"/>
              <a:t>πιθανών αποθήκες του </a:t>
            </a:r>
            <a:r>
              <a:rPr lang="el-GR" b="1" dirty="0" smtClean="0"/>
              <a:t>βακτηριακού κυττάρου</a:t>
            </a:r>
            <a:r>
              <a:rPr lang="el-GR" dirty="0" smtClean="0"/>
              <a:t>).</a:t>
            </a:r>
          </a:p>
          <a:p>
            <a:r>
              <a:rPr lang="el-GR" b="1" u="sng" dirty="0" smtClean="0">
                <a:solidFill>
                  <a:srgbClr val="FF0000"/>
                </a:solidFill>
              </a:rPr>
              <a:t>Βλεφαρίδες</a:t>
            </a:r>
            <a:r>
              <a:rPr lang="en-US" dirty="0" smtClean="0"/>
              <a:t>:  </a:t>
            </a:r>
            <a:r>
              <a:rPr lang="el-GR" dirty="0"/>
              <a:t>Λεπτότατοι τριχοειδείς ελικοειδείς σχηματισμοί </a:t>
            </a:r>
            <a:r>
              <a:rPr lang="el-GR" dirty="0" smtClean="0"/>
              <a:t>που </a:t>
            </a:r>
            <a:r>
              <a:rPr lang="el-GR" dirty="0"/>
              <a:t>συνδέονται με την κυτταροπλασματική μεμβράνη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b="1" dirty="0" smtClean="0"/>
              <a:t>χρησιμεύουν </a:t>
            </a:r>
            <a:r>
              <a:rPr lang="el-GR" b="1" dirty="0"/>
              <a:t>ως όργανα κινήσεως του μικροβίου</a:t>
            </a:r>
            <a:r>
              <a:rPr lang="el-GR" dirty="0"/>
              <a:t> 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b="1" dirty="0" smtClean="0"/>
              <a:t>Αποτελούνται </a:t>
            </a:r>
            <a:r>
              <a:rPr lang="el-GR" b="1" dirty="0"/>
              <a:t>από πρωτεΐνες που </a:t>
            </a:r>
            <a:r>
              <a:rPr lang="el-GR" b="1" u="sng" dirty="0"/>
              <a:t>έχουν αντιγονικές </a:t>
            </a:r>
            <a:r>
              <a:rPr lang="el-GR" b="1" u="sng" dirty="0" smtClean="0"/>
              <a:t>ιδιότητες</a:t>
            </a:r>
            <a:r>
              <a:rPr lang="en-US" b="1" u="sng" dirty="0" smtClean="0"/>
              <a:t> </a:t>
            </a:r>
            <a:r>
              <a:rPr lang="el-GR" b="1" dirty="0" smtClean="0"/>
              <a:t>(</a:t>
            </a:r>
            <a:r>
              <a:rPr lang="el-GR" b="1" dirty="0"/>
              <a:t>αντιγόνο Η</a:t>
            </a:r>
            <a:r>
              <a:rPr lang="el-GR" b="1" dirty="0" smtClean="0"/>
              <a:t>).</a:t>
            </a:r>
            <a:r>
              <a:rPr lang="en-US" b="1" dirty="0" smtClean="0"/>
              <a:t>  </a:t>
            </a:r>
            <a:r>
              <a:rPr lang="el-GR" dirty="0" smtClean="0"/>
              <a:t>• </a:t>
            </a:r>
            <a:r>
              <a:rPr lang="el-GR" dirty="0"/>
              <a:t>Η κίνηση που προσδίδουν οι βλεφαρίδες στα βακτήρια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κυματοειδής.</a:t>
            </a:r>
            <a:endParaRPr lang="en-US" dirty="0" smtClean="0"/>
          </a:p>
          <a:p>
            <a:r>
              <a:rPr lang="el-GR" b="1" u="sng" dirty="0" smtClean="0">
                <a:solidFill>
                  <a:srgbClr val="FF0000"/>
                </a:solidFill>
              </a:rPr>
              <a:t>Ινίδια</a:t>
            </a:r>
            <a:r>
              <a:rPr lang="en-US" dirty="0" smtClean="0"/>
              <a:t>:</a:t>
            </a:r>
            <a:r>
              <a:rPr lang="el-GR" dirty="0" smtClean="0"/>
              <a:t>  </a:t>
            </a:r>
            <a:r>
              <a:rPr lang="el-GR" b="1" dirty="0"/>
              <a:t>Τριχοειδείς σχηματισμοί </a:t>
            </a:r>
            <a:r>
              <a:rPr lang="el-GR" dirty="0"/>
              <a:t>μικρότεροι </a:t>
            </a:r>
            <a:r>
              <a:rPr lang="el-GR" dirty="0" smtClean="0"/>
              <a:t>των βλεφαρίδων.  • </a:t>
            </a:r>
            <a:r>
              <a:rPr lang="el-GR" b="1" dirty="0"/>
              <a:t>Αποτελούνται από πρωτεΐνη </a:t>
            </a:r>
            <a:r>
              <a:rPr lang="el-GR" dirty="0"/>
              <a:t>και ξεκινούν από </a:t>
            </a:r>
            <a:r>
              <a:rPr lang="el-GR" dirty="0" smtClean="0"/>
              <a:t>την κυτταροπλασματική </a:t>
            </a:r>
            <a:r>
              <a:rPr lang="el-GR" dirty="0"/>
              <a:t>μεμβράνη</a:t>
            </a:r>
            <a:r>
              <a:rPr lang="el-GR" dirty="0" smtClean="0"/>
              <a:t>.  • </a:t>
            </a:r>
            <a:r>
              <a:rPr lang="el-GR" dirty="0"/>
              <a:t>Χρησιμεύουν</a:t>
            </a:r>
            <a:r>
              <a:rPr lang="el-GR" dirty="0" smtClean="0"/>
              <a:t>:  </a:t>
            </a:r>
            <a:r>
              <a:rPr lang="el-GR" b="0" i="0" u="none" strike="noStrike" baseline="0" dirty="0" smtClean="0"/>
              <a:t> </a:t>
            </a:r>
            <a:r>
              <a:rPr lang="el-GR" b="1" dirty="0"/>
              <a:t>ως όργανα προσκόλλησης του βακτηρίου τα </a:t>
            </a:r>
            <a:r>
              <a:rPr lang="el-GR" b="1" dirty="0" smtClean="0"/>
              <a:t>οποία διευκολύνουν </a:t>
            </a:r>
            <a:r>
              <a:rPr lang="el-GR" b="1" dirty="0"/>
              <a:t>την εγκατάσταση των βακτηρίων </a:t>
            </a:r>
            <a:r>
              <a:rPr lang="el-GR" b="1" dirty="0" smtClean="0"/>
              <a:t>στα κύτταρα </a:t>
            </a:r>
            <a:r>
              <a:rPr lang="el-GR" b="1" dirty="0"/>
              <a:t>του </a:t>
            </a:r>
            <a:r>
              <a:rPr lang="el-GR" b="1" dirty="0" smtClean="0"/>
              <a:t>ξενιστή</a:t>
            </a:r>
            <a:r>
              <a:rPr lang="el-GR" b="1" dirty="0"/>
              <a:t> </a:t>
            </a:r>
            <a:r>
              <a:rPr lang="el-GR" b="1" dirty="0" smtClean="0"/>
              <a:t>και ως </a:t>
            </a:r>
            <a:r>
              <a:rPr lang="el-GR" b="1" dirty="0"/>
              <a:t>όργανα μεταφοράς γενετικού υλικού </a:t>
            </a:r>
            <a:r>
              <a:rPr lang="el-GR" dirty="0"/>
              <a:t>(</a:t>
            </a:r>
            <a:r>
              <a:rPr lang="el-GR" dirty="0" smtClean="0"/>
              <a:t>σύζευξη βακτηρίων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6597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FF0000"/>
                </a:solidFill>
              </a:rPr>
              <a:t>Βακτηριακό κύτταρο – </a:t>
            </a:r>
            <a:r>
              <a:rPr lang="el-GR" sz="4000" b="1" u="sng" dirty="0" smtClean="0">
                <a:solidFill>
                  <a:srgbClr val="FF0000"/>
                </a:solidFill>
              </a:rPr>
              <a:t>Κυτταρόπλασμα</a:t>
            </a:r>
            <a:r>
              <a:rPr lang="el-GR" sz="2000" b="1" u="sng" dirty="0" smtClean="0">
                <a:solidFill>
                  <a:srgbClr val="FF0000"/>
                </a:solidFill>
              </a:rPr>
              <a:t> (συνέχεια)</a:t>
            </a:r>
            <a:r>
              <a:rPr lang="el-GR" sz="6000" b="1" u="sng" dirty="0" smtClean="0">
                <a:solidFill>
                  <a:srgbClr val="FF0000"/>
                </a:solidFill>
              </a:rPr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</a:rPr>
              <a:t>Σπόρος</a:t>
            </a:r>
            <a:r>
              <a:rPr lang="en-US" dirty="0" smtClean="0"/>
              <a:t>:</a:t>
            </a:r>
            <a:r>
              <a:rPr lang="el-GR" dirty="0" smtClean="0"/>
              <a:t>  </a:t>
            </a:r>
            <a:r>
              <a:rPr lang="el-GR" b="1" u="sng" dirty="0"/>
              <a:t>Αποτελεί την ανθεκτική μορφή του βακτηρίου </a:t>
            </a:r>
            <a:r>
              <a:rPr lang="el-GR" b="1" u="sng" dirty="0" smtClean="0"/>
              <a:t>στις αντίξοες </a:t>
            </a:r>
            <a:r>
              <a:rPr lang="el-GR" b="1" u="sng" dirty="0"/>
              <a:t>συνθήκες του περιβάλλοντος</a:t>
            </a:r>
            <a:r>
              <a:rPr lang="el-GR" b="1" u="sng" dirty="0" smtClean="0"/>
              <a:t>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255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912" y="2946548"/>
            <a:ext cx="9390888" cy="3677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12" y="365125"/>
            <a:ext cx="9390888" cy="25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Περίληψη (Μάθημα 8 και 9)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608"/>
            <a:ext cx="10515600" cy="4741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 smtClean="0"/>
              <a:t>Κύτταρο</a:t>
            </a:r>
          </a:p>
          <a:p>
            <a:pPr marL="0" indent="0">
              <a:buNone/>
            </a:pPr>
            <a:r>
              <a:rPr lang="el-GR" b="1" dirty="0"/>
              <a:t>Το προκαρυωτικό κύτταρο</a:t>
            </a:r>
            <a:r>
              <a:rPr lang="el-GR" dirty="0"/>
              <a:t>:</a:t>
            </a:r>
            <a:endParaRPr lang="el-GR" dirty="0" smtClean="0"/>
          </a:p>
          <a:p>
            <a:r>
              <a:rPr lang="el-GR" b="1" dirty="0"/>
              <a:t>Μικρότερο</a:t>
            </a:r>
            <a:r>
              <a:rPr lang="el-GR" dirty="0"/>
              <a:t> και </a:t>
            </a:r>
            <a:r>
              <a:rPr lang="el-GR" b="1" dirty="0"/>
              <a:t>απλούστερο</a:t>
            </a:r>
            <a:r>
              <a:rPr lang="el-GR" dirty="0"/>
              <a:t> του ευκαρυωτικού.</a:t>
            </a:r>
          </a:p>
          <a:p>
            <a:r>
              <a:rPr lang="el-GR" b="1" dirty="0" smtClean="0"/>
              <a:t>Περιβάλλεται </a:t>
            </a:r>
            <a:r>
              <a:rPr lang="el-GR" b="1" dirty="0"/>
              <a:t>από κυτταρική μεμβράνη </a:t>
            </a:r>
            <a:r>
              <a:rPr lang="el-GR" b="1" dirty="0" smtClean="0"/>
              <a:t>και κυτταρικό </a:t>
            </a:r>
            <a:r>
              <a:rPr lang="el-GR" b="1" dirty="0"/>
              <a:t>τοίχωμα</a:t>
            </a:r>
            <a:r>
              <a:rPr lang="el-GR" dirty="0"/>
              <a:t>.</a:t>
            </a:r>
          </a:p>
          <a:p>
            <a:r>
              <a:rPr lang="el-GR" b="1" dirty="0" smtClean="0"/>
              <a:t>Δε </a:t>
            </a:r>
            <a:r>
              <a:rPr lang="el-GR" b="1" dirty="0"/>
              <a:t>διαθέτει πυρήνα</a:t>
            </a:r>
          </a:p>
          <a:p>
            <a:r>
              <a:rPr lang="el-GR" b="1" dirty="0" smtClean="0"/>
              <a:t>Τα </a:t>
            </a:r>
            <a:r>
              <a:rPr lang="el-GR" b="1" dirty="0"/>
              <a:t>οργανίδια δεν περιβάλλονται </a:t>
            </a:r>
            <a:r>
              <a:rPr lang="el-GR" b="1" dirty="0" smtClean="0"/>
              <a:t>από  μεμβράνη</a:t>
            </a:r>
            <a:endParaRPr lang="el-GR" b="1" dirty="0"/>
          </a:p>
          <a:p>
            <a:r>
              <a:rPr lang="el-GR" dirty="0" smtClean="0"/>
              <a:t>Διαθέτει </a:t>
            </a:r>
            <a:r>
              <a:rPr lang="el-GR" dirty="0"/>
              <a:t>αναλογικά ως προς το όγκο </a:t>
            </a:r>
            <a:r>
              <a:rPr lang="el-GR" dirty="0" smtClean="0"/>
              <a:t>του </a:t>
            </a:r>
            <a:r>
              <a:rPr lang="el-GR" b="1" dirty="0" smtClean="0"/>
              <a:t>μεγάλη </a:t>
            </a:r>
            <a:r>
              <a:rPr lang="el-GR" b="1" dirty="0"/>
              <a:t>επιφάνεια </a:t>
            </a:r>
            <a:r>
              <a:rPr lang="el-GR" dirty="0" smtClean="0"/>
              <a:t>:  θρεπτικά συστατικά διαχέονται </a:t>
            </a:r>
            <a:r>
              <a:rPr lang="el-GR" dirty="0"/>
              <a:t>στο </a:t>
            </a:r>
            <a:r>
              <a:rPr lang="el-GR" dirty="0" smtClean="0"/>
              <a:t>κυττόπλασμα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955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Περίληψη (Μάθημα 8 και 9) - συνέχεια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Βακτηριακό </a:t>
            </a:r>
            <a:r>
              <a:rPr lang="el-GR" b="1" dirty="0" smtClean="0"/>
              <a:t>κύτταρο</a:t>
            </a:r>
          </a:p>
          <a:p>
            <a:r>
              <a:rPr lang="el-GR" dirty="0"/>
              <a:t>Τα βακτήρια είναι </a:t>
            </a:r>
            <a:r>
              <a:rPr lang="el-GR" b="1" u="sng" dirty="0" smtClean="0">
                <a:solidFill>
                  <a:srgbClr val="FF0000"/>
                </a:solidFill>
              </a:rPr>
              <a:t>προκαρυωτικοί μονοκύτταροι οργανισμοί</a:t>
            </a:r>
          </a:p>
          <a:p>
            <a:r>
              <a:rPr lang="el-GR" dirty="0"/>
              <a:t>Οι μακροσκοπικά ορατές δομές </a:t>
            </a:r>
            <a:r>
              <a:rPr lang="el-GR" dirty="0" smtClean="0"/>
              <a:t>τους ονομάζονται </a:t>
            </a:r>
            <a:r>
              <a:rPr lang="el-GR" dirty="0"/>
              <a:t>αποικίες </a:t>
            </a:r>
            <a:r>
              <a:rPr lang="el-GR" dirty="0" smtClean="0"/>
              <a:t>(</a:t>
            </a:r>
            <a:r>
              <a:rPr lang="el-GR" b="1" dirty="0" smtClean="0">
                <a:solidFill>
                  <a:srgbClr val="FF0000"/>
                </a:solidFill>
              </a:rPr>
              <a:t>καλλιέργεια σε θρεπτικά </a:t>
            </a:r>
            <a:r>
              <a:rPr lang="el-GR" b="1" dirty="0">
                <a:solidFill>
                  <a:srgbClr val="FF0000"/>
                </a:solidFill>
              </a:rPr>
              <a:t>υλικά</a:t>
            </a:r>
            <a:r>
              <a:rPr lang="el-G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767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1371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Υγιεινή - Μικροβιολογία</vt:lpstr>
      <vt:lpstr>Περιεχόμενα</vt:lpstr>
      <vt:lpstr>Βακτηριακό κύτταρο - Κυτταρόπλασμα</vt:lpstr>
      <vt:lpstr>Βακτηριακό κύτταρο – Κυτταρόπλασμα (συνέχεια) </vt:lpstr>
      <vt:lpstr>Βακτηριακό κύτταρο – Κυτταρόπλασμα (συνέχεια) </vt:lpstr>
      <vt:lpstr>Βακτηριακό κύτταρο – Κυτταρόπλασμα (συνέχεια) </vt:lpstr>
      <vt:lpstr>PowerPoint Presentation</vt:lpstr>
      <vt:lpstr>Περίληψη (Μάθημα 8 και 9)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Περίληψη (Μάθημα 8 και 9) - συνέχεια</vt:lpstr>
      <vt:lpstr>Ανάπτυξη βακτηρίων - Αναπαραγωγή </vt:lpstr>
      <vt:lpstr>Ανάπτυξη βακτηρίων - Αναπαραγωγή</vt:lpstr>
      <vt:lpstr>Καλλιέργεια μικροβίων</vt:lpstr>
      <vt:lpstr>Τύποι βακτηριακής ανάπτυξης στο εργαστήριο:</vt:lpstr>
      <vt:lpstr>Φυσικές συνθήκες απαραίτητες στην ανάπτυξη των βακτηρίων</vt:lpstr>
      <vt:lpstr>Πρακτική ομαδοποίηση βακτηρίων σύμφωνα με τις ατμοσφαιρικές τους απαιτήσεις:</vt:lpstr>
      <vt:lpstr>Καλλιέργιες κλινικών δειγμάτων </vt:lpstr>
      <vt:lpstr>Αναπαραγωγή βακτηρίων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- Μικροβιολογία</dc:title>
  <dc:creator>Microsoft account</dc:creator>
  <cp:lastModifiedBy>Microsoft account</cp:lastModifiedBy>
  <cp:revision>21</cp:revision>
  <dcterms:created xsi:type="dcterms:W3CDTF">2022-11-30T05:31:40Z</dcterms:created>
  <dcterms:modified xsi:type="dcterms:W3CDTF">2022-12-07T06:47:47Z</dcterms:modified>
</cp:coreProperties>
</file>