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0" r:id="rId4"/>
    <p:sldId id="258" r:id="rId5"/>
    <p:sldId id="259"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544" autoAdjust="0"/>
    <p:restoredTop sz="94660"/>
  </p:normalViewPr>
  <p:slideViewPr>
    <p:cSldViewPr snapToGrid="0">
      <p:cViewPr varScale="1">
        <p:scale>
          <a:sx n="69" d="100"/>
          <a:sy n="69" d="100"/>
        </p:scale>
        <p:origin x="-63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65" y="356791"/>
            <a:ext cx="10586434" cy="1646302"/>
          </a:xfrm>
        </p:spPr>
        <p:txBody>
          <a:bodyPr/>
          <a:lstStyle/>
          <a:p>
            <a:pPr algn="ctr"/>
            <a:r>
              <a:rPr lang="el-GR" u="sng" dirty="0" smtClean="0"/>
              <a:t>ΥΓΡΟ ΠΕΝΤΙΚΙΟΥΡ</a:t>
            </a:r>
            <a:r>
              <a:rPr lang="el-GR" u="sng" dirty="0"/>
              <a:t/>
            </a:r>
            <a:br>
              <a:rPr lang="el-GR" u="sng" dirty="0"/>
            </a:br>
            <a:endParaRPr lang="en-US" u="sng" dirty="0"/>
          </a:p>
        </p:txBody>
      </p:sp>
      <p:sp>
        <p:nvSpPr>
          <p:cNvPr id="3" name="Subtitle 2"/>
          <p:cNvSpPr>
            <a:spLocks noGrp="1"/>
          </p:cNvSpPr>
          <p:nvPr>
            <p:ph type="subTitle" idx="1"/>
          </p:nvPr>
        </p:nvSpPr>
        <p:spPr>
          <a:xfrm>
            <a:off x="569844" y="4050833"/>
            <a:ext cx="9157252" cy="1096899"/>
          </a:xfrm>
        </p:spPr>
        <p:txBody>
          <a:bodyPr>
            <a:normAutofit fontScale="25000" lnSpcReduction="20000"/>
          </a:bodyPr>
          <a:lstStyle/>
          <a:p>
            <a:r>
              <a:rPr lang="el-GR" sz="7200" dirty="0" smtClean="0"/>
              <a:t>Ειδικότητα</a:t>
            </a:r>
            <a:r>
              <a:rPr lang="en-US" sz="7200" dirty="0" smtClean="0"/>
              <a:t>: </a:t>
            </a:r>
            <a:r>
              <a:rPr lang="el-GR" sz="7200" dirty="0" smtClean="0"/>
              <a:t>Τεχνικός Αισθητικός Ποδολογίας – Καλλωπισμού Νυχιών και Ονυχοπλαστικής</a:t>
            </a:r>
          </a:p>
          <a:p>
            <a:r>
              <a:rPr lang="el-GR" sz="7200" dirty="0" smtClean="0"/>
              <a:t>Γ΄Εξάμηνο</a:t>
            </a:r>
          </a:p>
          <a:p>
            <a:r>
              <a:rPr lang="el-GR" sz="7200" dirty="0" smtClean="0"/>
              <a:t>Μάθημα</a:t>
            </a:r>
            <a:r>
              <a:rPr lang="en-US" sz="7200" dirty="0" smtClean="0"/>
              <a:t>:</a:t>
            </a:r>
            <a:r>
              <a:rPr lang="el-GR" sz="7200" dirty="0" smtClean="0"/>
              <a:t>Πρακτικές Ασκήσεις Ποδολογίας</a:t>
            </a:r>
            <a:r>
              <a:rPr lang="en-US" sz="7200" dirty="0" smtClean="0"/>
              <a:t> </a:t>
            </a:r>
            <a:endParaRPr lang="el-GR" sz="7200" dirty="0" smtClean="0"/>
          </a:p>
          <a:p>
            <a:r>
              <a:rPr lang="el-GR" sz="7200" dirty="0" smtClean="0"/>
              <a:t>Ματοπούλου Ελένη</a:t>
            </a:r>
          </a:p>
          <a:p>
            <a:r>
              <a:rPr lang="el-GR" sz="7200" smtClean="0"/>
              <a:t>Θεσσαλονίκη </a:t>
            </a:r>
            <a:r>
              <a:rPr lang="el-GR" sz="7200" smtClean="0"/>
              <a:t>2021</a:t>
            </a:r>
            <a:r>
              <a:rPr lang="el-GR" smtClean="0"/>
              <a:t> </a:t>
            </a:r>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627289" y="1179942"/>
            <a:ext cx="4734327" cy="2519884"/>
          </a:xfrm>
          <a:prstGeom prst="rect">
            <a:avLst/>
          </a:prstGeom>
          <a:effectLst/>
        </p:spPr>
      </p:pic>
    </p:spTree>
    <p:extLst>
      <p:ext uri="{BB962C8B-B14F-4D97-AF65-F5344CB8AC3E}">
        <p14:creationId xmlns="" xmlns:p14="http://schemas.microsoft.com/office/powerpoint/2010/main" val="1795928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5861" y="658072"/>
            <a:ext cx="8242852" cy="5539978"/>
          </a:xfrm>
          <a:prstGeom prst="rect">
            <a:avLst/>
          </a:prstGeom>
        </p:spPr>
        <p:txBody>
          <a:bodyPr wrap="square">
            <a:spAutoFit/>
          </a:bodyPr>
          <a:lstStyle/>
          <a:p>
            <a:r>
              <a:rPr lang="el-GR" sz="2400" dirty="0"/>
              <a:t>Τα πόδια μας είναι ένα σημείο του σώματος μας που καταπονείται ιδιαίτερα σε όλη τη διάρκεια της μέρας και για όλη μας τη ζωή, με το βάρος του σώματος μας, με την  ορθοστασία και περισσότερο όταν είναι κλεισμένα σε στενά και ψηλοτάκουνα παπούτσια.</a:t>
            </a:r>
          </a:p>
          <a:p>
            <a:r>
              <a:rPr lang="el-GR" sz="2400" dirty="0"/>
              <a:t>Η καλή φροντίδα των νυχιών και των δαχτύλων των ποδιών είναι πολύ </a:t>
            </a:r>
            <a:r>
              <a:rPr lang="el-GR" sz="2400" dirty="0" smtClean="0"/>
              <a:t>σημαντική κυρίως </a:t>
            </a:r>
            <a:r>
              <a:rPr lang="el-GR" sz="2400" dirty="0"/>
              <a:t>για λόγους υγιεινής. </a:t>
            </a:r>
            <a:endParaRPr lang="el-GR" sz="2400" dirty="0" smtClean="0"/>
          </a:p>
          <a:p>
            <a:r>
              <a:rPr lang="el-GR" sz="2400" dirty="0" smtClean="0"/>
              <a:t>Το </a:t>
            </a:r>
            <a:r>
              <a:rPr lang="el-GR" sz="2400" dirty="0"/>
              <a:t>πεντικιούρ θα </a:t>
            </a:r>
            <a:r>
              <a:rPr lang="el-GR" sz="2400" dirty="0" smtClean="0"/>
              <a:t>‘λέγε </a:t>
            </a:r>
            <a:r>
              <a:rPr lang="el-GR" sz="2400" dirty="0"/>
              <a:t>κανείς </a:t>
            </a:r>
            <a:r>
              <a:rPr lang="el-GR" sz="2400" dirty="0" smtClean="0"/>
              <a:t>ότι είναι </a:t>
            </a:r>
            <a:r>
              <a:rPr lang="el-GR" sz="2400" dirty="0"/>
              <a:t>μια φροντίδα για την οποία οι περισσότεροι άνθρωποι απευθύνονται </a:t>
            </a:r>
            <a:r>
              <a:rPr lang="el-GR" sz="2400" dirty="0" smtClean="0"/>
              <a:t>κυρίως κατά </a:t>
            </a:r>
            <a:r>
              <a:rPr lang="el-GR" sz="2400" dirty="0"/>
              <a:t>τους καλοκαιρινούς </a:t>
            </a:r>
            <a:r>
              <a:rPr lang="el-GR" sz="2400" dirty="0" smtClean="0"/>
              <a:t>μήνες, την </a:t>
            </a:r>
            <a:r>
              <a:rPr lang="el-GR" sz="2400" dirty="0"/>
              <a:t>εποχή δηλαδή </a:t>
            </a:r>
            <a:r>
              <a:rPr lang="el-GR" sz="2400" dirty="0" smtClean="0"/>
              <a:t>που φοράμε </a:t>
            </a:r>
            <a:r>
              <a:rPr lang="el-GR" sz="2400" dirty="0"/>
              <a:t>ανοιχτά </a:t>
            </a:r>
            <a:r>
              <a:rPr lang="el-GR" sz="2400" dirty="0" smtClean="0"/>
              <a:t>παπούτσια.</a:t>
            </a:r>
            <a:endParaRPr lang="el-GR" sz="2400" dirty="0"/>
          </a:p>
          <a:p>
            <a:r>
              <a:rPr lang="el-GR" sz="2400" dirty="0"/>
              <a:t>Γι’ αυτό το λόγο θα πρέπει να παρακινούμε τους πελάτες μας να φροντίζουν τα πόδια </a:t>
            </a:r>
            <a:r>
              <a:rPr lang="el-GR" sz="2400" dirty="0" smtClean="0"/>
              <a:t>τους όπως </a:t>
            </a:r>
            <a:r>
              <a:rPr lang="el-GR" sz="2400" dirty="0"/>
              <a:t>και το υπόλοιπο σώμα τους καθ’ όλη τη διάρκεια του χρόνου.</a:t>
            </a:r>
          </a:p>
          <a:p>
            <a:endParaRPr lang="en-US" dirty="0"/>
          </a:p>
        </p:txBody>
      </p:sp>
    </p:spTree>
    <p:extLst>
      <p:ext uri="{BB962C8B-B14F-4D97-AF65-F5344CB8AC3E}">
        <p14:creationId xmlns="" xmlns:p14="http://schemas.microsoft.com/office/powerpoint/2010/main" val="242265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576" y="510226"/>
            <a:ext cx="8577330" cy="3785652"/>
          </a:xfrm>
          <a:prstGeom prst="rect">
            <a:avLst/>
          </a:prstGeom>
        </p:spPr>
        <p:txBody>
          <a:bodyPr wrap="square">
            <a:spAutoFit/>
          </a:bodyPr>
          <a:lstStyle/>
          <a:p>
            <a:r>
              <a:rPr lang="el-GR" sz="2400" dirty="0" smtClean="0"/>
              <a:t>Πριν </a:t>
            </a:r>
            <a:r>
              <a:rPr lang="el-GR" sz="2400" dirty="0"/>
              <a:t>ξεκινήσουμε το πεντικιούρ θα πρέπει να προετοιμάσουμε κατάλληλα τον χώρο που θα </a:t>
            </a:r>
            <a:r>
              <a:rPr lang="el-GR" sz="2400" dirty="0" smtClean="0"/>
              <a:t>εργαστούμε και να </a:t>
            </a:r>
            <a:r>
              <a:rPr lang="el-GR" sz="2400" dirty="0"/>
              <a:t>αποστειρώσουμε τα εργαλεία και τα εξαρτήματα που θα χρησιμοποιήσουμε</a:t>
            </a:r>
            <a:r>
              <a:rPr lang="el-GR" sz="2400" dirty="0" smtClean="0"/>
              <a:t>.</a:t>
            </a:r>
          </a:p>
          <a:p>
            <a:r>
              <a:rPr lang="el-GR" sz="2400" dirty="0" smtClean="0"/>
              <a:t> </a:t>
            </a:r>
            <a:r>
              <a:rPr lang="el-GR" sz="2400" dirty="0"/>
              <a:t>Δεν θα πρέπει σε καμία περίπτωση να αφήνουμε την πελάτισσα να περιμένει γιατί έχουμε ξεχάσει να φέρουμε όλα όσα χρειαζόμαστε ή γιατί δεν έχουμε προετοιμάσει σωστά τον χώρο.</a:t>
            </a:r>
          </a:p>
          <a:p>
            <a:r>
              <a:rPr lang="el-GR" sz="2400" dirty="0"/>
              <a:t>Προσέχουμε να τηρούμε όλους τους κανόνες υγιεινής προς αποφυγή μολύνσεων.</a:t>
            </a:r>
          </a:p>
        </p:txBody>
      </p:sp>
      <p:sp>
        <p:nvSpPr>
          <p:cNvPr id="5" name="Rectangle 4"/>
          <p:cNvSpPr/>
          <p:nvPr/>
        </p:nvSpPr>
        <p:spPr>
          <a:xfrm>
            <a:off x="9498087" y="112155"/>
            <a:ext cx="2693366" cy="523220"/>
          </a:xfrm>
          <a:prstGeom prst="rect">
            <a:avLst/>
          </a:prstGeom>
        </p:spPr>
        <p:txBody>
          <a:bodyPr wrap="none">
            <a:spAutoFit/>
          </a:bodyPr>
          <a:lstStyle/>
          <a:p>
            <a:r>
              <a:rPr lang="el-GR" sz="2800" b="1" u="sng" dirty="0" smtClean="0">
                <a:solidFill>
                  <a:schemeClr val="bg1"/>
                </a:solidFill>
              </a:rPr>
              <a:t>ΠΡΟΕΤΟΙΜΑΣΙΑ</a:t>
            </a:r>
            <a:endParaRPr lang="el-GR" sz="2800" b="1" u="sng" dirty="0">
              <a:solidFill>
                <a:schemeClr val="bg1"/>
              </a:solidFill>
            </a:endParaRPr>
          </a:p>
        </p:txBody>
      </p:sp>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296990" y="4363113"/>
            <a:ext cx="3597767" cy="2395992"/>
          </a:xfrm>
          <a:prstGeom prst="rect">
            <a:avLst/>
          </a:prstGeom>
          <a:ln w="28575">
            <a:solidFill>
              <a:schemeClr val="accent1">
                <a:lumMod val="75000"/>
              </a:schemeClr>
            </a:solidFill>
            <a:prstDash val="solid"/>
          </a:ln>
          <a:effectLst/>
        </p:spPr>
      </p:pic>
    </p:spTree>
    <p:extLst>
      <p:ext uri="{BB962C8B-B14F-4D97-AF65-F5344CB8AC3E}">
        <p14:creationId xmlns="" xmlns:p14="http://schemas.microsoft.com/office/powerpoint/2010/main" val="292201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0609" y="173571"/>
            <a:ext cx="9035182" cy="6555641"/>
          </a:xfrm>
          <a:prstGeom prst="rect">
            <a:avLst/>
          </a:prstGeom>
          <a:noFill/>
        </p:spPr>
        <p:txBody>
          <a:bodyPr wrap="square" rtlCol="0">
            <a:spAutoFit/>
          </a:bodyPr>
          <a:lstStyle/>
          <a:p>
            <a:pPr marL="342900" indent="-342900">
              <a:buClr>
                <a:schemeClr val="accent1">
                  <a:lumMod val="75000"/>
                </a:schemeClr>
              </a:buClr>
              <a:buAutoNum type="arabicPeriod"/>
            </a:pPr>
            <a:r>
              <a:rPr lang="el-GR" sz="2000" dirty="0" smtClean="0"/>
              <a:t>Αφαιρούμε </a:t>
            </a:r>
            <a:r>
              <a:rPr lang="el-GR" sz="2000" dirty="0"/>
              <a:t>τα υποδήματα και τις κάλτσες</a:t>
            </a:r>
            <a:r>
              <a:rPr lang="el-GR" sz="2000" dirty="0" smtClean="0"/>
              <a:t>.</a:t>
            </a:r>
            <a:endParaRPr lang="en-US" sz="2000" dirty="0" smtClean="0"/>
          </a:p>
          <a:p>
            <a:pPr>
              <a:buClr>
                <a:schemeClr val="accent1">
                  <a:lumMod val="75000"/>
                </a:schemeClr>
              </a:buClr>
            </a:pPr>
            <a:endParaRPr lang="el-GR" sz="2000" dirty="0"/>
          </a:p>
          <a:p>
            <a:pPr marL="342900" indent="-342900">
              <a:buClr>
                <a:schemeClr val="accent1">
                  <a:lumMod val="75000"/>
                </a:schemeClr>
              </a:buClr>
              <a:buAutoNum type="arabicPeriod" startAt="2"/>
            </a:pPr>
            <a:r>
              <a:rPr lang="el-GR" sz="2000" dirty="0" smtClean="0"/>
              <a:t>Ψεκάζουμε </a:t>
            </a:r>
            <a:r>
              <a:rPr lang="el-GR" sz="2000" dirty="0"/>
              <a:t>τα πόδια της πελάτισσας με αντισηπτικό δέρματος για αντισηψια</a:t>
            </a:r>
            <a:r>
              <a:rPr lang="el-GR" sz="2000" dirty="0" smtClean="0"/>
              <a:t>.</a:t>
            </a:r>
            <a:endParaRPr lang="en-US" sz="2000" dirty="0" smtClean="0"/>
          </a:p>
          <a:p>
            <a:pPr>
              <a:buClr>
                <a:schemeClr val="accent1">
                  <a:lumMod val="75000"/>
                </a:schemeClr>
              </a:buClr>
            </a:pPr>
            <a:endParaRPr lang="el-GR" sz="2000" dirty="0"/>
          </a:p>
          <a:p>
            <a:pPr marL="342900" indent="-342900">
              <a:buClr>
                <a:schemeClr val="accent1">
                  <a:lumMod val="75000"/>
                </a:schemeClr>
              </a:buClr>
              <a:buAutoNum type="arabicPeriod" startAt="3"/>
            </a:pPr>
            <a:r>
              <a:rPr lang="el-GR" sz="2000" dirty="0" smtClean="0"/>
              <a:t>Τοποθετούμε </a:t>
            </a:r>
            <a:r>
              <a:rPr lang="el-GR" sz="2000" dirty="0"/>
              <a:t>τα πόδια μέσα στο ποδόλουτρο, τα ξεπλένουμε και τα σκουπίζουμε</a:t>
            </a:r>
            <a:r>
              <a:rPr lang="el-GR" sz="2000" dirty="0" smtClean="0"/>
              <a:t>.</a:t>
            </a:r>
            <a:endParaRPr lang="en-US" sz="2000" dirty="0" smtClean="0"/>
          </a:p>
          <a:p>
            <a:pPr>
              <a:buClr>
                <a:schemeClr val="accent1">
                  <a:lumMod val="75000"/>
                </a:schemeClr>
              </a:buClr>
            </a:pPr>
            <a:endParaRPr lang="el-GR" sz="2000" dirty="0"/>
          </a:p>
          <a:p>
            <a:pPr marL="342900" indent="-342900">
              <a:buClr>
                <a:schemeClr val="accent1">
                  <a:lumMod val="75000"/>
                </a:schemeClr>
              </a:buClr>
              <a:buAutoNum type="arabicPeriod" startAt="4"/>
            </a:pPr>
            <a:r>
              <a:rPr lang="el-GR" sz="2000" dirty="0" smtClean="0"/>
              <a:t>Διάγνωση </a:t>
            </a:r>
            <a:r>
              <a:rPr lang="el-GR" sz="2000" dirty="0"/>
              <a:t>στα πέλματα, ανάμεσα στα δάχτυλα και τα νύχια (εφόσον δεν είναι βαμμένα), για τυχόν </a:t>
            </a:r>
            <a:r>
              <a:rPr lang="el-GR" sz="2000" dirty="0" smtClean="0"/>
              <a:t>δερματοπάθειες, </a:t>
            </a:r>
            <a:r>
              <a:rPr lang="el-GR" sz="2000" dirty="0"/>
              <a:t>κάλους, σκληρύνσεις κλπ. Εφόσον διαπιστώσουμε ότι είναι ασφαλές να εφαρμόσουμε πεντικιούρ, ακολουθούμε την εξής </a:t>
            </a:r>
            <a:r>
              <a:rPr lang="el-GR" sz="2000" dirty="0" smtClean="0"/>
              <a:t>διαδικασία.</a:t>
            </a:r>
          </a:p>
          <a:p>
            <a:pPr marL="342900" indent="-342900">
              <a:buClr>
                <a:schemeClr val="accent1">
                  <a:lumMod val="75000"/>
                </a:schemeClr>
              </a:buClr>
              <a:buAutoNum type="arabicPeriod" startAt="4"/>
            </a:pPr>
            <a:endParaRPr lang="el-GR" sz="2000" dirty="0"/>
          </a:p>
          <a:p>
            <a:pPr marL="342900" indent="-342900">
              <a:buClr>
                <a:schemeClr val="accent1">
                  <a:lumMod val="75000"/>
                </a:schemeClr>
              </a:buClr>
              <a:buAutoNum type="arabicPeriod" startAt="4"/>
            </a:pPr>
            <a:r>
              <a:rPr lang="el-GR" sz="2000" dirty="0" smtClean="0"/>
              <a:t>Τοποθετούμε </a:t>
            </a:r>
            <a:r>
              <a:rPr lang="el-GR" sz="2000" dirty="0"/>
              <a:t>διαχωριστικά στα δάχτυλα και ξεβάφουμε τα νύχια </a:t>
            </a:r>
            <a:r>
              <a:rPr lang="en-US" sz="2000" dirty="0" smtClean="0"/>
              <a:t> </a:t>
            </a:r>
            <a:r>
              <a:rPr lang="el-GR" sz="2000" dirty="0" smtClean="0"/>
              <a:t>(</a:t>
            </a:r>
            <a:r>
              <a:rPr lang="el-GR" sz="2000" dirty="0"/>
              <a:t>ξεκινώντας από το μικρό δάχτυλο προς το μεγαλύτερο).  </a:t>
            </a:r>
            <a:endParaRPr lang="el-GR" sz="2000" dirty="0" smtClean="0"/>
          </a:p>
          <a:p>
            <a:pPr marL="457200" indent="-457200">
              <a:buClr>
                <a:schemeClr val="accent1">
                  <a:lumMod val="75000"/>
                </a:schemeClr>
              </a:buClr>
              <a:buAutoNum type="arabicPeriod" startAt="5"/>
            </a:pPr>
            <a:endParaRPr lang="en-US" sz="2000" dirty="0" smtClean="0"/>
          </a:p>
          <a:p>
            <a:pPr marL="457200" indent="-457200">
              <a:buClr>
                <a:schemeClr val="accent1">
                  <a:lumMod val="75000"/>
                </a:schemeClr>
              </a:buClr>
              <a:buAutoNum type="arabicPeriod" startAt="5"/>
            </a:pPr>
            <a:r>
              <a:rPr lang="el-GR" sz="2000" dirty="0"/>
              <a:t>Κόβουμε τα νύχια με τον κόπτη νυχιών ή με νυχοκόπτη (εάν χρειάζεται). </a:t>
            </a:r>
          </a:p>
          <a:p>
            <a:pPr marL="457200" indent="-457200">
              <a:buClr>
                <a:schemeClr val="accent1">
                  <a:lumMod val="75000"/>
                </a:schemeClr>
              </a:buClr>
              <a:buAutoNum type="arabicPeriod" startAt="5"/>
            </a:pPr>
            <a:endParaRPr lang="el-GR" sz="2000" dirty="0"/>
          </a:p>
          <a:p>
            <a:pPr marL="457200" indent="-457200">
              <a:buClr>
                <a:schemeClr val="accent1">
                  <a:lumMod val="75000"/>
                </a:schemeClr>
              </a:buClr>
              <a:buAutoNum type="arabicPeriod" startAt="5"/>
            </a:pPr>
            <a:r>
              <a:rPr lang="el-GR" sz="2000" dirty="0"/>
              <a:t>Δίνουμε σχήμα στα νύχια με λίμα 180,150,120(ανάλογα με το πάχος του νυχιού</a:t>
            </a:r>
            <a:r>
              <a:rPr lang="el-GR" sz="2000" dirty="0" smtClean="0"/>
              <a:t>) </a:t>
            </a:r>
            <a:r>
              <a:rPr lang="el-GR" sz="2000" dirty="0"/>
              <a:t>λιμάροντας ελαφρώς στρόγγυλα τις </a:t>
            </a:r>
            <a:r>
              <a:rPr lang="el-GR" sz="2000" dirty="0" smtClean="0"/>
              <a:t>άκρες.</a:t>
            </a:r>
            <a:endParaRPr lang="el-GR" sz="2000" dirty="0"/>
          </a:p>
          <a:p>
            <a:endParaRPr lang="el-GR" sz="2000" dirty="0"/>
          </a:p>
        </p:txBody>
      </p:sp>
      <p:sp>
        <p:nvSpPr>
          <p:cNvPr id="6" name="TextBox 5"/>
          <p:cNvSpPr txBox="1"/>
          <p:nvPr/>
        </p:nvSpPr>
        <p:spPr>
          <a:xfrm>
            <a:off x="9700778" y="1293"/>
            <a:ext cx="3139321" cy="1077218"/>
          </a:xfrm>
          <a:prstGeom prst="rect">
            <a:avLst/>
          </a:prstGeom>
          <a:noFill/>
        </p:spPr>
        <p:txBody>
          <a:bodyPr vert="horz" wrap="square" rtlCol="0">
            <a:spAutoFit/>
          </a:bodyPr>
          <a:lstStyle/>
          <a:p>
            <a:r>
              <a:rPr lang="el-GR" sz="3200" b="1" u="sng" dirty="0" smtClean="0">
                <a:solidFill>
                  <a:schemeClr val="bg1"/>
                </a:solidFill>
              </a:rPr>
              <a:t>ΒΗΜΑΤΑ /   ΔΙΑΔΗΚΑΣΙΑ</a:t>
            </a:r>
            <a:endParaRPr lang="en-US" sz="3200" b="1" u="sng" dirty="0">
              <a:solidFill>
                <a:schemeClr val="bg1"/>
              </a:solidFill>
            </a:endParaRPr>
          </a:p>
        </p:txBody>
      </p:sp>
    </p:spTree>
    <p:extLst>
      <p:ext uri="{BB962C8B-B14F-4D97-AF65-F5344CB8AC3E}">
        <p14:creationId xmlns="" xmlns:p14="http://schemas.microsoft.com/office/powerpoint/2010/main" val="715021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6366" y="-159306"/>
            <a:ext cx="8912180" cy="7294305"/>
          </a:xfrm>
          <a:prstGeom prst="rect">
            <a:avLst/>
          </a:prstGeom>
          <a:noFill/>
        </p:spPr>
        <p:txBody>
          <a:bodyPr wrap="square" rtlCol="0">
            <a:spAutoFit/>
          </a:bodyPr>
          <a:lstStyle/>
          <a:p>
            <a:endParaRPr lang="el-GR" dirty="0"/>
          </a:p>
          <a:p>
            <a:pPr marL="342900" indent="-342900">
              <a:buClr>
                <a:schemeClr val="accent1">
                  <a:lumMod val="75000"/>
                </a:schemeClr>
              </a:buClr>
              <a:buAutoNum type="arabicPeriod" startAt="8"/>
            </a:pPr>
            <a:r>
              <a:rPr lang="el-GR" dirty="0" smtClean="0"/>
              <a:t>Με </a:t>
            </a:r>
            <a:r>
              <a:rPr lang="el-GR" dirty="0"/>
              <a:t>ένα block ή μπάφερ λιμάρουμε (διαγώνια) την επιφάνεια του νυχιού για να λειάνουμε καλύτερα την επιφάνεια του, αλλά και για να αφαιρέσουμε τυχόν κιτρινίλες από προηγούμενα βερνίκια. Εάν υπάρχουν υπολείμματα βρωμιάς ή χνούδια κάτω από τα νύχια, με ένα ξυλάκι ή το σπρωχτηράκι και βαμβάκι καθαρίζουμε τα υπονύχια</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9"/>
            </a:pPr>
            <a:r>
              <a:rPr lang="el-GR" dirty="0" smtClean="0"/>
              <a:t>Τοποθετούμε </a:t>
            </a:r>
            <a:r>
              <a:rPr lang="el-GR" dirty="0"/>
              <a:t>το πόδι στο ποδόλουτρο για λίγα λεπτά και ακολουθούμε τα βήματα 6-8 και στο άλλο </a:t>
            </a:r>
            <a:r>
              <a:rPr lang="el-GR" dirty="0" smtClean="0"/>
              <a:t>πόδι</a:t>
            </a:r>
            <a:r>
              <a:rPr lang="en-US" dirty="0" smtClean="0"/>
              <a:t>.</a:t>
            </a:r>
          </a:p>
          <a:p>
            <a:pPr>
              <a:buClr>
                <a:schemeClr val="accent1">
                  <a:lumMod val="75000"/>
                </a:schemeClr>
              </a:buClr>
            </a:pPr>
            <a:endParaRPr lang="el-GR" dirty="0"/>
          </a:p>
          <a:p>
            <a:pPr marL="342900" indent="-342900">
              <a:buClr>
                <a:schemeClr val="accent1">
                  <a:lumMod val="75000"/>
                </a:schemeClr>
              </a:buClr>
              <a:buAutoNum type="arabicPeriod" startAt="10"/>
            </a:pPr>
            <a:r>
              <a:rPr lang="el-GR" dirty="0" smtClean="0"/>
              <a:t>Βγάζουμε </a:t>
            </a:r>
            <a:r>
              <a:rPr lang="el-GR" dirty="0"/>
              <a:t>το πόδι απ’ το ποδόλουτρο και τοποθετούμε αφαιρετικό επωνυχίου στην ονυχιαία αύλακα και των πέντε δακτύλων (δεν τοποθετούμε απευθείας με το πινελάκι στα επωνύχια, πρώτα αφήνουμε μία ποσότητα πάνω στο γάντι και με τα δάκτυλα το απλώνουμε στα επωνύχια</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1"/>
            </a:pPr>
            <a:r>
              <a:rPr lang="el-GR" dirty="0" smtClean="0"/>
              <a:t>Ανασηκώνουμε </a:t>
            </a:r>
            <a:r>
              <a:rPr lang="el-GR" dirty="0"/>
              <a:t>τα επωνύχια με το σπρωχτηράκι (pusher) και με την χρήση αντισηπτικού και wipe (χαρτάκια κυτταρίνης) παίρνουμε τα υπολείμματα του αφαιρετικού με φορά από το ελεύθερο άκρο προς το επωνύχιο</a:t>
            </a:r>
            <a:r>
              <a:rPr lang="el-GR" dirty="0" smtClean="0"/>
              <a:t>.</a:t>
            </a:r>
            <a:endParaRPr lang="en-US" dirty="0" smtClean="0"/>
          </a:p>
          <a:p>
            <a:pPr marL="342900" indent="-342900">
              <a:buClr>
                <a:schemeClr val="accent1">
                  <a:lumMod val="75000"/>
                </a:schemeClr>
              </a:buClr>
              <a:buAutoNum type="arabicPeriod" startAt="11"/>
            </a:pPr>
            <a:endParaRPr lang="en-US" dirty="0" smtClean="0"/>
          </a:p>
          <a:p>
            <a:pPr marL="342900" indent="-342900">
              <a:buClr>
                <a:schemeClr val="accent1">
                  <a:lumMod val="75000"/>
                </a:schemeClr>
              </a:buClr>
              <a:buAutoNum type="arabicPeriod" startAt="11"/>
            </a:pPr>
            <a:r>
              <a:rPr lang="el-GR" dirty="0" smtClean="0"/>
              <a:t> Αποφεύγουμε να </a:t>
            </a:r>
            <a:r>
              <a:rPr lang="el-GR" dirty="0"/>
              <a:t>κ</a:t>
            </a:r>
            <a:r>
              <a:rPr lang="el-GR" dirty="0" smtClean="0"/>
              <a:t>όβουμε </a:t>
            </a:r>
            <a:r>
              <a:rPr lang="el-GR" smtClean="0"/>
              <a:t>τα επωνύχια </a:t>
            </a:r>
            <a:r>
              <a:rPr lang="el-GR" dirty="0" smtClean="0"/>
              <a:t>(μόνο εάν χρειαστεί), με </a:t>
            </a:r>
            <a:r>
              <a:rPr lang="el-GR" dirty="0"/>
              <a:t>το πενσάκι προσεκτικά, και στη συνέχεια αφαιρούμε τα υπολείμματα με αντισηπτικό και wipe με φορά από το επωνύχιο προς το ελεύθερο άκρο.</a:t>
            </a:r>
          </a:p>
          <a:p>
            <a:pPr marL="342900" indent="-342900">
              <a:buClr>
                <a:schemeClr val="accent1">
                  <a:lumMod val="75000"/>
                </a:schemeClr>
              </a:buClr>
              <a:buAutoNum type="arabicPeriod" startAt="11"/>
            </a:pPr>
            <a:endParaRPr lang="el-GR" dirty="0"/>
          </a:p>
          <a:p>
            <a:pPr marL="342900" indent="-342900">
              <a:buClr>
                <a:schemeClr val="accent1">
                  <a:lumMod val="75000"/>
                </a:schemeClr>
              </a:buClr>
              <a:buAutoNum type="arabicPeriod" startAt="11"/>
            </a:pPr>
            <a:r>
              <a:rPr lang="el-GR" dirty="0"/>
              <a:t>Τοποθετούμε το πόδι μέσα στο ποδόλουτρο και ακολουθούμε τα βήματα 10-12 και στο άλλο πόδι.</a:t>
            </a:r>
          </a:p>
          <a:p>
            <a:pPr marL="342900" indent="-342900">
              <a:buAutoNum type="arabicPeriod" startAt="11"/>
            </a:pPr>
            <a:endParaRPr lang="el-GR" dirty="0"/>
          </a:p>
        </p:txBody>
      </p:sp>
    </p:spTree>
    <p:extLst>
      <p:ext uri="{BB962C8B-B14F-4D97-AF65-F5344CB8AC3E}">
        <p14:creationId xmlns="" xmlns:p14="http://schemas.microsoft.com/office/powerpoint/2010/main" val="2801865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1974" y="0"/>
            <a:ext cx="8706116" cy="6186309"/>
          </a:xfrm>
          <a:prstGeom prst="rect">
            <a:avLst/>
          </a:prstGeom>
          <a:noFill/>
        </p:spPr>
        <p:txBody>
          <a:bodyPr wrap="square" rtlCol="0">
            <a:spAutoFit/>
          </a:bodyPr>
          <a:lstStyle/>
          <a:p>
            <a:endParaRPr lang="el-GR" dirty="0"/>
          </a:p>
          <a:p>
            <a:pPr marL="342900" indent="-342900">
              <a:buClr>
                <a:schemeClr val="accent1">
                  <a:lumMod val="75000"/>
                </a:schemeClr>
              </a:buClr>
              <a:buAutoNum type="arabicPeriod" startAt="14"/>
            </a:pPr>
            <a:r>
              <a:rPr lang="el-GR" dirty="0" smtClean="0"/>
              <a:t>Βγάζουμε </a:t>
            </a:r>
            <a:r>
              <a:rPr lang="el-GR" dirty="0"/>
              <a:t>το πόδι από το ποδόλουτρο και το σκουπίζουμε. Με τους τρίφτες και τις ράσπες (πρώτα με την άγρια και μετά με την λεία πλευρά), τρίβουμε όλο το πέλμα και επιμένουμε στα σημεία που υπάρχει πρόβλημα (κυρίως τη φτέρνα, το μετατάρσιο και το εξωτερικό τμήμα του μεγάλου δακτύλου). </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5"/>
            </a:pPr>
            <a:r>
              <a:rPr lang="el-GR" dirty="0" smtClean="0"/>
              <a:t>Τοποθετούμε </a:t>
            </a:r>
            <a:r>
              <a:rPr lang="el-GR" dirty="0"/>
              <a:t>μαλακτικό επωνυχίου (λαδάκι) στα επωνύχια</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6"/>
            </a:pPr>
            <a:r>
              <a:rPr lang="el-GR" dirty="0" smtClean="0"/>
              <a:t>Τοποθετούμε </a:t>
            </a:r>
            <a:r>
              <a:rPr lang="el-GR" dirty="0"/>
              <a:t>το δεύτερο πόδι μέσα στο ποδόλουτρο για να μαλακώσει και ακολουθούμε τα βήματα 14-15 στο άλλο πόδι</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7"/>
            </a:pPr>
            <a:r>
              <a:rPr lang="el-GR" dirty="0" smtClean="0"/>
              <a:t>Με </a:t>
            </a:r>
            <a:r>
              <a:rPr lang="el-GR" dirty="0"/>
              <a:t>λάδι για μασάζ ή κρέμα εφαρμόζουμε μάλαξη στο πέλμα και στην κνήμη και των δύο ποδιών (5-7 λεπτά</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8"/>
            </a:pPr>
            <a:r>
              <a:rPr lang="el-GR" dirty="0" smtClean="0"/>
              <a:t>Σκουπίζουμε </a:t>
            </a:r>
            <a:r>
              <a:rPr lang="el-GR" dirty="0"/>
              <a:t>την περίσσεια λαδιού-κρέμας και αφαιρούμε τη λιπαρότητα με αντισηπτικό, οινόπνευμα ή ασετόν από τα νύχια για να μπορέσουμε να τα βάψουμε. (Mπορούμε να τοποθετήσουμε και κάποιο προϊόν αφαίρεσης της λιπαρότητας πριν βάψουμε “oil remover</a:t>
            </a:r>
            <a:r>
              <a:rPr lang="el-GR" dirty="0" smtClean="0"/>
              <a:t>”).</a:t>
            </a:r>
            <a:endParaRPr lang="en-US" dirty="0" smtClean="0"/>
          </a:p>
          <a:p>
            <a:pPr>
              <a:buClr>
                <a:schemeClr val="accent1">
                  <a:lumMod val="75000"/>
                </a:schemeClr>
              </a:buClr>
            </a:pPr>
            <a:endParaRPr lang="el-GR" dirty="0"/>
          </a:p>
          <a:p>
            <a:pPr marL="342900" indent="-342900">
              <a:buClr>
                <a:schemeClr val="accent1">
                  <a:lumMod val="75000"/>
                </a:schemeClr>
              </a:buClr>
              <a:buAutoNum type="arabicPeriod" startAt="19"/>
            </a:pPr>
            <a:r>
              <a:rPr lang="el-GR" dirty="0" smtClean="0"/>
              <a:t>Τοποθετούμε </a:t>
            </a:r>
            <a:r>
              <a:rPr lang="el-GR" dirty="0"/>
              <a:t>τα διαχωριστικά νυχιών </a:t>
            </a:r>
            <a:endParaRPr lang="el-GR" dirty="0" smtClean="0"/>
          </a:p>
          <a:p>
            <a:pPr marL="342900" indent="-342900">
              <a:buClr>
                <a:schemeClr val="accent1">
                  <a:lumMod val="75000"/>
                </a:schemeClr>
              </a:buClr>
              <a:buAutoNum type="arabicPeriod" startAt="19"/>
            </a:pPr>
            <a:endParaRPr lang="en-US" dirty="0"/>
          </a:p>
          <a:p>
            <a:pPr marL="342900" indent="-342900">
              <a:buClr>
                <a:schemeClr val="accent1">
                  <a:lumMod val="75000"/>
                </a:schemeClr>
              </a:buClr>
              <a:buAutoNum type="arabicPeriod" startAt="19"/>
            </a:pPr>
            <a:r>
              <a:rPr lang="el-GR" dirty="0" smtClean="0"/>
              <a:t>Τέλος </a:t>
            </a:r>
            <a:r>
              <a:rPr lang="el-GR" dirty="0"/>
              <a:t>βάφουμε τα νύχια (βάση, χρώμα δύο </a:t>
            </a:r>
            <a:r>
              <a:rPr lang="el-GR" dirty="0" smtClean="0"/>
              <a:t>φορές, γυαλιστικό, στεγνωτικό).</a:t>
            </a:r>
            <a:endParaRPr lang="el-GR" dirty="0"/>
          </a:p>
        </p:txBody>
      </p:sp>
    </p:spTree>
    <p:extLst>
      <p:ext uri="{BB962C8B-B14F-4D97-AF65-F5344CB8AC3E}">
        <p14:creationId xmlns="" xmlns:p14="http://schemas.microsoft.com/office/powerpoint/2010/main" val="2167608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TotalTime>
  <Words>708</Words>
  <Application>Microsoft Office PowerPoint</Application>
  <PresentationFormat>Προσαρμογή</PresentationFormat>
  <Paragraphs>54</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Facet</vt:lpstr>
      <vt:lpstr>ΥΓΡΟ ΠΕΝΤΙΚΙΟΥΡ </vt:lpstr>
      <vt:lpstr>Διαφάνεια 2</vt:lpstr>
      <vt:lpstr>Διαφάνεια 3</vt:lpstr>
      <vt:lpstr>Διαφάνεια 4</vt:lpstr>
      <vt:lpstr>Διαφάνεια 5</vt:lpstr>
      <vt:lpstr>Διαφάνεια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vsnt</dc:creator>
  <cp:lastModifiedBy>User</cp:lastModifiedBy>
  <cp:revision>16</cp:revision>
  <dcterms:created xsi:type="dcterms:W3CDTF">2020-03-25T11:41:55Z</dcterms:created>
  <dcterms:modified xsi:type="dcterms:W3CDTF">2021-11-29T11:23:02Z</dcterms:modified>
</cp:coreProperties>
</file>