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12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A470-4159-41B0-B6D7-6EC75CEC6447}" type="datetimeFigureOut">
              <a:rPr lang="el-GR" smtClean="0"/>
              <a:pPr/>
              <a:t>6/4/2021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93B5-A066-41AE-8A37-A3891FF1BE2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A470-4159-41B0-B6D7-6EC75CEC6447}" type="datetimeFigureOut">
              <a:rPr lang="el-GR" smtClean="0"/>
              <a:pPr/>
              <a:t>6/4/2021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93B5-A066-41AE-8A37-A3891FF1BE2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A470-4159-41B0-B6D7-6EC75CEC6447}" type="datetimeFigureOut">
              <a:rPr lang="el-GR" smtClean="0"/>
              <a:pPr/>
              <a:t>6/4/2021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93B5-A066-41AE-8A37-A3891FF1BE2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A470-4159-41B0-B6D7-6EC75CEC6447}" type="datetimeFigureOut">
              <a:rPr lang="el-GR" smtClean="0"/>
              <a:pPr/>
              <a:t>6/4/2021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93B5-A066-41AE-8A37-A3891FF1BE2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A470-4159-41B0-B6D7-6EC75CEC6447}" type="datetimeFigureOut">
              <a:rPr lang="el-GR" smtClean="0"/>
              <a:pPr/>
              <a:t>6/4/2021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93B5-A066-41AE-8A37-A3891FF1BE2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A470-4159-41B0-B6D7-6EC75CEC6447}" type="datetimeFigureOut">
              <a:rPr lang="el-GR" smtClean="0"/>
              <a:pPr/>
              <a:t>6/4/2021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93B5-A066-41AE-8A37-A3891FF1BE2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A470-4159-41B0-B6D7-6EC75CEC6447}" type="datetimeFigureOut">
              <a:rPr lang="el-GR" smtClean="0"/>
              <a:pPr/>
              <a:t>6/4/2021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93B5-A066-41AE-8A37-A3891FF1BE2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A470-4159-41B0-B6D7-6EC75CEC6447}" type="datetimeFigureOut">
              <a:rPr lang="el-GR" smtClean="0"/>
              <a:pPr/>
              <a:t>6/4/2021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93B5-A066-41AE-8A37-A3891FF1BE2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A470-4159-41B0-B6D7-6EC75CEC6447}" type="datetimeFigureOut">
              <a:rPr lang="el-GR" smtClean="0"/>
              <a:pPr/>
              <a:t>6/4/2021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93B5-A066-41AE-8A37-A3891FF1BE2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A470-4159-41B0-B6D7-6EC75CEC6447}" type="datetimeFigureOut">
              <a:rPr lang="el-GR" smtClean="0"/>
              <a:pPr/>
              <a:t>6/4/2021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93B5-A066-41AE-8A37-A3891FF1BE2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A470-4159-41B0-B6D7-6EC75CEC6447}" type="datetimeFigureOut">
              <a:rPr lang="el-GR" smtClean="0"/>
              <a:pPr/>
              <a:t>6/4/2021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93B5-A066-41AE-8A37-A3891FF1BE2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2A470-4159-41B0-B6D7-6EC75CEC6447}" type="datetimeFigureOut">
              <a:rPr lang="el-GR" smtClean="0"/>
              <a:pPr/>
              <a:t>6/4/2021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093B5-A066-41AE-8A37-A3891FF1BE2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Διοίκηση- Κοστολόγηση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Χρυσοστομίδου Θεοδώρα</a:t>
            </a:r>
          </a:p>
          <a:p>
            <a:r>
              <a:rPr lang="el-GR" dirty="0" smtClean="0"/>
              <a:t>ΙΕΚ ΣΙΝΔΟΥ- Οργάνωση Λογιστηρίου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Λογιστικά Έντυπα</a:t>
            </a:r>
            <a:endParaRPr lang="el-GR" dirty="0"/>
          </a:p>
        </p:txBody>
      </p:sp>
      <p:pic>
        <p:nvPicPr>
          <p:cNvPr id="1026" name="Picture 2" descr="C:\Users\dora\Desktop\τιμολογιο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340768"/>
            <a:ext cx="2160240" cy="2376264"/>
          </a:xfrm>
          <a:prstGeom prst="rect">
            <a:avLst/>
          </a:prstGeom>
          <a:noFill/>
        </p:spPr>
      </p:pic>
      <p:pic>
        <p:nvPicPr>
          <p:cNvPr id="1027" name="Picture 3" descr="C:\Users\dora\Desktop\δελτιο αποστολή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1340768"/>
            <a:ext cx="2376264" cy="2310257"/>
          </a:xfrm>
          <a:prstGeom prst="rect">
            <a:avLst/>
          </a:prstGeom>
          <a:noFill/>
        </p:spPr>
      </p:pic>
      <p:pic>
        <p:nvPicPr>
          <p:cNvPr id="1028" name="Picture 4" descr="C:\Users\dora\Desktop\αποδ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824" y="1340768"/>
            <a:ext cx="3048000" cy="2200275"/>
          </a:xfrm>
          <a:prstGeom prst="rect">
            <a:avLst/>
          </a:prstGeom>
          <a:noFill/>
        </p:spPr>
      </p:pic>
      <p:pic>
        <p:nvPicPr>
          <p:cNvPr id="1029" name="Picture 5" descr="C:\Users\dora\Desktop\δελτιο αποστολής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3861048"/>
            <a:ext cx="2547367" cy="2769683"/>
          </a:xfrm>
          <a:prstGeom prst="rect">
            <a:avLst/>
          </a:prstGeom>
          <a:noFill/>
        </p:spPr>
      </p:pic>
      <p:pic>
        <p:nvPicPr>
          <p:cNvPr id="1030" name="Picture 6" descr="C:\Users\dora\Desktop\αποδειξη αξιογραφων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84168" y="3933056"/>
            <a:ext cx="2831114" cy="2626320"/>
          </a:xfrm>
          <a:prstGeom prst="rect">
            <a:avLst/>
          </a:prstGeom>
          <a:noFill/>
        </p:spPr>
      </p:pic>
      <p:pic>
        <p:nvPicPr>
          <p:cNvPr id="1031" name="Picture 7" descr="C:\Users\dora\Desktop\παράδοσης αξιογράφων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91880" y="3789040"/>
            <a:ext cx="2412548" cy="2641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</a:t>
            </a:r>
            <a:r>
              <a:rPr lang="el-GR" dirty="0" smtClean="0"/>
              <a:t>ο </a:t>
            </a:r>
            <a:r>
              <a:rPr lang="el-GR" dirty="0" smtClean="0"/>
              <a:t>λογιστήριο θα πρέπει: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Να έχει </a:t>
            </a:r>
            <a:r>
              <a:rPr lang="en-US" dirty="0" smtClean="0"/>
              <a:t> </a:t>
            </a:r>
            <a:r>
              <a:rPr lang="el-GR" dirty="0" smtClean="0"/>
              <a:t>ακριβής γνώση </a:t>
            </a:r>
            <a:r>
              <a:rPr lang="el-GR" dirty="0" smtClean="0"/>
              <a:t>των </a:t>
            </a:r>
            <a:r>
              <a:rPr lang="el-GR" dirty="0" smtClean="0"/>
              <a:t>εργασιών </a:t>
            </a:r>
            <a:r>
              <a:rPr lang="el-GR" dirty="0" smtClean="0"/>
              <a:t>της εταιρίας και του μεγέθους της</a:t>
            </a:r>
          </a:p>
          <a:p>
            <a:r>
              <a:rPr lang="el-GR" dirty="0" smtClean="0"/>
              <a:t>Τον Όγκο του κύκλου </a:t>
            </a:r>
            <a:r>
              <a:rPr lang="el-GR" dirty="0" smtClean="0"/>
              <a:t>εργασιών της επιχείρησης καθώς  </a:t>
            </a:r>
            <a:r>
              <a:rPr lang="el-GR" dirty="0" smtClean="0"/>
              <a:t>και πως διαμορφώνεται αυτός</a:t>
            </a:r>
          </a:p>
          <a:p>
            <a:r>
              <a:rPr lang="el-GR" dirty="0" smtClean="0"/>
              <a:t>Την </a:t>
            </a:r>
            <a:r>
              <a:rPr lang="el-GR" dirty="0" smtClean="0"/>
              <a:t>κατηγορία των </a:t>
            </a:r>
            <a:r>
              <a:rPr lang="el-GR" dirty="0" smtClean="0"/>
              <a:t>βιβλίων </a:t>
            </a:r>
            <a:r>
              <a:rPr lang="el-GR" dirty="0" smtClean="0"/>
              <a:t>που θα </a:t>
            </a:r>
            <a:r>
              <a:rPr lang="el-GR" dirty="0" smtClean="0"/>
              <a:t>τηρήσει η εταιρεία </a:t>
            </a:r>
            <a:endParaRPr lang="el-GR" dirty="0" smtClean="0"/>
          </a:p>
          <a:p>
            <a:r>
              <a:rPr lang="el-GR" dirty="0" smtClean="0"/>
              <a:t>Τον </a:t>
            </a:r>
            <a:r>
              <a:rPr lang="el-GR" dirty="0" smtClean="0"/>
              <a:t>τρόπο τήρησης των βιβλίων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λογιστικά βιβλία θα πρέπει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Να τηρηθούν με βάση τις Γενικές αρχές λογιστικής</a:t>
            </a:r>
          </a:p>
          <a:p>
            <a:r>
              <a:rPr lang="el-GR" dirty="0" smtClean="0"/>
              <a:t>Τη διπλογραφική μέθοδο</a:t>
            </a:r>
          </a:p>
          <a:p>
            <a:r>
              <a:rPr lang="el-GR" dirty="0" smtClean="0"/>
              <a:t>Τις αρχές του ελληνικού γενικού λογιστικού σχεδίου</a:t>
            </a:r>
          </a:p>
          <a:p>
            <a:endParaRPr lang="el-G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Λογιστικά συστήματα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el-GR" sz="2800" dirty="0" smtClean="0"/>
              <a:t>Χρησιμοποιούνται για την χρονολογική καταχώρηση των λογιστικών γεγονότων</a:t>
            </a:r>
            <a:endParaRPr lang="en-US" sz="2800" dirty="0" smtClean="0"/>
          </a:p>
          <a:p>
            <a:r>
              <a:rPr lang="el-GR" sz="2800" dirty="0" smtClean="0"/>
              <a:t>Τα λογιστικά συστήματα είναι:</a:t>
            </a:r>
          </a:p>
          <a:p>
            <a:pPr>
              <a:buFont typeface="Wingdings" pitchFamily="2" charset="2"/>
              <a:buChar char="ü"/>
            </a:pPr>
            <a:r>
              <a:rPr lang="el-GR" sz="2800" dirty="0" smtClean="0"/>
              <a:t>Το </a:t>
            </a:r>
            <a:r>
              <a:rPr lang="el-GR" sz="2800" dirty="0" smtClean="0"/>
              <a:t>Ιταλικό </a:t>
            </a:r>
            <a:r>
              <a:rPr lang="el-GR" sz="2800" dirty="0" smtClean="0"/>
              <a:t>ή Κλασικό: </a:t>
            </a:r>
            <a:r>
              <a:rPr lang="el-GR" sz="2800" dirty="0" smtClean="0"/>
              <a:t> Στο Γενικό </a:t>
            </a:r>
            <a:r>
              <a:rPr lang="el-GR" sz="2800" dirty="0" smtClean="0"/>
              <a:t>ημερολόγιο </a:t>
            </a:r>
            <a:r>
              <a:rPr lang="el-GR" sz="2800" dirty="0" smtClean="0"/>
              <a:t>καταχωρούνται </a:t>
            </a:r>
            <a:r>
              <a:rPr lang="el-GR" sz="2800" dirty="0" smtClean="0"/>
              <a:t>όλες οι οικονομικές πράξεις της επιχείρησης. </a:t>
            </a:r>
          </a:p>
          <a:p>
            <a:pPr>
              <a:buFont typeface="Wingdings" pitchFamily="2" charset="2"/>
              <a:buChar char="ü"/>
            </a:pPr>
            <a:r>
              <a:rPr lang="el-GR" sz="2800" dirty="0" smtClean="0"/>
              <a:t>Συγκεντρωτικό: </a:t>
            </a:r>
            <a:r>
              <a:rPr lang="el-GR" sz="2800" dirty="0" smtClean="0"/>
              <a:t>Διασπάται </a:t>
            </a:r>
            <a:r>
              <a:rPr lang="el-GR" sz="2800" dirty="0" smtClean="0"/>
              <a:t>το ενιαίο ημερολόγιο σε πολλά αναλυτικά ημερολόγια, καταχωρούνται καθημερινά τα διάφορα οικονομικά γεγονότα</a:t>
            </a:r>
            <a:r>
              <a:rPr lang="el-GR" sz="2800" dirty="0" smtClean="0"/>
              <a:t>.. </a:t>
            </a:r>
            <a:r>
              <a:rPr lang="el-GR" sz="2800" dirty="0" smtClean="0"/>
              <a:t>Στο τέλος κάθε μήνα ενημερώνεται το γενικό καθολικό ημερολόγιο</a:t>
            </a:r>
          </a:p>
          <a:p>
            <a:pPr>
              <a:buFont typeface="Wingdings" pitchFamily="2" charset="2"/>
              <a:buChar char="ü"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Τα βιβλία του Κώδικα Βιβλίων και Στοιχείων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Αναλυτικό ημερολόγιο εισπράξεων</a:t>
            </a:r>
          </a:p>
          <a:p>
            <a:r>
              <a:rPr lang="el-GR" dirty="0" smtClean="0"/>
              <a:t>Αναλυτικό ημερολόγιο πληρωμών</a:t>
            </a:r>
          </a:p>
          <a:p>
            <a:r>
              <a:rPr lang="el-GR" dirty="0" smtClean="0"/>
              <a:t>Αναλυτικό ημερολόγιο Αγορών Εμπορευμάτων</a:t>
            </a:r>
          </a:p>
          <a:p>
            <a:r>
              <a:rPr lang="el-GR" dirty="0" smtClean="0"/>
              <a:t>Αναλυτικό Ημερολόγιο Πωλήσεων Εμπορευμάτων </a:t>
            </a:r>
          </a:p>
          <a:p>
            <a:r>
              <a:rPr lang="el-GR" dirty="0" smtClean="0"/>
              <a:t>Αναλυτικό Ημερολόγιο Συμψηφιστικών Πράξεων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Τα βασικά στοιχεία του Κώδικα Βιβλίων και στοιχείων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Δελτίο αποστολής-τιμολόγιο</a:t>
            </a:r>
          </a:p>
          <a:p>
            <a:r>
              <a:rPr lang="el-GR" dirty="0" smtClean="0"/>
              <a:t>Δελτίο αποστολής</a:t>
            </a:r>
          </a:p>
          <a:p>
            <a:r>
              <a:rPr lang="el-GR" dirty="0" smtClean="0"/>
              <a:t>Τιμολόγιο πώλησης</a:t>
            </a:r>
          </a:p>
          <a:p>
            <a:r>
              <a:rPr lang="el-GR" dirty="0" smtClean="0"/>
              <a:t>Πιστωτικό τιμολόγιο</a:t>
            </a:r>
          </a:p>
          <a:p>
            <a:pPr>
              <a:buNone/>
            </a:pPr>
            <a:r>
              <a:rPr lang="el-GR" dirty="0" smtClean="0"/>
              <a:t>Οι πωλήσεις εμπορευμάτων στην λιανική γίνονται με την </a:t>
            </a:r>
            <a:r>
              <a:rPr lang="el-GR" dirty="0" smtClean="0"/>
              <a:t>έκδοση </a:t>
            </a:r>
            <a:r>
              <a:rPr lang="el-GR" dirty="0" smtClean="0"/>
              <a:t>αποδείξεων. Αν απαιτείται η μεταφορά ή η πώληση </a:t>
            </a:r>
            <a:r>
              <a:rPr lang="el-GR" dirty="0" smtClean="0"/>
              <a:t>χονδρικής των εμπορευμάτων  </a:t>
            </a:r>
            <a:r>
              <a:rPr lang="el-GR" dirty="0" smtClean="0"/>
              <a:t>τότε εκδίδονται δελτία αποστολής και τιμολόγια πώλησης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Βοηθητικά Στοιχεία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l-GR" dirty="0" smtClean="0"/>
              <a:t>κάθε </a:t>
            </a:r>
            <a:r>
              <a:rPr lang="el-GR" dirty="0" smtClean="0"/>
              <a:t>είσπραξη μετρητών πρέπει να συνοδεύεται από απόδειξη είσπραξης</a:t>
            </a:r>
          </a:p>
          <a:p>
            <a:r>
              <a:rPr lang="el-GR" dirty="0" smtClean="0"/>
              <a:t>Κάθε πληρωμή με μετρητά πρέπει να εκδίδεται </a:t>
            </a:r>
            <a:r>
              <a:rPr lang="el-GR" dirty="0" smtClean="0"/>
              <a:t> με απόδειξη </a:t>
            </a:r>
            <a:r>
              <a:rPr lang="el-GR" dirty="0" smtClean="0"/>
              <a:t>πληρωμής</a:t>
            </a:r>
          </a:p>
          <a:p>
            <a:r>
              <a:rPr lang="el-GR" dirty="0" smtClean="0"/>
              <a:t>Όταν παραλαμβάνουμε επιταγές </a:t>
            </a:r>
            <a:r>
              <a:rPr lang="el-GR" dirty="0" smtClean="0"/>
              <a:t>ή </a:t>
            </a:r>
            <a:r>
              <a:rPr lang="el-GR" dirty="0" smtClean="0"/>
              <a:t>συναλλαγματικές </a:t>
            </a:r>
            <a:r>
              <a:rPr lang="el-GR" dirty="0" smtClean="0"/>
              <a:t>εκδίδεται η απόδειξη παραλαβής αξιόγραφων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Θεώρηση των Λογιστικών στοιχείων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Θεωρούνται :</a:t>
            </a:r>
          </a:p>
          <a:p>
            <a:pPr>
              <a:buNone/>
            </a:pPr>
            <a:r>
              <a:rPr lang="el-GR" dirty="0" smtClean="0"/>
              <a:t> Το Δελτίο Αποστολής – Τιμολόγιο</a:t>
            </a:r>
          </a:p>
          <a:p>
            <a:pPr>
              <a:buNone/>
            </a:pPr>
            <a:r>
              <a:rPr lang="el-GR" dirty="0" smtClean="0"/>
              <a:t>Δελτίο Αποστολής</a:t>
            </a:r>
          </a:p>
          <a:p>
            <a:r>
              <a:rPr lang="el-GR" dirty="0" smtClean="0"/>
              <a:t>Δεν θεωρούνται</a:t>
            </a:r>
          </a:p>
          <a:p>
            <a:pPr>
              <a:buNone/>
            </a:pPr>
            <a:r>
              <a:rPr lang="el-GR" dirty="0" smtClean="0"/>
              <a:t>Το Τιμολόγιο Πώλησης</a:t>
            </a:r>
          </a:p>
          <a:p>
            <a:pPr>
              <a:buNone/>
            </a:pPr>
            <a:r>
              <a:rPr lang="el-GR" dirty="0" smtClean="0"/>
              <a:t>Το Πιστωτικό Τιμολόγιο</a:t>
            </a:r>
          </a:p>
          <a:p>
            <a:pPr>
              <a:buNone/>
            </a:pPr>
            <a:r>
              <a:rPr lang="el-GR" dirty="0" smtClean="0"/>
              <a:t>Τα βοηθητικά Στοιχεία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θεώρηση των βιβλίων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Για να θεωρηθούν τα λογιστικά βιβλία θα πρέπει: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Να έχουν συνεχή αρίθμηση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Να χαρτοσημανθούν με επικόλληση  στην τελευταία σελίδα  </a:t>
            </a:r>
          </a:p>
          <a:p>
            <a:pPr marL="514350" indent="-514350">
              <a:buNone/>
            </a:pP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285</Words>
  <Application>Microsoft Office PowerPoint</Application>
  <PresentationFormat>Προβολή στην οθόνη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Θέμα του Office</vt:lpstr>
      <vt:lpstr>Διοίκηση- Κοστολόγηση</vt:lpstr>
      <vt:lpstr>Το λογιστήριο θα πρέπει:</vt:lpstr>
      <vt:lpstr>Τα λογιστικά βιβλία θα πρέπει </vt:lpstr>
      <vt:lpstr>Λογιστικά συστήματα</vt:lpstr>
      <vt:lpstr>Τα βιβλία του Κώδικα Βιβλίων και Στοιχείων</vt:lpstr>
      <vt:lpstr>Τα βασικά στοιχεία του Κώδικα Βιβλίων και στοιχείων</vt:lpstr>
      <vt:lpstr>Βοηθητικά Στοιχεία</vt:lpstr>
      <vt:lpstr>Η Θεώρηση των Λογιστικών στοιχείων </vt:lpstr>
      <vt:lpstr>Η θεώρηση των βιβλίων</vt:lpstr>
      <vt:lpstr>Λογιστικά Έντυπα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Διοίκηση- Κοστολόγηση</dc:title>
  <dc:creator>dora</dc:creator>
  <cp:lastModifiedBy>dora</cp:lastModifiedBy>
  <cp:revision>5</cp:revision>
  <dcterms:created xsi:type="dcterms:W3CDTF">2021-04-05T20:23:11Z</dcterms:created>
  <dcterms:modified xsi:type="dcterms:W3CDTF">2021-04-06T17:18:01Z</dcterms:modified>
</cp:coreProperties>
</file>