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3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ΜΕΤΡΑ ΔΙΑΣΠΟΡΑΣ</a:t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454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ΜΕΤΡΑ ΔΙΑΣΠΟΡΑΣ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52500" y="1612900"/>
            <a:ext cx="10552112" cy="4298322"/>
          </a:xfrm>
        </p:spPr>
        <p:txBody>
          <a:bodyPr>
            <a:noAutofit/>
          </a:bodyPr>
          <a:lstStyle/>
          <a:p>
            <a:r>
              <a:rPr lang="el-GR" sz="2400" dirty="0"/>
              <a:t>Παράλληλα λοιπόν με τα μέτρα θέσης κρίνεται απαραίτητη και η </a:t>
            </a:r>
            <a:r>
              <a:rPr lang="el-GR" sz="2400" dirty="0" smtClean="0"/>
              <a:t>εξέταση κάποιων </a:t>
            </a:r>
            <a:r>
              <a:rPr lang="el-GR" sz="2400" dirty="0"/>
              <a:t>μέτρων διασποράς ή μεταβλητότητας, δηλαδή μέτρων </a:t>
            </a:r>
            <a:r>
              <a:rPr lang="el-GR" sz="2400" dirty="0" smtClean="0"/>
              <a:t>που εκφράζουν </a:t>
            </a:r>
            <a:r>
              <a:rPr lang="el-GR" sz="2400" dirty="0"/>
              <a:t>τις αποκλίσεις των τιμών μιας μεταβλητής γύρω από τα </a:t>
            </a:r>
            <a:r>
              <a:rPr lang="el-GR" sz="2400" dirty="0" smtClean="0"/>
              <a:t>μέτρα κεντρικής </a:t>
            </a:r>
            <a:r>
              <a:rPr lang="el-GR" sz="2400" dirty="0"/>
              <a:t>τάσης.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Τέτοια </a:t>
            </a:r>
            <a:r>
              <a:rPr lang="el-GR" sz="2400" dirty="0"/>
              <a:t>μέτρα λέγονται </a:t>
            </a:r>
            <a:r>
              <a:rPr lang="el-GR" sz="2400" b="1" dirty="0"/>
              <a:t>μέτρα διασποράς </a:t>
            </a:r>
            <a:r>
              <a:rPr lang="el-GR" sz="2400" dirty="0"/>
              <a:t>(</a:t>
            </a:r>
            <a:r>
              <a:rPr lang="el-GR" sz="2400" dirty="0" err="1"/>
              <a:t>measures</a:t>
            </a:r>
            <a:r>
              <a:rPr lang="el-GR" sz="2400" dirty="0"/>
              <a:t> of </a:t>
            </a:r>
            <a:r>
              <a:rPr lang="el-GR" sz="2400" dirty="0" err="1"/>
              <a:t>variation</a:t>
            </a:r>
            <a:r>
              <a:rPr lang="el-GR" sz="2400" dirty="0"/>
              <a:t>, </a:t>
            </a:r>
            <a:r>
              <a:rPr lang="el-GR" sz="2400" dirty="0" err="1"/>
              <a:t>dispersion</a:t>
            </a:r>
            <a:r>
              <a:rPr lang="el-GR" sz="2400" dirty="0"/>
              <a:t> </a:t>
            </a:r>
            <a:r>
              <a:rPr lang="el-GR" sz="2400" dirty="0" err="1"/>
              <a:t>measures</a:t>
            </a:r>
            <a:r>
              <a:rPr lang="el-GR" sz="2400" dirty="0"/>
              <a:t>). </a:t>
            </a:r>
            <a:endParaRPr lang="el-GR" sz="2400" dirty="0" smtClean="0"/>
          </a:p>
          <a:p>
            <a:pPr marL="0" indent="0">
              <a:buNone/>
            </a:pP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3363501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ΜΕΤΡΑ ΔΙΑΣΠΟΡΑΣ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400" b="1" dirty="0"/>
              <a:t>Τα σπουδαιότερα μέτρα διασποράς </a:t>
            </a:r>
            <a:r>
              <a:rPr lang="el-GR" sz="2400" b="1" dirty="0" smtClean="0"/>
              <a:t>είναι</a:t>
            </a:r>
          </a:p>
          <a:p>
            <a:pPr marL="0" indent="0">
              <a:buNone/>
            </a:pPr>
            <a:endParaRPr lang="el-GR" sz="2400" b="1" dirty="0"/>
          </a:p>
          <a:p>
            <a:r>
              <a:rPr lang="el-GR" sz="2400" dirty="0"/>
              <a:t> το εύρος</a:t>
            </a:r>
            <a:r>
              <a:rPr lang="el-GR" sz="2400" dirty="0" smtClean="0"/>
              <a:t>,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η </a:t>
            </a:r>
            <a:r>
              <a:rPr lang="el-GR" sz="2400" dirty="0" err="1"/>
              <a:t>ενδοτεταρτημοριακή</a:t>
            </a:r>
            <a:r>
              <a:rPr lang="el-GR" sz="2400" dirty="0"/>
              <a:t> απόκλιση</a:t>
            </a:r>
            <a:r>
              <a:rPr lang="el-GR" sz="2400" dirty="0" smtClean="0"/>
              <a:t>,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η </a:t>
            </a:r>
            <a:r>
              <a:rPr lang="el-GR" sz="2400" dirty="0" smtClean="0"/>
              <a:t>διακύμανση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και η τυπική απόκλιση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150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ΕΥΡΟΣ(</a:t>
            </a:r>
            <a:r>
              <a:rPr lang="en-US" dirty="0" smtClean="0"/>
              <a:t>R)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60500" y="1930400"/>
            <a:ext cx="9790112" cy="3777622"/>
          </a:xfrm>
        </p:spPr>
        <p:txBody>
          <a:bodyPr>
            <a:normAutofit/>
          </a:bodyPr>
          <a:lstStyle/>
          <a:p>
            <a:r>
              <a:rPr lang="el-GR" sz="2400" dirty="0"/>
              <a:t>Το απλούστερο από τα μέτρα διασποράς είναι το </a:t>
            </a:r>
            <a:r>
              <a:rPr lang="el-GR" sz="2400" b="1" dirty="0"/>
              <a:t>εύρος </a:t>
            </a:r>
            <a:r>
              <a:rPr lang="el-GR" sz="2400" dirty="0"/>
              <a:t>ή </a:t>
            </a:r>
            <a:r>
              <a:rPr lang="el-GR" sz="2400" b="1" dirty="0"/>
              <a:t>κύμανση </a:t>
            </a:r>
            <a:r>
              <a:rPr lang="el-GR" sz="2400" dirty="0"/>
              <a:t>(</a:t>
            </a:r>
            <a:r>
              <a:rPr lang="el-GR" sz="2400" dirty="0" err="1"/>
              <a:t>range</a:t>
            </a:r>
            <a:r>
              <a:rPr lang="el-GR" sz="2400" dirty="0"/>
              <a:t>) (</a:t>
            </a:r>
            <a:r>
              <a:rPr lang="el-GR" sz="2400" i="1" dirty="0"/>
              <a:t>R</a:t>
            </a:r>
            <a:r>
              <a:rPr lang="el-GR" sz="2400" dirty="0"/>
              <a:t>), που ορίζεται ως η διαφορά της</a:t>
            </a:r>
          </a:p>
          <a:p>
            <a:pPr marL="0" indent="0">
              <a:buNone/>
            </a:pPr>
            <a:r>
              <a:rPr lang="el-GR" sz="2400" dirty="0"/>
              <a:t>ελάχιστης παρατήρησης από τη μέγιστη παρατήρηση, δηλαδή</a:t>
            </a:r>
            <a:r>
              <a:rPr lang="el-GR" sz="2400" dirty="0" smtClean="0"/>
              <a:t>: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Εύρος </a:t>
            </a:r>
            <a:r>
              <a:rPr lang="el-GR" sz="2400" i="1" dirty="0"/>
              <a:t>R </a:t>
            </a:r>
            <a:r>
              <a:rPr lang="el-GR" sz="2400" dirty="0"/>
              <a:t>= Μεγαλύτερη παρατήρηση-Μικρότερη </a:t>
            </a:r>
            <a:r>
              <a:rPr lang="el-GR" sz="2400" dirty="0" smtClean="0"/>
              <a:t>παρατήρηση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727296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ΕΥΡΟΣ(</a:t>
            </a:r>
            <a:r>
              <a:rPr lang="en-US" dirty="0"/>
              <a:t>R)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82700" y="2133600"/>
            <a:ext cx="10591800" cy="4241800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/>
              <a:t>Όταν έχουμε ομαδοποιημένα δεδομένα, το εύρος δίνεται από τη διαφορά του κατώτερου ορίου της </a:t>
            </a:r>
            <a:r>
              <a:rPr lang="el-GR" sz="2400" dirty="0" smtClean="0"/>
              <a:t>πρώτης κλάσης </a:t>
            </a:r>
            <a:r>
              <a:rPr lang="el-GR" sz="2400" dirty="0"/>
              <a:t>από το ανώτερο όριο της τελευταίας κλάσης. </a:t>
            </a:r>
            <a:endParaRPr lang="el-GR" sz="2400" dirty="0" smtClean="0"/>
          </a:p>
          <a:p>
            <a:pPr marL="0" indent="0">
              <a:buNone/>
            </a:pPr>
            <a:endParaRPr lang="el-GR" sz="2400" dirty="0" smtClean="0"/>
          </a:p>
          <a:p>
            <a:r>
              <a:rPr lang="el-GR" sz="2400" dirty="0" smtClean="0"/>
              <a:t>Προφανώς</a:t>
            </a:r>
            <a:r>
              <a:rPr lang="el-GR" sz="2400" dirty="0"/>
              <a:t>, το εύρος σε ομαδοποιημένα δεδομένα μπορεί να διαφέρει</a:t>
            </a:r>
          </a:p>
          <a:p>
            <a:pPr marL="0" indent="0">
              <a:buNone/>
            </a:pPr>
            <a:r>
              <a:rPr lang="el-GR" sz="2400" dirty="0"/>
              <a:t>ελαφρώς από τα αντίστοιχα δεδομένα πριν αυτά ομαδοποιηθούν. </a:t>
            </a:r>
            <a:endParaRPr lang="el-GR" sz="2400" dirty="0" smtClean="0"/>
          </a:p>
          <a:p>
            <a:pPr marL="0" indent="0">
              <a:buNone/>
            </a:pPr>
            <a:endParaRPr lang="el-GR" sz="2400" dirty="0" smtClean="0"/>
          </a:p>
          <a:p>
            <a:r>
              <a:rPr lang="el-GR" sz="2400" dirty="0" smtClean="0"/>
              <a:t>Το </a:t>
            </a:r>
            <a:r>
              <a:rPr lang="el-GR" sz="2400" dirty="0"/>
              <a:t>εύρος είναι ένα αρκετά απλό μέτρο, που υπολογίζεται </a:t>
            </a:r>
            <a:r>
              <a:rPr lang="el-GR" sz="2400" dirty="0" smtClean="0"/>
              <a:t>εύκολα</a:t>
            </a:r>
          </a:p>
          <a:p>
            <a:pPr marL="0" indent="0">
              <a:buNone/>
            </a:pPr>
            <a:r>
              <a:rPr lang="el-GR" sz="2400" dirty="0" smtClean="0"/>
              <a:t> </a:t>
            </a:r>
            <a:r>
              <a:rPr lang="el-GR" sz="2400" b="1" dirty="0"/>
              <a:t>δε θεωρείται όμως αξιόπιστο μέτρο διασποράς,</a:t>
            </a:r>
          </a:p>
          <a:p>
            <a:pPr marL="0" indent="0">
              <a:buNone/>
            </a:pPr>
            <a:r>
              <a:rPr lang="el-GR" sz="2400" b="1" dirty="0"/>
              <a:t>γιατί βασίζεται μόνο στις δυο ακραίες παρατηρήσεις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103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err="1"/>
              <a:t>Ενδοτεταρτημοριακό</a:t>
            </a:r>
            <a:r>
              <a:rPr lang="el-GR" b="1" i="1" dirty="0"/>
              <a:t> Εύρος (</a:t>
            </a:r>
            <a:r>
              <a:rPr lang="en-US" b="1" i="1" dirty="0"/>
              <a:t>Q)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5500" y="2133600"/>
            <a:ext cx="10679112" cy="4495800"/>
          </a:xfrm>
        </p:spPr>
        <p:txBody>
          <a:bodyPr>
            <a:normAutofit/>
          </a:bodyPr>
          <a:lstStyle/>
          <a:p>
            <a:r>
              <a:rPr lang="el-GR" sz="2400" dirty="0"/>
              <a:t>Το </a:t>
            </a:r>
            <a:r>
              <a:rPr lang="el-GR" sz="2400" b="1" dirty="0" err="1"/>
              <a:t>ενδοτεταρτημοριακό</a:t>
            </a:r>
            <a:r>
              <a:rPr lang="el-GR" sz="2400" b="1" dirty="0"/>
              <a:t> εύρος </a:t>
            </a:r>
            <a:r>
              <a:rPr lang="el-GR" sz="2400" dirty="0"/>
              <a:t>(</a:t>
            </a:r>
            <a:r>
              <a:rPr lang="el-GR" sz="2400" dirty="0" err="1"/>
              <a:t>interquartile</a:t>
            </a:r>
            <a:r>
              <a:rPr lang="el-GR" sz="2400" dirty="0"/>
              <a:t> </a:t>
            </a:r>
            <a:r>
              <a:rPr lang="el-GR" sz="2400" dirty="0" err="1"/>
              <a:t>range</a:t>
            </a:r>
            <a:r>
              <a:rPr lang="el-GR" sz="2400" dirty="0"/>
              <a:t>) είναι η διαφορά του πρώτου </a:t>
            </a:r>
            <a:r>
              <a:rPr lang="el-GR" sz="2400" dirty="0" err="1"/>
              <a:t>τεταρτημορίου</a:t>
            </a:r>
            <a:r>
              <a:rPr lang="el-GR" sz="2400" dirty="0"/>
              <a:t> </a:t>
            </a:r>
            <a:r>
              <a:rPr lang="el-GR" sz="2400" i="1" dirty="0"/>
              <a:t>Q</a:t>
            </a:r>
            <a:r>
              <a:rPr lang="el-GR" sz="2400" dirty="0"/>
              <a:t>1 από το </a:t>
            </a:r>
            <a:r>
              <a:rPr lang="el-GR" sz="2400" dirty="0" smtClean="0"/>
              <a:t>τρίτο τεταρτημόριο </a:t>
            </a:r>
            <a:r>
              <a:rPr lang="en-US" sz="2400" i="1" dirty="0"/>
              <a:t>Q</a:t>
            </a:r>
            <a:r>
              <a:rPr lang="en-US" sz="2400" dirty="0"/>
              <a:t>3, </a:t>
            </a:r>
            <a:r>
              <a:rPr lang="el-GR" sz="2400" dirty="0"/>
              <a:t>δηλαδή:</a:t>
            </a:r>
          </a:p>
          <a:p>
            <a:pPr marL="0" indent="0">
              <a:buNone/>
            </a:pPr>
            <a:r>
              <a:rPr lang="en-US" sz="2400" i="1" dirty="0"/>
              <a:t>Q </a:t>
            </a:r>
            <a:r>
              <a:rPr lang="en-US" sz="2400" dirty="0"/>
              <a:t>= </a:t>
            </a:r>
            <a:r>
              <a:rPr lang="en-US" sz="2400" i="1" dirty="0"/>
              <a:t>Q</a:t>
            </a:r>
            <a:r>
              <a:rPr lang="en-US" sz="2400" dirty="0"/>
              <a:t>3 - </a:t>
            </a:r>
            <a:r>
              <a:rPr lang="en-US" sz="2400" i="1" dirty="0"/>
              <a:t>Q</a:t>
            </a:r>
            <a:r>
              <a:rPr lang="en-US" sz="2400" dirty="0"/>
              <a:t>1</a:t>
            </a:r>
          </a:p>
          <a:p>
            <a:pPr marL="0" indent="0">
              <a:buNone/>
            </a:pPr>
            <a:r>
              <a:rPr lang="el-GR" sz="2400" dirty="0"/>
              <a:t>Στο μεταξύ τους διάστημα περιλαμβάνεται το 50% των παρατηρήσεων. </a:t>
            </a: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 smtClean="0"/>
              <a:t>Επομένως </a:t>
            </a:r>
            <a:r>
              <a:rPr lang="el-GR" sz="2400" dirty="0"/>
              <a:t>όσο μικρότερο είναι αυτό </a:t>
            </a:r>
            <a:r>
              <a:rPr lang="el-GR" sz="2400" dirty="0" smtClean="0"/>
              <a:t>το διάστημα</a:t>
            </a:r>
            <a:r>
              <a:rPr lang="el-GR" sz="2400" dirty="0"/>
              <a:t>, τόσο μεγαλύτερη θα είναι η συγκέντρωση των τιμών και άρα μικρότερη η διασπορά των τιμών </a:t>
            </a:r>
            <a:r>
              <a:rPr lang="el-GR" sz="2400" dirty="0" smtClean="0"/>
              <a:t>της μεταβλητής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7362339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260</Words>
  <Application>Microsoft Office PowerPoint</Application>
  <PresentationFormat>Ευρεία οθόνη</PresentationFormat>
  <Paragraphs>32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Θρόισμα</vt:lpstr>
      <vt:lpstr>ΜΕΤΡΑ ΔΙΑΣΠΟΡΑΣ </vt:lpstr>
      <vt:lpstr>ΜΕΤΡΑ ΔΙΑΣΠΟΡΑΣ</vt:lpstr>
      <vt:lpstr>ΜΕΤΡΑ ΔΙΑΣΠΟΡΑΣ</vt:lpstr>
      <vt:lpstr>ΕΥΡΟΣ(R)</vt:lpstr>
      <vt:lpstr>ΕΥΡΟΣ(R)</vt:lpstr>
      <vt:lpstr>Ενδοτεταρτημοριακό Εύρος (Q)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ΜΕΤΡΑ ΔΙΑΣΠΟΡΑΣ </dc:title>
  <dc:creator>Χρήστης των Windows</dc:creator>
  <cp:lastModifiedBy>Χρήστης των Windows</cp:lastModifiedBy>
  <cp:revision>3</cp:revision>
  <dcterms:created xsi:type="dcterms:W3CDTF">2023-01-02T15:27:54Z</dcterms:created>
  <dcterms:modified xsi:type="dcterms:W3CDTF">2023-01-04T08:25:19Z</dcterms:modified>
</cp:coreProperties>
</file>