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9389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0095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71748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38750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pPr/>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004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pPr/>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48646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7072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661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2069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271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845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0262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9317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194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0924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608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11/24/2024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972192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1454116" y="296214"/>
            <a:ext cx="8352928" cy="691559"/>
          </a:xfrm>
        </p:spPr>
        <p:txBody>
          <a:bodyPr>
            <a:noAutofit/>
          </a:bodyPr>
          <a:lstStyle/>
          <a:p>
            <a:pPr algn="ctr"/>
            <a:r>
              <a:rPr lang="el-GR" sz="3600" dirty="0" smtClean="0">
                <a:solidFill>
                  <a:schemeClr val="tx2">
                    <a:lumMod val="10000"/>
                  </a:schemeClr>
                </a:solidFill>
                <a:latin typeface="Comic Sans MS" pitchFamily="66" charset="0"/>
              </a:rPr>
              <a:t>Ειδικότητα </a:t>
            </a:r>
            <a:r>
              <a:rPr lang="el-GR" sz="3600" dirty="0">
                <a:solidFill>
                  <a:schemeClr val="tx2">
                    <a:lumMod val="10000"/>
                  </a:schemeClr>
                </a:solidFill>
                <a:latin typeface="Comic Sans MS" pitchFamily="66" charset="0"/>
              </a:rPr>
              <a:t>: Βοηθός Φυσικοθεραπείας</a:t>
            </a:r>
          </a:p>
        </p:txBody>
      </p:sp>
      <p:sp>
        <p:nvSpPr>
          <p:cNvPr id="5" name="Υπότιτλος 2"/>
          <p:cNvSpPr>
            <a:spLocks noGrp="1"/>
          </p:cNvSpPr>
          <p:nvPr>
            <p:ph type="subTitle" idx="1"/>
          </p:nvPr>
        </p:nvSpPr>
        <p:spPr>
          <a:xfrm>
            <a:off x="1777284" y="1656264"/>
            <a:ext cx="9182637" cy="4808931"/>
          </a:xfrm>
        </p:spPr>
        <p:txBody>
          <a:bodyPr>
            <a:normAutofit fontScale="70000" lnSpcReduction="20000"/>
          </a:bodyPr>
          <a:lstStyle/>
          <a:p>
            <a:pPr algn="ctr"/>
            <a:r>
              <a:rPr lang="el-GR" sz="3100" dirty="0" smtClean="0">
                <a:ln w="0"/>
                <a:solidFill>
                  <a:schemeClr val="tx1"/>
                </a:solidFill>
                <a:effectLst>
                  <a:outerShdw blurRad="38100" dist="19050" dir="2700000" algn="tl" rotWithShape="0">
                    <a:schemeClr val="dk1">
                      <a:alpha val="40000"/>
                    </a:schemeClr>
                  </a:outerShdw>
                </a:effectLst>
                <a:latin typeface="Comic Sans MS" pitchFamily="66" charset="0"/>
              </a:rPr>
              <a:t>ΑΡΧΕΣ ΔΕΟΝΤΟΛΟΓΙΑΣ/ ΒΙΟΗΘΙΚΗΣ ΣΤΗ ΦΥΣΙΚΟΘΕΡΑΠΕΙΑ</a:t>
            </a:r>
            <a:endParaRPr lang="el-GR" sz="31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ctr"/>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pPr>
              <a:lnSpc>
                <a:spcPts val="6436"/>
              </a:lnSpc>
              <a:spcBef>
                <a:spcPts val="0"/>
              </a:spcBef>
              <a:spcAft>
                <a:spcPts val="0"/>
              </a:spcAft>
            </a:pPr>
            <a:r>
              <a:rPr lang="el-GR" sz="3600" dirty="0">
                <a:ln w="0"/>
                <a:solidFill>
                  <a:schemeClr val="tx1"/>
                </a:solidFill>
                <a:effectLst>
                  <a:outerShdw blurRad="38100" dist="19050" dir="2700000" algn="tl" rotWithShape="0">
                    <a:schemeClr val="dk1">
                      <a:alpha val="40000"/>
                    </a:schemeClr>
                  </a:outerShdw>
                </a:effectLst>
                <a:latin typeface="Comic Sans MS" pitchFamily="66" charset="0"/>
              </a:rPr>
              <a:t>Μάθημα</a:t>
            </a:r>
            <a:r>
              <a:rPr lang="el-GR" sz="3600"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l-GR" sz="3600" dirty="0" smtClean="0">
                <a:ln w="0"/>
                <a:effectLst>
                  <a:outerShdw blurRad="38100" dist="19050" dir="2700000" algn="tl" rotWithShape="0">
                    <a:schemeClr val="dk1">
                      <a:alpha val="40000"/>
                    </a:schemeClr>
                  </a:outerShdw>
                </a:effectLst>
                <a:latin typeface="Comic Sans MS" pitchFamily="66" charset="0"/>
              </a:rPr>
              <a:t>Διαπροσωπικές </a:t>
            </a:r>
            <a:r>
              <a:rPr lang="el-GR" sz="3600" dirty="0" smtClean="0">
                <a:ln w="0"/>
                <a:effectLst>
                  <a:outerShdw blurRad="38100" dist="19050" dir="2700000" algn="tl" rotWithShape="0">
                    <a:schemeClr val="dk1">
                      <a:alpha val="40000"/>
                    </a:schemeClr>
                  </a:outerShdw>
                </a:effectLst>
                <a:latin typeface="Comic Sans MS" pitchFamily="66" charset="0"/>
              </a:rPr>
              <a:t>επικοινωνίες ΙΙ</a:t>
            </a:r>
            <a:endParaRPr lang="el-GR" sz="3600" dirty="0">
              <a:ln w="0"/>
              <a:effectLst>
                <a:outerShdw blurRad="38100" dist="19050" dir="2700000" algn="tl" rotWithShape="0">
                  <a:schemeClr val="dk1">
                    <a:alpha val="40000"/>
                  </a:schemeClr>
                </a:outerShdw>
              </a:effectLst>
              <a:latin typeface="Comic Sans MS" pitchFamily="66" charset="0"/>
            </a:endParaRPr>
          </a:p>
          <a:p>
            <a:pPr>
              <a:lnSpc>
                <a:spcPts val="6436"/>
              </a:lnSpc>
              <a:spcBef>
                <a:spcPts val="0"/>
              </a:spcBef>
              <a:spcAft>
                <a:spcPts val="0"/>
              </a:spcAft>
            </a:pPr>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pPr>
              <a:lnSpc>
                <a:spcPts val="6436"/>
              </a:lnSpc>
              <a:spcBef>
                <a:spcPts val="0"/>
              </a:spcBef>
              <a:spcAft>
                <a:spcPts val="0"/>
              </a:spcAft>
            </a:pPr>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ctr"/>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r>
              <a:rPr lang="el-GR"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l-GR" sz="1700" dirty="0" smtClean="0">
                <a:ln w="0"/>
                <a:solidFill>
                  <a:schemeClr val="tx1"/>
                </a:solidFill>
                <a:effectLst>
                  <a:outerShdw blurRad="38100" dist="19050" dir="2700000" algn="tl" rotWithShape="0">
                    <a:schemeClr val="dk1">
                      <a:alpha val="40000"/>
                    </a:schemeClr>
                  </a:outerShdw>
                </a:effectLst>
                <a:latin typeface="Comic Sans MS" pitchFamily="66" charset="0"/>
              </a:rPr>
              <a:t>Εκπαιδεύτρια</a:t>
            </a:r>
            <a:r>
              <a:rPr lang="el-GR" sz="1700" dirty="0">
                <a:ln w="0"/>
                <a:solidFill>
                  <a:schemeClr val="tx1"/>
                </a:solidFill>
                <a:effectLst>
                  <a:outerShdw blurRad="38100" dist="19050" dir="2700000" algn="tl" rotWithShape="0">
                    <a:schemeClr val="dk1">
                      <a:alpha val="40000"/>
                    </a:schemeClr>
                  </a:outerShdw>
                </a:effectLst>
                <a:latin typeface="Comic Sans MS" pitchFamily="66" charset="0"/>
              </a:rPr>
              <a:t>: Μαλτέζου Ελένη </a:t>
            </a:r>
            <a:r>
              <a:rPr lang="en-US" sz="1700" dirty="0">
                <a:ln w="0"/>
                <a:solidFill>
                  <a:schemeClr val="tx1"/>
                </a:solidFill>
                <a:effectLst>
                  <a:outerShdw blurRad="38100" dist="19050" dir="2700000" algn="tl" rotWithShape="0">
                    <a:schemeClr val="dk1">
                      <a:alpha val="40000"/>
                    </a:schemeClr>
                  </a:outerShdw>
                </a:effectLst>
                <a:latin typeface="Comic Sans MS" pitchFamily="66" charset="0"/>
              </a:rPr>
              <a:t>MSc., Cert. </a:t>
            </a:r>
            <a:r>
              <a:rPr lang="en-US" sz="1700" dirty="0" err="1">
                <a:ln w="0"/>
                <a:solidFill>
                  <a:schemeClr val="tx1"/>
                </a:solidFill>
                <a:effectLst>
                  <a:outerShdw blurRad="38100" dist="19050" dir="2700000" algn="tl" rotWithShape="0">
                    <a:schemeClr val="dk1">
                      <a:alpha val="40000"/>
                    </a:schemeClr>
                  </a:outerShdw>
                </a:effectLst>
                <a:latin typeface="Comic Sans MS" pitchFamily="66" charset="0"/>
              </a:rPr>
              <a:t>Mdt</a:t>
            </a:r>
            <a:r>
              <a:rPr lang="en-US" sz="1700" dirty="0">
                <a:ln w="0"/>
                <a:solidFill>
                  <a:schemeClr val="tx1"/>
                </a:solidFill>
                <a:effectLst>
                  <a:outerShdw blurRad="38100" dist="19050" dir="2700000" algn="tl" rotWithShape="0">
                    <a:schemeClr val="dk1">
                      <a:alpha val="40000"/>
                    </a:schemeClr>
                  </a:outerShdw>
                </a:effectLst>
                <a:latin typeface="Comic Sans MS" pitchFamily="66" charset="0"/>
              </a:rPr>
              <a:t> </a:t>
            </a:r>
            <a:endParaRPr lang="el-GR" sz="17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p:txBody>
      </p:sp>
    </p:spTree>
    <p:extLst>
      <p:ext uri="{BB962C8B-B14F-4D97-AF65-F5344CB8AC3E}">
        <p14:creationId xmlns:p14="http://schemas.microsoft.com/office/powerpoint/2010/main" val="3872027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61712" y="1026543"/>
            <a:ext cx="9442899" cy="4632385"/>
          </a:xfrm>
        </p:spPr>
        <p:txBody>
          <a:bodyPr vert="horz" lIns="91440" tIns="45720" rIns="91440" bIns="45720" rtlCol="0">
            <a:normAutofit lnSpcReduction="10000"/>
          </a:bodyPr>
          <a:lstStyle/>
          <a:p>
            <a:pPr marL="0" indent="0" algn="just">
              <a:lnSpc>
                <a:spcPct val="150000"/>
              </a:lnSpc>
              <a:buNone/>
            </a:pPr>
            <a:r>
              <a:rPr lang="el-GR" b="1" dirty="0" smtClean="0">
                <a:solidFill>
                  <a:schemeClr val="bg1"/>
                </a:solidFill>
                <a:latin typeface="Arial" panose="020B0604020202020204" pitchFamily="34" charset="0"/>
                <a:cs typeface="Arial" panose="020B0604020202020204" pitchFamily="34" charset="0"/>
              </a:rPr>
              <a:t>Το στρες στο χώρο εργασίας</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Η </a:t>
            </a:r>
            <a:r>
              <a:rPr lang="el-GR" dirty="0" err="1" smtClean="0">
                <a:solidFill>
                  <a:schemeClr val="bg1"/>
                </a:solidFill>
                <a:latin typeface="Arial" panose="020B0604020202020204" pitchFamily="34" charset="0"/>
                <a:cs typeface="Arial" panose="020B0604020202020204" pitchFamily="34" charset="0"/>
              </a:rPr>
              <a:t>τάχυτητα</a:t>
            </a:r>
            <a:r>
              <a:rPr lang="el-GR" dirty="0" smtClean="0">
                <a:solidFill>
                  <a:schemeClr val="bg1"/>
                </a:solidFill>
                <a:latin typeface="Arial" panose="020B0604020202020204" pitchFamily="34" charset="0"/>
                <a:cs typeface="Arial" panose="020B0604020202020204" pitchFamily="34" charset="0"/>
              </a:rPr>
              <a:t> εργασιών σε ένα εργαστήριο συχνά δημιουργεί πίεση.</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Τα διαλείμματα για ξεκούραση και για φαγητό είναι σημαντικά για τη διατήρηση της καλής κατάστασης του θεραπευτή.</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Οι περισσότερες ιατρικές ειδικότητες έχουν φορτωμένο πρόγραμμα και συχνά υπάρχουν υπερωρίες.</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Ένας μεγάλος αριθμός προβλημάτων προέρχονται από την υψηλή πίεση της ίδιας της φύσης της δουλειάς.</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Το να τελειώνουμε μία εργασία πριν αρχίσουμε κάποια άλλη , μπορεί να κατευνάσει κάποιο μέρος της έντασης</a:t>
            </a:r>
            <a:endParaRPr lang="el-G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638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25615" y="2094091"/>
            <a:ext cx="9641306" cy="4763909"/>
          </a:xfrm>
        </p:spPr>
        <p:txBody>
          <a:bodyPr vert="horz" lIns="91440" tIns="45720" rIns="91440" bIns="45720" rtlCol="0">
            <a:normAutofit/>
          </a:bodyPr>
          <a:lstStyle/>
          <a:p>
            <a:pPr algn="just">
              <a:lnSpc>
                <a:spcPct val="150000"/>
              </a:lnSpc>
              <a:buFont typeface="Wingdings" panose="05000000000000000000" pitchFamily="2" charset="2"/>
              <a:buChar char="v"/>
            </a:pPr>
            <a:r>
              <a:rPr lang="el-GR" dirty="0" smtClean="0">
                <a:solidFill>
                  <a:schemeClr val="bg1"/>
                </a:solidFill>
                <a:latin typeface="Arial" panose="020B0604020202020204" pitchFamily="34" charset="0"/>
                <a:cs typeface="Arial" panose="020B0604020202020204" pitchFamily="34" charset="0"/>
              </a:rPr>
              <a:t>Η ανταλλαγή σκέψεων, το αμοιβαίο ενδιαφέρον και τα συναισθήματα των άλλων μπορεί επίσης να μειώσουν έντονες καταστάσεις.</a:t>
            </a:r>
          </a:p>
          <a:p>
            <a:pPr algn="just">
              <a:lnSpc>
                <a:spcPct val="150000"/>
              </a:lnSpc>
              <a:buFont typeface="Wingdings" panose="05000000000000000000" pitchFamily="2" charset="2"/>
              <a:buChar char="v"/>
            </a:pPr>
            <a:r>
              <a:rPr lang="el-GR" dirty="0" smtClean="0">
                <a:solidFill>
                  <a:schemeClr val="bg1"/>
                </a:solidFill>
                <a:latin typeface="Arial" panose="020B0604020202020204" pitchFamily="34" charset="0"/>
                <a:cs typeface="Arial" panose="020B0604020202020204" pitchFamily="34" charset="0"/>
              </a:rPr>
              <a:t>Όλοι χρειαζόμαστε κάποια στιγμή να απαλλαγούμε από αρνητικά συναισθήματα.</a:t>
            </a:r>
          </a:p>
          <a:p>
            <a:pPr algn="just">
              <a:lnSpc>
                <a:spcPct val="150000"/>
              </a:lnSpc>
              <a:buFont typeface="Wingdings" panose="05000000000000000000" pitchFamily="2" charset="2"/>
              <a:buChar char="v"/>
            </a:pPr>
            <a:r>
              <a:rPr lang="el-GR" dirty="0" smtClean="0">
                <a:solidFill>
                  <a:schemeClr val="bg1"/>
                </a:solidFill>
                <a:latin typeface="Arial" panose="020B0604020202020204" pitchFamily="34" charset="0"/>
                <a:cs typeface="Arial" panose="020B0604020202020204" pitchFamily="34" charset="0"/>
              </a:rPr>
              <a:t>Η διαπίστωση της διαφοράς μεταξύ των πραγμάτων που μπορούμε και δεν μπορούμε να ελέγξουμε, είναι πολύ σημαντική.</a:t>
            </a:r>
          </a:p>
          <a:p>
            <a:pPr algn="just">
              <a:lnSpc>
                <a:spcPct val="150000"/>
              </a:lnSpc>
              <a:buFont typeface="Wingdings" panose="05000000000000000000" pitchFamily="2" charset="2"/>
              <a:buChar char="v"/>
            </a:pPr>
            <a:endParaRPr lang="el-GR"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3735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Ασθένειες που σχετίζονται με το στρες</a:t>
            </a:r>
            <a:endParaRPr lang="el-GR" dirty="0"/>
          </a:p>
        </p:txBody>
      </p:sp>
      <p:sp>
        <p:nvSpPr>
          <p:cNvPr id="3" name="Θέση περιεχομένου 2"/>
          <p:cNvSpPr>
            <a:spLocks noGrp="1"/>
          </p:cNvSpPr>
          <p:nvPr>
            <p:ph idx="1"/>
          </p:nvPr>
        </p:nvSpPr>
        <p:spPr/>
        <p:txBody>
          <a:bodyPr vert="horz" lIns="91440" tIns="45720" rIns="91440" bIns="45720" rtlCol="0">
            <a:normAutofit/>
          </a:bodyPr>
          <a:lstStyle/>
          <a:p>
            <a:pPr algn="just">
              <a:lnSpc>
                <a:spcPct val="150000"/>
              </a:lnSpc>
              <a:buFont typeface="Wingdings" panose="05000000000000000000" pitchFamily="2" charset="2"/>
              <a:buChar char="v"/>
            </a:pPr>
            <a:r>
              <a:rPr lang="el-GR" dirty="0">
                <a:solidFill>
                  <a:schemeClr val="bg1"/>
                </a:solidFill>
                <a:latin typeface="Arial" panose="020B0604020202020204" pitchFamily="34" charset="0"/>
                <a:cs typeface="Arial" panose="020B0604020202020204" pitchFamily="34" charset="0"/>
              </a:rPr>
              <a:t>Το άγχος είναι από μόνο του η πιο χρήσιμη αντίδραση για να ανταποκριθούμε σε ένα ερέθισμα.</a:t>
            </a:r>
          </a:p>
          <a:p>
            <a:pPr algn="just">
              <a:lnSpc>
                <a:spcPct val="150000"/>
              </a:lnSpc>
              <a:buFont typeface="Wingdings" panose="05000000000000000000" pitchFamily="2" charset="2"/>
              <a:buChar char="v"/>
            </a:pPr>
            <a:r>
              <a:rPr lang="el-GR" dirty="0">
                <a:solidFill>
                  <a:schemeClr val="bg1"/>
                </a:solidFill>
                <a:latin typeface="Arial" panose="020B0604020202020204" pitchFamily="34" charset="0"/>
                <a:cs typeface="Arial" panose="020B0604020202020204" pitchFamily="34" charset="0"/>
              </a:rPr>
              <a:t>Είναι και καλό και κακό.</a:t>
            </a:r>
          </a:p>
          <a:p>
            <a:pPr algn="just">
              <a:lnSpc>
                <a:spcPct val="150000"/>
              </a:lnSpc>
              <a:buFont typeface="Wingdings" panose="05000000000000000000" pitchFamily="2" charset="2"/>
              <a:buChar char="v"/>
            </a:pPr>
            <a:r>
              <a:rPr lang="el-GR" dirty="0">
                <a:solidFill>
                  <a:schemeClr val="bg1"/>
                </a:solidFill>
                <a:latin typeface="Arial" panose="020B0604020202020204" pitchFamily="34" charset="0"/>
                <a:cs typeface="Arial" panose="020B0604020202020204" pitchFamily="34" charset="0"/>
              </a:rPr>
              <a:t>Το «καλό» στρες είναι γνωστό σαν «ευ στρες», σαν «ευ άγχος»</a:t>
            </a:r>
          </a:p>
          <a:p>
            <a:pPr algn="just">
              <a:lnSpc>
                <a:spcPct val="150000"/>
              </a:lnSpc>
              <a:buFont typeface="Wingdings" panose="05000000000000000000" pitchFamily="2" charset="2"/>
              <a:buChar char="v"/>
            </a:pPr>
            <a:r>
              <a:rPr lang="el-GR" dirty="0">
                <a:solidFill>
                  <a:schemeClr val="bg1"/>
                </a:solidFill>
                <a:latin typeface="Arial" panose="020B0604020202020204" pitchFamily="34" charset="0"/>
                <a:cs typeface="Arial" panose="020B0604020202020204" pitchFamily="34" charset="0"/>
              </a:rPr>
              <a:t>Υπάρχει ανταμοιβή, κίνητρα και ενέργεια.</a:t>
            </a:r>
          </a:p>
          <a:p>
            <a:pPr algn="just">
              <a:lnSpc>
                <a:spcPct val="150000"/>
              </a:lnSpc>
              <a:buFont typeface="Wingdings" panose="05000000000000000000" pitchFamily="2" charset="2"/>
              <a:buChar char="v"/>
            </a:pPr>
            <a:r>
              <a:rPr lang="el-GR" dirty="0">
                <a:solidFill>
                  <a:schemeClr val="bg1"/>
                </a:solidFill>
                <a:latin typeface="Arial" panose="020B0604020202020204" pitchFamily="34" charset="0"/>
                <a:cs typeface="Arial" panose="020B0604020202020204" pitchFamily="34" charset="0"/>
              </a:rPr>
              <a:t>Όλοι μας δεχόμαστε διάφορα ερεθίσματα που μας βοηθούν στην καθημερινή επικοινωνία και δραστηριότητα.</a:t>
            </a:r>
          </a:p>
        </p:txBody>
      </p:sp>
    </p:spTree>
    <p:extLst>
      <p:ext uri="{BB962C8B-B14F-4D97-AF65-F5344CB8AC3E}">
        <p14:creationId xmlns:p14="http://schemas.microsoft.com/office/powerpoint/2010/main" val="34606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vert="horz" lIns="91440" tIns="45720" rIns="91440" bIns="45720" rtlCol="0">
            <a:normAutofit/>
          </a:bodyPr>
          <a:lstStyle/>
          <a:p>
            <a:pPr algn="just">
              <a:lnSpc>
                <a:spcPct val="150000"/>
              </a:lnSpc>
              <a:buFont typeface="Wingdings" panose="05000000000000000000" pitchFamily="2" charset="2"/>
              <a:buChar char="v"/>
            </a:pPr>
            <a:r>
              <a:rPr lang="el-GR" dirty="0">
                <a:solidFill>
                  <a:schemeClr val="bg1"/>
                </a:solidFill>
                <a:latin typeface="Arial" panose="020B0604020202020204" pitchFamily="34" charset="0"/>
                <a:cs typeface="Arial" panose="020B0604020202020204" pitchFamily="34" charset="0"/>
              </a:rPr>
              <a:t>Η δυσκολία που αφορά το στρες επισημαίνεται όταν ο παράγοντας που μας το προκαλεί είναι χρόνιος, μόνιμος και μας προξενεί προβλήματα και τελικά εξελίσσεται σε άσχημο στρες.</a:t>
            </a:r>
          </a:p>
          <a:p>
            <a:pPr algn="just">
              <a:lnSpc>
                <a:spcPct val="150000"/>
              </a:lnSpc>
              <a:buFont typeface="Wingdings" panose="05000000000000000000" pitchFamily="2" charset="2"/>
              <a:buChar char="v"/>
            </a:pPr>
            <a:r>
              <a:rPr lang="el-GR" dirty="0">
                <a:solidFill>
                  <a:schemeClr val="bg1"/>
                </a:solidFill>
                <a:latin typeface="Arial" panose="020B0604020202020204" pitchFamily="34" charset="0"/>
                <a:cs typeface="Arial" panose="020B0604020202020204" pitchFamily="34" charset="0"/>
              </a:rPr>
              <a:t>Οι επιδράσεις του χρόνιου στρες μπορεί να προσβάλλουν άσχημα το άτομο και να το φέρουν σε επικίνδυνη σωματική και νοητική κατάσταση.</a:t>
            </a:r>
          </a:p>
          <a:p>
            <a:pPr algn="just">
              <a:lnSpc>
                <a:spcPct val="150000"/>
              </a:lnSpc>
              <a:buFont typeface="Wingdings" panose="05000000000000000000" pitchFamily="2" charset="2"/>
              <a:buChar char="v"/>
            </a:pPr>
            <a:endParaRPr lang="el-G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814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vert="horz" lIns="91440" tIns="45720" rIns="91440" bIns="45720" rtlCol="0">
            <a:normAutofit fontScale="92500" lnSpcReduction="20000"/>
          </a:bodyPr>
          <a:lstStyle/>
          <a:p>
            <a:pPr marL="0" indent="0" algn="just">
              <a:lnSpc>
                <a:spcPct val="150000"/>
              </a:lnSpc>
              <a:buNone/>
            </a:pPr>
            <a:r>
              <a:rPr lang="el-GR" dirty="0">
                <a:solidFill>
                  <a:schemeClr val="bg1"/>
                </a:solidFill>
                <a:latin typeface="Arial" panose="020B0604020202020204" pitchFamily="34" charset="0"/>
                <a:cs typeface="Arial" panose="020B0604020202020204" pitchFamily="34" charset="0"/>
              </a:rPr>
              <a:t>Το στρες εκδηλώνεται με πολλούς τρόπους σε ένα άτομο.</a:t>
            </a:r>
          </a:p>
          <a:p>
            <a:pPr marL="0" indent="0" algn="just">
              <a:lnSpc>
                <a:spcPct val="150000"/>
              </a:lnSpc>
              <a:buNone/>
            </a:pPr>
            <a:r>
              <a:rPr lang="el-GR" dirty="0">
                <a:solidFill>
                  <a:schemeClr val="bg1"/>
                </a:solidFill>
                <a:latin typeface="Arial" panose="020B0604020202020204" pitchFamily="34" charset="0"/>
                <a:cs typeface="Arial" panose="020B0604020202020204" pitchFamily="34" charset="0"/>
              </a:rPr>
              <a:t>Οι συνηθέστεροι είναι οι ασθένειες που σχετίζονται με:</a:t>
            </a:r>
          </a:p>
          <a:p>
            <a:pPr algn="just">
              <a:lnSpc>
                <a:spcPct val="150000"/>
              </a:lnSpc>
              <a:buFont typeface="Arial" panose="020B0604020202020204" pitchFamily="34" charset="0"/>
              <a:buChar char="•"/>
            </a:pPr>
            <a:r>
              <a:rPr lang="el-GR" dirty="0">
                <a:solidFill>
                  <a:schemeClr val="bg1"/>
                </a:solidFill>
                <a:latin typeface="Arial" panose="020B0604020202020204" pitchFamily="34" charset="0"/>
                <a:cs typeface="Arial" panose="020B0604020202020204" pitchFamily="34" charset="0"/>
              </a:rPr>
              <a:t> το άσθμα, </a:t>
            </a:r>
          </a:p>
          <a:p>
            <a:pPr algn="just">
              <a:lnSpc>
                <a:spcPct val="150000"/>
              </a:lnSpc>
              <a:buFont typeface="Arial" panose="020B0604020202020204" pitchFamily="34" charset="0"/>
              <a:buChar char="•"/>
            </a:pPr>
            <a:r>
              <a:rPr lang="el-GR" dirty="0">
                <a:solidFill>
                  <a:schemeClr val="bg1"/>
                </a:solidFill>
                <a:latin typeface="Arial" panose="020B0604020202020204" pitchFamily="34" charset="0"/>
                <a:cs typeface="Arial" panose="020B0604020202020204" pitchFamily="34" charset="0"/>
              </a:rPr>
              <a:t>τους πονοκεφάλους, </a:t>
            </a:r>
          </a:p>
          <a:p>
            <a:pPr algn="just">
              <a:lnSpc>
                <a:spcPct val="150000"/>
              </a:lnSpc>
              <a:buFont typeface="Arial" panose="020B0604020202020204" pitchFamily="34" charset="0"/>
              <a:buChar char="•"/>
            </a:pPr>
            <a:r>
              <a:rPr lang="el-GR" dirty="0">
                <a:solidFill>
                  <a:schemeClr val="bg1"/>
                </a:solidFill>
                <a:latin typeface="Arial" panose="020B0604020202020204" pitchFamily="34" charset="0"/>
                <a:cs typeface="Arial" panose="020B0604020202020204" pitchFamily="34" charset="0"/>
              </a:rPr>
              <a:t>τη γαστρίτιδα,</a:t>
            </a:r>
          </a:p>
          <a:p>
            <a:pPr algn="just">
              <a:lnSpc>
                <a:spcPct val="150000"/>
              </a:lnSpc>
              <a:buFont typeface="Arial" panose="020B0604020202020204" pitchFamily="34" charset="0"/>
              <a:buChar char="•"/>
            </a:pPr>
            <a:r>
              <a:rPr lang="el-GR" dirty="0">
                <a:solidFill>
                  <a:schemeClr val="bg1"/>
                </a:solidFill>
                <a:latin typeface="Arial" panose="020B0604020202020204" pitchFamily="34" charset="0"/>
                <a:cs typeface="Arial" panose="020B0604020202020204" pitchFamily="34" charset="0"/>
              </a:rPr>
              <a:t>τις καρδιακές ασθένειες, </a:t>
            </a:r>
          </a:p>
          <a:p>
            <a:pPr algn="just">
              <a:lnSpc>
                <a:spcPct val="150000"/>
              </a:lnSpc>
              <a:buFont typeface="Arial" panose="020B0604020202020204" pitchFamily="34" charset="0"/>
              <a:buChar char="•"/>
            </a:pPr>
            <a:r>
              <a:rPr lang="el-GR" dirty="0">
                <a:solidFill>
                  <a:schemeClr val="bg1"/>
                </a:solidFill>
                <a:latin typeface="Arial" panose="020B0604020202020204" pitchFamily="34" charset="0"/>
                <a:cs typeface="Arial" panose="020B0604020202020204" pitchFamily="34" charset="0"/>
              </a:rPr>
              <a:t>Τις νοητικές ασθένειες και </a:t>
            </a:r>
          </a:p>
          <a:p>
            <a:pPr algn="just">
              <a:lnSpc>
                <a:spcPct val="150000"/>
              </a:lnSpc>
              <a:buFont typeface="Arial" panose="020B0604020202020204" pitchFamily="34" charset="0"/>
              <a:buChar char="•"/>
            </a:pPr>
            <a:r>
              <a:rPr lang="el-GR" dirty="0">
                <a:solidFill>
                  <a:schemeClr val="bg1"/>
                </a:solidFill>
                <a:latin typeface="Arial" panose="020B0604020202020204" pitchFamily="34" charset="0"/>
                <a:cs typeface="Arial" panose="020B0604020202020204" pitchFamily="34" charset="0"/>
              </a:rPr>
              <a:t>Το πεπτικό έλκος.</a:t>
            </a:r>
          </a:p>
        </p:txBody>
      </p:sp>
    </p:spTree>
    <p:extLst>
      <p:ext uri="{BB962C8B-B14F-4D97-AF65-F5344CB8AC3E}">
        <p14:creationId xmlns:p14="http://schemas.microsoft.com/office/powerpoint/2010/main" val="1338195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1141412" y="1897811"/>
            <a:ext cx="9978037" cy="3893390"/>
          </a:xfrm>
        </p:spPr>
        <p:txBody>
          <a:bodyPr>
            <a:normAutofit lnSpcReduction="10000"/>
          </a:bodyPr>
          <a:lstStyle/>
          <a:p>
            <a:pPr marL="0" indent="0" algn="just">
              <a:lnSpc>
                <a:spcPct val="150000"/>
              </a:lnSpc>
              <a:buNone/>
            </a:pPr>
            <a:r>
              <a:rPr lang="el-GR" sz="1800" b="1" dirty="0" smtClean="0">
                <a:solidFill>
                  <a:schemeClr val="bg1"/>
                </a:solidFill>
                <a:latin typeface="Arial" panose="020B0604020202020204" pitchFamily="34" charset="0"/>
                <a:cs typeface="Arial" panose="020B0604020202020204" pitchFamily="34" charset="0"/>
              </a:rPr>
              <a:t>Χειρονομίες</a:t>
            </a:r>
            <a:r>
              <a:rPr lang="el-GR" sz="1800" dirty="0" smtClean="0">
                <a:solidFill>
                  <a:schemeClr val="bg1"/>
                </a:solidFill>
                <a:latin typeface="Arial" panose="020B0604020202020204" pitchFamily="34" charset="0"/>
                <a:cs typeface="Arial" panose="020B0604020202020204" pitchFamily="34" charset="0"/>
              </a:rPr>
              <a:t> </a:t>
            </a:r>
          </a:p>
          <a:p>
            <a:pPr algn="just">
              <a:lnSpc>
                <a:spcPct val="150000"/>
              </a:lnSpc>
              <a:buFont typeface="Wingdings" panose="05000000000000000000" pitchFamily="2" charset="2"/>
              <a:buChar char="q"/>
            </a:pPr>
            <a:r>
              <a:rPr lang="el-GR" sz="1800" dirty="0" smtClean="0">
                <a:solidFill>
                  <a:schemeClr val="bg1"/>
                </a:solidFill>
                <a:latin typeface="Arial" panose="020B0604020202020204" pitchFamily="34" charset="0"/>
                <a:cs typeface="Arial" panose="020B0604020202020204" pitchFamily="34" charset="0"/>
              </a:rPr>
              <a:t>Αποτελεί έναν άλλο τρόπο μετάδοσης μη λεκτικών μηνυμάτων .</a:t>
            </a:r>
          </a:p>
          <a:p>
            <a:pPr algn="just">
              <a:lnSpc>
                <a:spcPct val="150000"/>
              </a:lnSpc>
              <a:buFont typeface="Wingdings" panose="05000000000000000000" pitchFamily="2" charset="2"/>
              <a:buChar char="q"/>
            </a:pPr>
            <a:r>
              <a:rPr lang="el-GR" sz="1800" dirty="0" smtClean="0">
                <a:solidFill>
                  <a:schemeClr val="bg1"/>
                </a:solidFill>
                <a:latin typeface="Arial" panose="020B0604020202020204" pitchFamily="34" charset="0"/>
                <a:cs typeface="Arial" panose="020B0604020202020204" pitchFamily="34" charset="0"/>
              </a:rPr>
              <a:t>Οι χειρονομίες είναι κινήσεις των χεριών και του σώματος που ενισχύουν αυτό που λέγεται προφορικά.</a:t>
            </a:r>
          </a:p>
          <a:p>
            <a:pPr algn="just">
              <a:lnSpc>
                <a:spcPct val="150000"/>
              </a:lnSpc>
              <a:buFont typeface="Wingdings" panose="05000000000000000000" pitchFamily="2" charset="2"/>
              <a:buChar char="q"/>
            </a:pPr>
            <a:r>
              <a:rPr lang="el-GR" sz="1800" dirty="0" smtClean="0">
                <a:solidFill>
                  <a:schemeClr val="bg1"/>
                </a:solidFill>
                <a:latin typeface="Arial" panose="020B0604020202020204" pitchFamily="34" charset="0"/>
                <a:cs typeface="Arial" panose="020B0604020202020204" pitchFamily="34" charset="0"/>
              </a:rPr>
              <a:t>Η χρήση των κινήσεων των χεριών και του σώματος βοηθούν τον λήπτη να καταλάβει τα λεγόμενα του θεραπευτή.</a:t>
            </a:r>
          </a:p>
          <a:p>
            <a:pPr algn="just">
              <a:lnSpc>
                <a:spcPct val="150000"/>
              </a:lnSpc>
              <a:buFont typeface="Wingdings" panose="05000000000000000000" pitchFamily="2" charset="2"/>
              <a:buChar char="q"/>
            </a:pPr>
            <a:r>
              <a:rPr lang="el-GR" sz="1800" dirty="0" smtClean="0">
                <a:solidFill>
                  <a:schemeClr val="bg1"/>
                </a:solidFill>
                <a:latin typeface="Arial" panose="020B0604020202020204" pitchFamily="34" charset="0"/>
                <a:cs typeface="Arial" panose="020B0604020202020204" pitchFamily="34" charset="0"/>
              </a:rPr>
              <a:t>Μια χειραψία είναι μια ένδειξη φιλίας</a:t>
            </a:r>
          </a:p>
          <a:p>
            <a:pPr algn="just">
              <a:lnSpc>
                <a:spcPct val="150000"/>
              </a:lnSpc>
              <a:buFont typeface="Wingdings" panose="05000000000000000000" pitchFamily="2" charset="2"/>
              <a:buChar char="q"/>
            </a:pPr>
            <a:r>
              <a:rPr lang="el-GR" sz="1800" dirty="0" smtClean="0">
                <a:solidFill>
                  <a:schemeClr val="bg1"/>
                </a:solidFill>
                <a:latin typeface="Arial" panose="020B0604020202020204" pitchFamily="34" charset="0"/>
                <a:cs typeface="Arial" panose="020B0604020202020204" pitchFamily="34" charset="0"/>
              </a:rPr>
              <a:t>Η αγκαλιά αποτελεί σημάδι στοργής και αγάπης.</a:t>
            </a:r>
            <a:endParaRPr lang="el-GR" sz="1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0782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vert="horz" lIns="91440" tIns="45720" rIns="91440" bIns="45720" rtlCol="0">
            <a:normAutofit/>
          </a:bodyPr>
          <a:lstStyle/>
          <a:p>
            <a:pPr algn="just">
              <a:lnSpc>
                <a:spcPct val="150000"/>
              </a:lnSpc>
            </a:pPr>
            <a:r>
              <a:rPr lang="el-GR" sz="1800" dirty="0" smtClean="0">
                <a:solidFill>
                  <a:schemeClr val="bg1"/>
                </a:solidFill>
                <a:latin typeface="Arial" panose="020B0604020202020204" pitchFamily="34" charset="0"/>
                <a:cs typeface="Arial" panose="020B0604020202020204" pitchFamily="34" charset="0"/>
              </a:rPr>
              <a:t>Το άγγιγμα βοηθά τους ασθενείς να νοιώσουν ότι τους νοιάζεται ο θεραπευτής και τους παρέχεται έτσι μια αίσθηση ασφάλειας και αποδοχής.</a:t>
            </a:r>
          </a:p>
          <a:p>
            <a:pPr algn="just">
              <a:lnSpc>
                <a:spcPct val="150000"/>
              </a:lnSpc>
            </a:pPr>
            <a:r>
              <a:rPr lang="el-GR" sz="1800" dirty="0" smtClean="0">
                <a:solidFill>
                  <a:schemeClr val="bg1"/>
                </a:solidFill>
                <a:latin typeface="Arial" panose="020B0604020202020204" pitchFamily="34" charset="0"/>
                <a:cs typeface="Arial" panose="020B0604020202020204" pitchFamily="34" charset="0"/>
              </a:rPr>
              <a:t>Μελέτες έδειξαν ότι οι ασθενείς που δέχονται ένα άγγιγμα στο χέρι ή στον ώμο ανταποκρίνονται σημαντικά καλύτερα στη θεραπευτική αγωγή από αυτούς που αντιμετώπισαν μια ψυχρή στάση.</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Θετική στάση είναι και ο έπαινος ή επιβράβευση στον ασθενή που ακολούθησε τις οδηγίες του θεραπευτή.</a:t>
            </a:r>
            <a:endParaRPr lang="el-GR" sz="1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5364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2320506" y="1905000"/>
            <a:ext cx="9184106" cy="4006222"/>
          </a:xfrm>
        </p:spPr>
        <p:txBody>
          <a:bodyPr vert="horz" lIns="91440" tIns="45720" rIns="91440" bIns="45720" rtlCol="0">
            <a:normAutofit fontScale="92500" lnSpcReduction="20000"/>
          </a:bodyPr>
          <a:lstStyle/>
          <a:p>
            <a:pPr marL="0" indent="0" algn="just">
              <a:lnSpc>
                <a:spcPct val="150000"/>
              </a:lnSpc>
              <a:buNone/>
            </a:pPr>
            <a:r>
              <a:rPr lang="el-GR" dirty="0" smtClean="0">
                <a:solidFill>
                  <a:schemeClr val="bg1"/>
                </a:solidFill>
                <a:latin typeface="Arial" panose="020B0604020202020204" pitchFamily="34" charset="0"/>
                <a:cs typeface="Arial" panose="020B0604020202020204" pitchFamily="34" charset="0"/>
              </a:rPr>
              <a:t>Για να ενισχύσουμε έναν ασθενή θα πρέπει:</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Να εμφανίζουμε μια θετική στάση</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Θετική έκφραση προσώπου</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Επαφή με τα μάτια</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Ευχάριστος και ειλικρινής τόνος φωνής</a:t>
            </a:r>
          </a:p>
          <a:p>
            <a:pPr algn="just">
              <a:lnSpc>
                <a:spcPct val="150000"/>
              </a:lnSpc>
            </a:pPr>
            <a:endParaRPr lang="el-GR" dirty="0">
              <a:solidFill>
                <a:schemeClr val="bg1"/>
              </a:solidFill>
              <a:latin typeface="Arial" panose="020B0604020202020204" pitchFamily="34" charset="0"/>
              <a:cs typeface="Arial" panose="020B0604020202020204" pitchFamily="34" charset="0"/>
            </a:endParaRPr>
          </a:p>
          <a:p>
            <a:pPr marL="0" indent="0" algn="just">
              <a:lnSpc>
                <a:spcPct val="150000"/>
              </a:lnSpc>
              <a:buNone/>
            </a:pPr>
            <a:r>
              <a:rPr lang="el-GR" dirty="0" smtClean="0">
                <a:solidFill>
                  <a:schemeClr val="bg1"/>
                </a:solidFill>
                <a:latin typeface="Arial" panose="020B0604020202020204" pitchFamily="34" charset="0"/>
                <a:cs typeface="Arial" panose="020B0604020202020204" pitchFamily="34" charset="0"/>
              </a:rPr>
              <a:t>Ο ασθενής που πιστεύει ότι ευχαρίστησε τον θεραπευτή του με την πρόοδο που πέτυχε, είναι πιο πρόθυμος να αγωνιστεί και να ακολουθήσει μελλοντικές θεραπευτικές αγωγές λόγω των θετικών συναισθημάτων που είχαν σαν αποτέλεσμα.</a:t>
            </a:r>
            <a:endParaRPr lang="el-G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8858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1800" b="1" dirty="0" smtClean="0">
                <a:latin typeface="Arial" panose="020B0604020202020204" pitchFamily="34" charset="0"/>
                <a:cs typeface="Arial" panose="020B0604020202020204" pitchFamily="34" charset="0"/>
              </a:rPr>
              <a:t>Σιωπή</a:t>
            </a:r>
            <a:r>
              <a:rPr lang="el-GR" sz="1800" dirty="0" smtClean="0">
                <a:latin typeface="Arial" panose="020B0604020202020204" pitchFamily="34" charset="0"/>
                <a:cs typeface="Arial" panose="020B0604020202020204" pitchFamily="34" charset="0"/>
              </a:rPr>
              <a:t> </a:t>
            </a:r>
            <a:endParaRPr lang="el-GR" sz="1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201023" y="2168105"/>
            <a:ext cx="8915400" cy="3777622"/>
          </a:xfrm>
        </p:spPr>
        <p:txBody>
          <a:bodyPr vert="horz" lIns="91440" tIns="45720" rIns="91440" bIns="45720" rtlCol="0">
            <a:normAutofit/>
          </a:bodyPr>
          <a:lstStyle/>
          <a:p>
            <a:pPr marL="0" indent="0" algn="just">
              <a:lnSpc>
                <a:spcPct val="150000"/>
              </a:lnSpc>
              <a:buNone/>
            </a:pPr>
            <a:r>
              <a:rPr lang="el-GR" dirty="0" smtClean="0">
                <a:solidFill>
                  <a:schemeClr val="bg1"/>
                </a:solidFill>
                <a:latin typeface="Arial" panose="020B0604020202020204" pitchFamily="34" charset="0"/>
                <a:cs typeface="Arial" panose="020B0604020202020204" pitchFamily="34" charset="0"/>
              </a:rPr>
              <a:t>Ένα άλλο ισχυρό , μη λεκτικό επικοινωνιακό εργαλείο είναι η </a:t>
            </a:r>
            <a:r>
              <a:rPr lang="el-GR" b="1" dirty="0" smtClean="0">
                <a:solidFill>
                  <a:schemeClr val="bg1"/>
                </a:solidFill>
                <a:latin typeface="Arial" panose="020B0604020202020204" pitchFamily="34" charset="0"/>
                <a:cs typeface="Arial" panose="020B0604020202020204" pitchFamily="34" charset="0"/>
              </a:rPr>
              <a:t>σιωπή</a:t>
            </a:r>
            <a:r>
              <a:rPr lang="el-GR" dirty="0" smtClean="0">
                <a:solidFill>
                  <a:schemeClr val="bg1"/>
                </a:solidFill>
                <a:latin typeface="Arial" panose="020B0604020202020204" pitchFamily="34" charset="0"/>
                <a:cs typeface="Arial" panose="020B0604020202020204" pitchFamily="34" charset="0"/>
              </a:rPr>
              <a:t>.</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Μπορεί να απογοητεύσει το πρόσωπο προς το οποίο απευθύνεται.</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Σε περίπτωση που ο ασθενής δείχνει αυτό τον τρόπο μη λεκτικής επικοινωνίας, σε περίπτωση νέου  φυσιοθεραπευτή, είναι καλύτερα να ζητηθεί βοήθεια από κάποιο προϊστάμενο ή κάποιον πιο έμπειρο συνάδερφο . Σε ασθενείς που δείχνουν μια τέτοια συμπεριφορά, υποθάλπονται άλλα σοβαρά προβλήματα.</a:t>
            </a:r>
            <a:endParaRPr lang="el-G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990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a:t>
            </a:r>
            <a:r>
              <a:rPr lang="el-GR" b="1" dirty="0" smtClean="0"/>
              <a:t>ντιμετώπιση του στρες</a:t>
            </a:r>
            <a:endParaRPr lang="el-GR" b="1" dirty="0"/>
          </a:p>
        </p:txBody>
      </p:sp>
      <p:sp>
        <p:nvSpPr>
          <p:cNvPr id="3" name="Θέση περιεχομένου 2"/>
          <p:cNvSpPr>
            <a:spLocks noGrp="1"/>
          </p:cNvSpPr>
          <p:nvPr>
            <p:ph idx="1"/>
          </p:nvPr>
        </p:nvSpPr>
        <p:spPr>
          <a:xfrm>
            <a:off x="1708030" y="1525438"/>
            <a:ext cx="9529163" cy="4006222"/>
          </a:xfrm>
        </p:spPr>
        <p:txBody>
          <a:bodyPr vert="horz" lIns="91440" tIns="45720" rIns="91440" bIns="45720" rtlCol="0">
            <a:normAutofit fontScale="92500" lnSpcReduction="10000"/>
          </a:bodyPr>
          <a:lstStyle/>
          <a:p>
            <a:pPr marL="0" indent="0" algn="just">
              <a:lnSpc>
                <a:spcPct val="150000"/>
              </a:lnSpc>
              <a:buNone/>
            </a:pPr>
            <a:r>
              <a:rPr lang="el-GR" dirty="0" smtClean="0">
                <a:solidFill>
                  <a:schemeClr val="bg1"/>
                </a:solidFill>
                <a:latin typeface="Arial" panose="020B0604020202020204" pitchFamily="34" charset="0"/>
                <a:cs typeface="Arial" panose="020B0604020202020204" pitchFamily="34" charset="0"/>
              </a:rPr>
              <a:t>Με την πάροδο του χρόνου και την εξοικείωση με τα συμπτώματα των ασθενών και τις παθήσεις τους, θα γίνεται όλο και πιο φανερό ότι μερικές ασθένειες έχουν στενή σχέση με το </a:t>
            </a:r>
            <a:r>
              <a:rPr lang="el-GR" dirty="0" err="1" smtClean="0">
                <a:solidFill>
                  <a:schemeClr val="bg1"/>
                </a:solidFill>
                <a:latin typeface="Arial" panose="020B0604020202020204" pitchFamily="34" charset="0"/>
                <a:cs typeface="Arial" panose="020B0604020202020204" pitchFamily="34" charset="0"/>
              </a:rPr>
              <a:t>στρές</a:t>
            </a:r>
            <a:r>
              <a:rPr lang="el-GR" dirty="0" smtClean="0">
                <a:solidFill>
                  <a:schemeClr val="bg1"/>
                </a:solidFill>
                <a:latin typeface="Arial" panose="020B0604020202020204" pitchFamily="34" charset="0"/>
                <a:cs typeface="Arial" panose="020B0604020202020204" pitchFamily="34" charset="0"/>
              </a:rPr>
              <a:t>.</a:t>
            </a:r>
          </a:p>
          <a:p>
            <a:pPr marL="0" indent="0" algn="just">
              <a:lnSpc>
                <a:spcPct val="150000"/>
              </a:lnSpc>
              <a:buNone/>
            </a:pPr>
            <a:endParaRPr lang="el-GR" dirty="0" smtClean="0">
              <a:solidFill>
                <a:schemeClr val="bg1"/>
              </a:solidFill>
              <a:latin typeface="Arial" panose="020B0604020202020204" pitchFamily="34" charset="0"/>
              <a:cs typeface="Arial" panose="020B0604020202020204" pitchFamily="34" charset="0"/>
            </a:endParaRPr>
          </a:p>
          <a:p>
            <a:pPr marL="0" indent="0" algn="just">
              <a:lnSpc>
                <a:spcPct val="150000"/>
              </a:lnSpc>
              <a:buNone/>
            </a:pPr>
            <a:r>
              <a:rPr lang="el-GR" b="1" u="sng" dirty="0" smtClean="0">
                <a:solidFill>
                  <a:schemeClr val="bg1"/>
                </a:solidFill>
                <a:latin typeface="Arial" panose="020B0604020202020204" pitchFamily="34" charset="0"/>
                <a:cs typeface="Arial" panose="020B0604020202020204" pitchFamily="34" charset="0"/>
              </a:rPr>
              <a:t>Διακρίνουμε δύο τύπους προσωπικότητας:</a:t>
            </a:r>
          </a:p>
          <a:p>
            <a:pPr marL="0" indent="0" algn="just">
              <a:lnSpc>
                <a:spcPct val="150000"/>
              </a:lnSpc>
              <a:buNone/>
            </a:pPr>
            <a:r>
              <a:rPr lang="el-GR" b="1" dirty="0" smtClean="0">
                <a:solidFill>
                  <a:schemeClr val="bg1"/>
                </a:solidFill>
                <a:latin typeface="Arial" panose="020B0604020202020204" pitchFamily="34" charset="0"/>
                <a:cs typeface="Arial" panose="020B0604020202020204" pitchFamily="34" charset="0"/>
              </a:rPr>
              <a:t>Τύπος Α</a:t>
            </a:r>
            <a:r>
              <a:rPr lang="el-GR" dirty="0" smtClean="0">
                <a:solidFill>
                  <a:schemeClr val="bg1"/>
                </a:solidFill>
                <a:latin typeface="Arial" panose="020B0604020202020204" pitchFamily="34" charset="0"/>
                <a:cs typeface="Arial" panose="020B0604020202020204" pitchFamily="34" charset="0"/>
              </a:rPr>
              <a:t>: Τα άτομα αυτά είναι περισσότερο επιρρεπή στο </a:t>
            </a:r>
            <a:r>
              <a:rPr lang="el-GR" dirty="0" err="1" smtClean="0">
                <a:solidFill>
                  <a:schemeClr val="bg1"/>
                </a:solidFill>
                <a:latin typeface="Arial" panose="020B0604020202020204" pitchFamily="34" charset="0"/>
                <a:cs typeface="Arial" panose="020B0604020202020204" pitchFamily="34" charset="0"/>
              </a:rPr>
              <a:t>στρές</a:t>
            </a:r>
            <a:r>
              <a:rPr lang="el-GR" dirty="0" smtClean="0">
                <a:solidFill>
                  <a:schemeClr val="bg1"/>
                </a:solidFill>
                <a:latin typeface="Arial" panose="020B0604020202020204" pitchFamily="34" charset="0"/>
                <a:cs typeface="Arial" panose="020B0604020202020204" pitchFamily="34" charset="0"/>
              </a:rPr>
              <a:t> από ότι άλλα και λειτουργούν με τέτοια ταχύτητα και εμπάθεια που δημιουργούν πολλές και έντονες προσπάθειες για τον ίδιο τους τον εαυτό.</a:t>
            </a:r>
          </a:p>
          <a:p>
            <a:pPr marL="0" indent="0" algn="just">
              <a:lnSpc>
                <a:spcPct val="150000"/>
              </a:lnSpc>
              <a:buNone/>
            </a:pPr>
            <a:r>
              <a:rPr lang="el-GR" b="1" dirty="0">
                <a:solidFill>
                  <a:schemeClr val="bg1"/>
                </a:solidFill>
                <a:latin typeface="Arial" panose="020B0604020202020204" pitchFamily="34" charset="0"/>
                <a:cs typeface="Arial" panose="020B0604020202020204" pitchFamily="34" charset="0"/>
              </a:rPr>
              <a:t>Τύπος Β:</a:t>
            </a:r>
            <a:r>
              <a:rPr lang="el-GR" dirty="0" smtClean="0">
                <a:solidFill>
                  <a:schemeClr val="bg1"/>
                </a:solidFill>
                <a:latin typeface="Arial" panose="020B0604020202020204" pitchFamily="34" charset="0"/>
                <a:cs typeface="Arial" panose="020B0604020202020204" pitchFamily="34" charset="0"/>
              </a:rPr>
              <a:t> Τα άτομα αυτά έχουν την τάση να αγχώνονται με πιο αργούς ρυθμούς και να μην στεναχωριούνται και πάρα πολύ.</a:t>
            </a:r>
            <a:endParaRPr lang="el-G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0282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20201" y="1676400"/>
            <a:ext cx="8915400" cy="3777622"/>
          </a:xfrm>
        </p:spPr>
        <p:txBody>
          <a:bodyPr vert="horz" lIns="91440" tIns="45720" rIns="91440" bIns="45720" rtlCol="0">
            <a:normAutofit fontScale="92500"/>
          </a:bodyPr>
          <a:lstStyle/>
          <a:p>
            <a:pPr algn="just">
              <a:lnSpc>
                <a:spcPct val="150000"/>
              </a:lnSpc>
              <a:buFont typeface="Wingdings" panose="05000000000000000000" pitchFamily="2" charset="2"/>
              <a:buChar char="q"/>
            </a:pPr>
            <a:r>
              <a:rPr lang="el-GR" dirty="0" smtClean="0">
                <a:solidFill>
                  <a:schemeClr val="bg1"/>
                </a:solidFill>
                <a:latin typeface="Arial" panose="020B0604020202020204" pitchFamily="34" charset="0"/>
                <a:cs typeface="Arial" panose="020B0604020202020204" pitchFamily="34" charset="0"/>
              </a:rPr>
              <a:t>Αυτά τα είδη, ούτε είναι απόλυτα, ούτε μπορούν να εκτιμηθούν.</a:t>
            </a:r>
          </a:p>
          <a:p>
            <a:pPr algn="just">
              <a:lnSpc>
                <a:spcPct val="150000"/>
              </a:lnSpc>
              <a:buFont typeface="Wingdings" panose="05000000000000000000" pitchFamily="2" charset="2"/>
              <a:buChar char="q"/>
            </a:pPr>
            <a:r>
              <a:rPr lang="el-GR" dirty="0" smtClean="0">
                <a:solidFill>
                  <a:schemeClr val="bg1"/>
                </a:solidFill>
                <a:latin typeface="Arial" panose="020B0604020202020204" pitchFamily="34" charset="0"/>
                <a:cs typeface="Arial" panose="020B0604020202020204" pitchFamily="34" charset="0"/>
              </a:rPr>
              <a:t>Κανένα είδος δεν είναι καλύτερο από το άλλο.</a:t>
            </a:r>
          </a:p>
          <a:p>
            <a:pPr algn="just">
              <a:lnSpc>
                <a:spcPct val="150000"/>
              </a:lnSpc>
              <a:buFont typeface="Wingdings" panose="05000000000000000000" pitchFamily="2" charset="2"/>
              <a:buChar char="q"/>
            </a:pPr>
            <a:r>
              <a:rPr lang="el-GR" dirty="0" smtClean="0">
                <a:solidFill>
                  <a:schemeClr val="bg1"/>
                </a:solidFill>
                <a:latin typeface="Arial" panose="020B0604020202020204" pitchFamily="34" charset="0"/>
                <a:cs typeface="Arial" panose="020B0604020202020204" pitchFamily="34" charset="0"/>
              </a:rPr>
              <a:t>Οι περισσότεροι άνθρωποι δείχνουν χαρακτηριστικά και από τους δύο τύπους, σε διαφορετικές στιγμές και διαφορετικές καταστάσεις.</a:t>
            </a:r>
          </a:p>
          <a:p>
            <a:pPr algn="just">
              <a:lnSpc>
                <a:spcPct val="150000"/>
              </a:lnSpc>
              <a:buFont typeface="Wingdings" panose="05000000000000000000" pitchFamily="2" charset="2"/>
              <a:buChar char="q"/>
            </a:pPr>
            <a:r>
              <a:rPr lang="el-GR" dirty="0" smtClean="0">
                <a:solidFill>
                  <a:schemeClr val="bg1"/>
                </a:solidFill>
                <a:latin typeface="Arial" panose="020B0604020202020204" pitchFamily="34" charset="0"/>
                <a:cs typeface="Arial" panose="020B0604020202020204" pitchFamily="34" charset="0"/>
              </a:rPr>
              <a:t>Σε έντονες καταστάσεις, ο τύπος Α εμφανίζει πολύ πιο συχνά στρες, από ότι ο τύπος Β.</a:t>
            </a:r>
          </a:p>
          <a:p>
            <a:pPr algn="just">
              <a:lnSpc>
                <a:spcPct val="150000"/>
              </a:lnSpc>
              <a:buFont typeface="Wingdings" panose="05000000000000000000" pitchFamily="2" charset="2"/>
              <a:buChar char="q"/>
            </a:pPr>
            <a:r>
              <a:rPr lang="el-GR" dirty="0" smtClean="0">
                <a:solidFill>
                  <a:schemeClr val="bg1"/>
                </a:solidFill>
                <a:latin typeface="Arial" panose="020B0604020202020204" pitchFamily="34" charset="0"/>
                <a:cs typeface="Arial" panose="020B0604020202020204" pitchFamily="34" charset="0"/>
              </a:rPr>
              <a:t>Στρέφουμε περισσότερο την προσοχή μας στις προσωπικότητες τύπου Α, αναγνωρίζοντας το στρες τους και μαθαίνοντας να αντιμετωπίζουμε τις επιδράσεις του.</a:t>
            </a:r>
            <a:endParaRPr lang="el-G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8213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31985" y="1089803"/>
            <a:ext cx="10291313" cy="4940061"/>
          </a:xfrm>
        </p:spPr>
        <p:txBody>
          <a:bodyPr vert="horz" lIns="91440" tIns="45720" rIns="91440" bIns="45720" rtlCol="0">
            <a:normAutofit lnSpcReduction="10000"/>
          </a:bodyPr>
          <a:lstStyle/>
          <a:p>
            <a:pPr marL="0" indent="0" algn="just">
              <a:lnSpc>
                <a:spcPct val="150000"/>
              </a:lnSpc>
              <a:buNone/>
            </a:pPr>
            <a:r>
              <a:rPr lang="el-GR" dirty="0" smtClean="0">
                <a:solidFill>
                  <a:schemeClr val="bg1"/>
                </a:solidFill>
                <a:latin typeface="Arial" panose="020B0604020202020204" pitchFamily="34" charset="0"/>
                <a:cs typeface="Arial" panose="020B0604020202020204" pitchFamily="34" charset="0"/>
              </a:rPr>
              <a:t>Οι βασικές ανθρώπινες ανάγκες επιβίωσης στην πραγματικότητα είναι λίγες.</a:t>
            </a:r>
          </a:p>
          <a:p>
            <a:pPr marL="0" indent="0" algn="just">
              <a:lnSpc>
                <a:spcPct val="150000"/>
              </a:lnSpc>
              <a:buNone/>
            </a:pPr>
            <a:endParaRPr lang="el-GR" dirty="0" smtClean="0">
              <a:solidFill>
                <a:schemeClr val="bg1"/>
              </a:solidFill>
              <a:latin typeface="Arial" panose="020B0604020202020204" pitchFamily="34" charset="0"/>
              <a:cs typeface="Arial" panose="020B0604020202020204" pitchFamily="34" charset="0"/>
            </a:endParaRPr>
          </a:p>
          <a:p>
            <a:pPr marL="0" indent="0" algn="just">
              <a:lnSpc>
                <a:spcPct val="150000"/>
              </a:lnSpc>
              <a:buNone/>
            </a:pPr>
            <a:r>
              <a:rPr lang="el-GR" b="1" u="sng" dirty="0" smtClean="0">
                <a:solidFill>
                  <a:schemeClr val="bg1"/>
                </a:solidFill>
                <a:latin typeface="Arial" panose="020B0604020202020204" pitchFamily="34" charset="0"/>
                <a:cs typeface="Arial" panose="020B0604020202020204" pitchFamily="34" charset="0"/>
              </a:rPr>
              <a:t>Σωματικές ανάγκες</a:t>
            </a:r>
            <a:r>
              <a:rPr lang="el-GR" dirty="0" smtClean="0">
                <a:solidFill>
                  <a:schemeClr val="bg1"/>
                </a:solidFill>
                <a:latin typeface="Arial" panose="020B0604020202020204" pitchFamily="34" charset="0"/>
                <a:cs typeface="Arial" panose="020B0604020202020204" pitchFamily="34" charset="0"/>
              </a:rPr>
              <a:t>: προστασία, τροφή, νερό, οξυγόνο.</a:t>
            </a:r>
          </a:p>
          <a:p>
            <a:pPr marL="0" indent="0" algn="just">
              <a:lnSpc>
                <a:spcPct val="150000"/>
              </a:lnSpc>
              <a:buNone/>
            </a:pPr>
            <a:r>
              <a:rPr lang="el-GR" b="1" u="sng" dirty="0">
                <a:solidFill>
                  <a:schemeClr val="bg1"/>
                </a:solidFill>
                <a:latin typeface="Arial" panose="020B0604020202020204" pitchFamily="34" charset="0"/>
                <a:cs typeface="Arial" panose="020B0604020202020204" pitchFamily="34" charset="0"/>
              </a:rPr>
              <a:t>Αναπτυξιακές ανάγκες</a:t>
            </a:r>
            <a:r>
              <a:rPr lang="el-GR" dirty="0" smtClean="0">
                <a:solidFill>
                  <a:schemeClr val="bg1"/>
                </a:solidFill>
                <a:latin typeface="Arial" panose="020B0604020202020204" pitchFamily="34" charset="0"/>
                <a:cs typeface="Arial" panose="020B0604020202020204" pitchFamily="34" charset="0"/>
              </a:rPr>
              <a:t>: αποτελούν φυσική, συναισθηματική, πνευματική και νοητική τροφή.</a:t>
            </a:r>
          </a:p>
          <a:p>
            <a:pPr marL="0" indent="0" algn="just">
              <a:lnSpc>
                <a:spcPct val="150000"/>
              </a:lnSpc>
              <a:buNone/>
            </a:pPr>
            <a:r>
              <a:rPr lang="el-GR" b="1" u="sng" dirty="0" smtClean="0">
                <a:solidFill>
                  <a:schemeClr val="bg1"/>
                </a:solidFill>
                <a:latin typeface="Arial" panose="020B0604020202020204" pitchFamily="34" charset="0"/>
                <a:cs typeface="Arial" panose="020B0604020202020204" pitchFamily="34" charset="0"/>
              </a:rPr>
              <a:t>Υλικές αξίες</a:t>
            </a:r>
            <a:r>
              <a:rPr lang="el-GR" dirty="0" smtClean="0">
                <a:solidFill>
                  <a:schemeClr val="bg1"/>
                </a:solidFill>
                <a:latin typeface="Arial" panose="020B0604020202020204" pitchFamily="34" charset="0"/>
                <a:cs typeface="Arial" panose="020B0604020202020204" pitchFamily="34" charset="0"/>
              </a:rPr>
              <a:t>: ξεπερνούν τις πραγματικές ανάγκες σε σημείο παραλογισμού.</a:t>
            </a:r>
          </a:p>
          <a:p>
            <a:pPr marL="0" indent="0" algn="just">
              <a:lnSpc>
                <a:spcPct val="150000"/>
              </a:lnSpc>
              <a:buNone/>
            </a:pPr>
            <a:endParaRPr lang="el-GR" dirty="0">
              <a:solidFill>
                <a:schemeClr val="bg1"/>
              </a:solidFill>
              <a:latin typeface="Arial" panose="020B0604020202020204" pitchFamily="34" charset="0"/>
              <a:cs typeface="Arial" panose="020B0604020202020204" pitchFamily="34" charset="0"/>
            </a:endParaRPr>
          </a:p>
          <a:p>
            <a:pPr marL="0" indent="0" algn="just">
              <a:lnSpc>
                <a:spcPct val="150000"/>
              </a:lnSpc>
              <a:buNone/>
            </a:pPr>
            <a:r>
              <a:rPr lang="el-GR" dirty="0" smtClean="0">
                <a:solidFill>
                  <a:schemeClr val="bg1"/>
                </a:solidFill>
                <a:latin typeface="Arial" panose="020B0604020202020204" pitchFamily="34" charset="0"/>
                <a:cs typeface="Arial" panose="020B0604020202020204" pitchFamily="34" charset="0"/>
              </a:rPr>
              <a:t>Η ποιότητα των ανθρώπινων σχέσεων και οι προσπάθειες που έχουν νόημα και σημασία καθορίζουν την ποιότητα ζωής περισσότερο από ότι τα υλικά πράγματα.</a:t>
            </a:r>
          </a:p>
          <a:p>
            <a:pPr marL="0" indent="0" algn="just">
              <a:lnSpc>
                <a:spcPct val="150000"/>
              </a:lnSpc>
              <a:buNone/>
            </a:pPr>
            <a:r>
              <a:rPr lang="el-GR" dirty="0" smtClean="0">
                <a:solidFill>
                  <a:schemeClr val="bg1"/>
                </a:solidFill>
                <a:latin typeface="Arial" panose="020B0604020202020204" pitchFamily="34" charset="0"/>
                <a:cs typeface="Arial" panose="020B0604020202020204" pitchFamily="34" charset="0"/>
              </a:rPr>
              <a:t>Μια περιορισμένη ποσότητα στρες είναι απαραίτητη για να έχουμε κίνητρα. Αυτό είναι το καλό στρες και ο βαθμός που χρειάζεται ή που είναι απαραίτητο , ποικίλλει ανάλογα με το άτομο.</a:t>
            </a:r>
            <a:endParaRPr lang="el-G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1532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23691" y="871268"/>
            <a:ext cx="9580921" cy="5039954"/>
          </a:xfrm>
        </p:spPr>
        <p:txBody>
          <a:bodyPr vert="horz" lIns="91440" tIns="45720" rIns="91440" bIns="45720" rtlCol="0">
            <a:normAutofit fontScale="92500" lnSpcReduction="20000"/>
          </a:bodyPr>
          <a:lstStyle/>
          <a:p>
            <a:pPr marL="0" indent="0" algn="just">
              <a:lnSpc>
                <a:spcPct val="150000"/>
              </a:lnSpc>
              <a:buNone/>
            </a:pPr>
            <a:r>
              <a:rPr lang="el-GR" b="1" dirty="0" smtClean="0">
                <a:solidFill>
                  <a:schemeClr val="bg1"/>
                </a:solidFill>
                <a:latin typeface="Arial" panose="020B0604020202020204" pitchFamily="34" charset="0"/>
                <a:cs typeface="Arial" panose="020B0604020202020204" pitchFamily="34" charset="0"/>
              </a:rPr>
              <a:t>Στόχοι </a:t>
            </a:r>
          </a:p>
          <a:p>
            <a:pPr algn="just">
              <a:lnSpc>
                <a:spcPct val="150000"/>
              </a:lnSpc>
              <a:buFont typeface="Wingdings" panose="05000000000000000000" pitchFamily="2" charset="2"/>
              <a:buChar char="Ø"/>
            </a:pPr>
            <a:r>
              <a:rPr lang="el-GR" dirty="0" smtClean="0">
                <a:solidFill>
                  <a:schemeClr val="bg1"/>
                </a:solidFill>
                <a:latin typeface="Arial" panose="020B0604020202020204" pitchFamily="34" charset="0"/>
                <a:cs typeface="Arial" panose="020B0604020202020204" pitchFamily="34" charset="0"/>
              </a:rPr>
              <a:t>Πρέπει να τίθενται ρεαλιστικά</a:t>
            </a:r>
          </a:p>
          <a:p>
            <a:pPr algn="just">
              <a:lnSpc>
                <a:spcPct val="150000"/>
              </a:lnSpc>
              <a:buFont typeface="Wingdings" panose="05000000000000000000" pitchFamily="2" charset="2"/>
              <a:buChar char="Ø"/>
            </a:pPr>
            <a:r>
              <a:rPr lang="el-GR" dirty="0" smtClean="0">
                <a:solidFill>
                  <a:schemeClr val="bg1"/>
                </a:solidFill>
                <a:latin typeface="Arial" panose="020B0604020202020204" pitchFamily="34" charset="0"/>
                <a:cs typeface="Arial" panose="020B0604020202020204" pitchFamily="34" charset="0"/>
              </a:rPr>
              <a:t>Να διαφυλάσσονται με προοπτικές εξέλιξης</a:t>
            </a:r>
          </a:p>
          <a:p>
            <a:pPr algn="just">
              <a:lnSpc>
                <a:spcPct val="150000"/>
              </a:lnSpc>
              <a:buFont typeface="Wingdings" panose="05000000000000000000" pitchFamily="2" charset="2"/>
              <a:buChar char="Ø"/>
            </a:pPr>
            <a:r>
              <a:rPr lang="el-GR" dirty="0" smtClean="0">
                <a:solidFill>
                  <a:schemeClr val="bg1"/>
                </a:solidFill>
                <a:latin typeface="Arial" panose="020B0604020202020204" pitchFamily="34" charset="0"/>
                <a:cs typeface="Arial" panose="020B0604020202020204" pitchFamily="34" charset="0"/>
              </a:rPr>
              <a:t>Η επίτευξη τους δίνει την αίσθηση της περηφάνιας για την ολοκλήρωση και αυτά τα θετικά συναισθήματα ενισχύουν τη συνεχή προσωπική ανάπτυξη και εξέλιξη.</a:t>
            </a:r>
          </a:p>
          <a:p>
            <a:pPr algn="just">
              <a:lnSpc>
                <a:spcPct val="150000"/>
              </a:lnSpc>
              <a:buFont typeface="Wingdings" panose="05000000000000000000" pitchFamily="2" charset="2"/>
              <a:buChar char="Ø"/>
            </a:pPr>
            <a:endParaRPr lang="el-GR" dirty="0">
              <a:solidFill>
                <a:schemeClr val="bg1"/>
              </a:solidFill>
              <a:latin typeface="Arial" panose="020B0604020202020204" pitchFamily="34" charset="0"/>
              <a:cs typeface="Arial" panose="020B0604020202020204" pitchFamily="34" charset="0"/>
            </a:endParaRPr>
          </a:p>
          <a:p>
            <a:pPr marL="0" indent="0" algn="just">
              <a:lnSpc>
                <a:spcPct val="150000"/>
              </a:lnSpc>
              <a:buNone/>
            </a:pPr>
            <a:r>
              <a:rPr lang="el-GR" dirty="0" smtClean="0">
                <a:solidFill>
                  <a:schemeClr val="bg1"/>
                </a:solidFill>
                <a:latin typeface="Arial" panose="020B0604020202020204" pitchFamily="34" charset="0"/>
                <a:cs typeface="Arial" panose="020B0604020202020204" pitchFamily="34" charset="0"/>
              </a:rPr>
              <a:t>Η </a:t>
            </a:r>
            <a:r>
              <a:rPr lang="el-GR" b="1" dirty="0" smtClean="0">
                <a:solidFill>
                  <a:schemeClr val="bg1"/>
                </a:solidFill>
                <a:latin typeface="Arial" panose="020B0604020202020204" pitchFamily="34" charset="0"/>
                <a:cs typeface="Arial" panose="020B0604020202020204" pitchFamily="34" charset="0"/>
              </a:rPr>
              <a:t>αποτυχία</a:t>
            </a:r>
            <a:r>
              <a:rPr lang="el-GR" dirty="0" smtClean="0">
                <a:solidFill>
                  <a:schemeClr val="bg1"/>
                </a:solidFill>
                <a:latin typeface="Arial" panose="020B0604020202020204" pitchFamily="34" charset="0"/>
                <a:cs typeface="Arial" panose="020B0604020202020204" pitchFamily="34" charset="0"/>
              </a:rPr>
              <a:t> τείνει να προάγει συναισθήματα απελπισίας.</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Τα αρνητικά αυτά συναισθήματα μπορεί να δημιουργήσουν πολλά ψυχοσωματικά προβλήματα.</a:t>
            </a:r>
          </a:p>
          <a:p>
            <a:pPr algn="just">
              <a:lnSpc>
                <a:spcPct val="150000"/>
              </a:lnSpc>
            </a:pPr>
            <a:r>
              <a:rPr lang="el-GR" dirty="0" smtClean="0">
                <a:solidFill>
                  <a:schemeClr val="bg1"/>
                </a:solidFill>
                <a:latin typeface="Arial" panose="020B0604020202020204" pitchFamily="34" charset="0"/>
                <a:cs typeface="Arial" panose="020B0604020202020204" pitchFamily="34" charset="0"/>
              </a:rPr>
              <a:t>Τα συναισθήματα εχθρότητας προς τους άλλους μπορεί να οδηγήσουν σε δυσκολία αντιμετώπισης της πίεσης από τις αλλαγές στην εργασία ή την υγεία και σε πολλά άλλα προβλήματα συνήθως γνωστά μόνο στο ίδιο το άτομο.</a:t>
            </a:r>
          </a:p>
          <a:p>
            <a:pPr algn="just">
              <a:lnSpc>
                <a:spcPct val="150000"/>
              </a:lnSpc>
              <a:buFont typeface="Wingdings" panose="05000000000000000000" pitchFamily="2" charset="2"/>
              <a:buChar char="Ø"/>
            </a:pPr>
            <a:endParaRPr lang="el-GR" dirty="0">
              <a:solidFill>
                <a:schemeClr val="bg1"/>
              </a:solidFill>
              <a:latin typeface="Arial" panose="020B0604020202020204" pitchFamily="34" charset="0"/>
              <a:cs typeface="Arial" panose="020B0604020202020204" pitchFamily="34" charset="0"/>
            </a:endParaRPr>
          </a:p>
          <a:p>
            <a:pPr marL="0" indent="0" algn="just">
              <a:lnSpc>
                <a:spcPct val="150000"/>
              </a:lnSpc>
              <a:buNone/>
            </a:pPr>
            <a:endParaRPr lang="el-G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5972255"/>
      </p:ext>
    </p:extLst>
  </p:cSld>
  <p:clrMapOvr>
    <a:masterClrMapping/>
  </p:clrMapOvr>
</p:sld>
</file>

<file path=ppt/theme/theme1.xml><?xml version="1.0" encoding="utf-8"?>
<a:theme xmlns:a="http://schemas.openxmlformats.org/drawingml/2006/main" name="Wisp">
  <a:themeElements>
    <a:clrScheme name="Προσαρμοσμένο 1">
      <a:dk1>
        <a:srgbClr val="000000"/>
      </a:dk1>
      <a:lt1>
        <a:srgbClr val="000000"/>
      </a:lt1>
      <a:dk2>
        <a:srgbClr val="000000"/>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590</TotalTime>
  <Words>933</Words>
  <Application>Microsoft Office PowerPoint</Application>
  <PresentationFormat>Προσαρμογή</PresentationFormat>
  <Paragraphs>82</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Wisp</vt:lpstr>
      <vt:lpstr>Ειδικότητα : Βοηθός Φυσικοθεραπείας</vt:lpstr>
      <vt:lpstr>Παρουσίαση του PowerPoint</vt:lpstr>
      <vt:lpstr>Παρουσίαση του PowerPoint</vt:lpstr>
      <vt:lpstr>Παρουσίαση του PowerPoint</vt:lpstr>
      <vt:lpstr>Σιωπή </vt:lpstr>
      <vt:lpstr>Αντιμετώπιση του στρες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Ασθένειες που σχετίζονται με το στρες</vt:lpstr>
      <vt:lpstr>Παρουσίαση του PowerPoint</vt:lpstr>
      <vt:lpstr>Παρουσίαση του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Λογαριασμός Microsoft</dc:creator>
  <cp:lastModifiedBy>User</cp:lastModifiedBy>
  <cp:revision>55</cp:revision>
  <dcterms:created xsi:type="dcterms:W3CDTF">2024-04-27T09:04:52Z</dcterms:created>
  <dcterms:modified xsi:type="dcterms:W3CDTF">2024-11-24T08:04:28Z</dcterms:modified>
</cp:coreProperties>
</file>