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63" r:id="rId2"/>
    <p:sldId id="262" r:id="rId3"/>
    <p:sldId id="257" r:id="rId4"/>
    <p:sldId id="258" r:id="rId5"/>
    <p:sldId id="259" r:id="rId6"/>
    <p:sldId id="264" r:id="rId7"/>
    <p:sldId id="260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5F2D1-6535-421D-A656-675E867804EA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84C4E-2E0D-4597-BAAF-2754DB4849E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081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84C4E-2E0D-4597-BAAF-2754DB4849EB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11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2CA4BA-AD4B-418E-9B94-C8F91611A560}" type="datetimeFigureOut">
              <a:rPr lang="el-GR" smtClean="0"/>
              <a:pPr/>
              <a:t>7/5/2023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8A0093-403C-4720-B5B7-B9D0F2267B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hloclinic.gr/index.php?option=com_content&amp;view=article&amp;id=156&amp;itemid=81" TargetMode="External"/><Relationship Id="rId2" Type="http://schemas.openxmlformats.org/officeDocument/2006/relationships/hyperlink" Target="https://docplayer.gr/79224304-Kinisiologiki-analysi-kato-akro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ureka.teithe.gr/jspui/bitstream/123456789/8621/4/Ntagkas_Dimostheni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ΡΑΠΤΙΚΟΣ  ΜΥΣ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Ο μυς αυτός είναι διάρθιος. </a:t>
            </a:r>
          </a:p>
          <a:p>
            <a:pPr lvl="0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Ο ραπτικός είναι ένας μακρός, λεπτός μυς, σε σχήμα κορδέλας. </a:t>
            </a:r>
          </a:p>
          <a:p>
            <a:pPr lvl="0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Είναι ο πιο επιφανειακός από τους μύες της πρόσθιας πλευράς  του μηρού  και μπορεί να ψηλαφηθεί εύκολα  στα αδύνατα άτομα. Σε άλλους μπορεί να ψηλαφηθεί στην πρόσθια  άνω λαγόνια  άκανθα.</a:t>
            </a:r>
          </a:p>
          <a:p>
            <a:pPr lvl="0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Το όνομά του βγαίνει από τη φημολογούμενη λειτουργία του στο σταύρωμα των ποδιών (σταυροπόδι).</a:t>
            </a:r>
            <a:endParaRPr lang="en-US" sz="1600" dirty="0"/>
          </a:p>
          <a:p>
            <a:pPr lvl="0"/>
            <a:endParaRPr lang="el-GR" sz="1800" dirty="0"/>
          </a:p>
          <a:p>
            <a:pPr>
              <a:buNone/>
            </a:pPr>
            <a:r>
              <a:rPr lang="el-GR" sz="1400" dirty="0"/>
              <a:t> </a:t>
            </a:r>
          </a:p>
          <a:p>
            <a:endParaRPr lang="el-GR" sz="1400" dirty="0"/>
          </a:p>
        </p:txBody>
      </p:sp>
      <p:pic>
        <p:nvPicPr>
          <p:cNvPr id="1026" name="Picture 2" descr="C:\Users\Dell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429000"/>
            <a:ext cx="6715172" cy="294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ΠΗΓΕΣ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  <a:hlinkClick r:id="rId2"/>
              </a:rPr>
              <a:t>https://docplayer.gr/79224304-Kinisiologiki-analysi-kato-akroy.html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  <a:hlinkClick r:id="rId3"/>
              </a:rPr>
              <a:t>http://www.athloclinic.gr/index.php?option=com_content&amp;view=article&amp;id=156&amp;itemid=81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  <a:hlinkClick r:id="rId4"/>
              </a:rPr>
              <a:t>http://eureka.teithe.gr/jspui/bitstream/123456789/8621/4/Ntagkas_Dimosthenis.pdf</a:t>
            </a:r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endParaRPr lang="el-G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ΡΑΠΤΙΚΟΣ  ΜΥΣ</a:t>
            </a:r>
          </a:p>
        </p:txBody>
      </p:sp>
      <p:pic>
        <p:nvPicPr>
          <p:cNvPr id="4" name="Content Placeholder 3" descr="110-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86446" y="1500174"/>
            <a:ext cx="3054363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85720" y="1500174"/>
            <a:ext cx="54292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Ο ραπτικός μυς είναι ο μακρύτερος μυς του σώματος . Εκτείνεται από την πρόσθια άνω λαγόνιο άκανθα, προσπελαύνει το μηριαίο οστό σε σχήμα ελαφρού S και πορεύεται προς την έσω πλευρά του γόνατος, όπου καταφύεται στον έσω κνημιαίο κόνδυλο. Αυτός ο μυς έχει τόσο ποικίλες λειτουργίες, ώστε είναι δύσκολο να καταταγεί σε κάποια ιδιαίτερη μυϊκή ομάδα. Ο ραπτικός μυς πήρε το όνομά του από το γεγονός ότι επιτρέπει σε κάποιον να κάθεται σε τραπέζι με σταυρωμένα γόνατα, όπως κάνουν οι ράφτες.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  μακρύτερος  μυς  του  σώματος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 ο  ραπτικός  μυς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12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Ο ραπτικός μυς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Στενός, επιμήκης και ταινιοδής μυς αποτελεί τον μακρύτερο μυ του σώματος και τον πλέον επιπολή μυ της πρόσθιας επιφάνειας του μηρού . Ενεργεί πάνω σε δύο αρθρώσεις. Στο μεγαλύτερο τμήμα της πορείας του ο ραπτικός μυς καλύπτει την μηριαία αρτηρία καθώς αυτή πορεύεται μέσα στον πόρο τον προσαγωγών μυών 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1600" dirty="0">
              <a:latin typeface="Times New Roman" pitchFamily="18" charset="0"/>
              <a:cs typeface="Times New Roman" pitchFamily="18" charset="0"/>
            </a:endParaRPr>
          </a:p>
          <a:p>
            <a:endParaRPr lang="el-GR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Έκφυση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500" dirty="0">
                <a:latin typeface="Times New Roman" pitchFamily="18" charset="0"/>
                <a:cs typeface="Times New Roman" pitchFamily="18" charset="0"/>
              </a:rPr>
              <a:t>Ο ραπτικός μυς  εκφύεται  από την πρόσθια άνω λαγόνια</a:t>
            </a:r>
          </a:p>
          <a:p>
            <a:pPr>
              <a:buNone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l-GR" sz="1500" dirty="0">
                <a:latin typeface="Times New Roman" pitchFamily="18" charset="0"/>
                <a:cs typeface="Times New Roman" pitchFamily="18" charset="0"/>
              </a:rPr>
              <a:t> άκανθα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l-GR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500" b="1" dirty="0">
                <a:latin typeface="Times New Roman" pitchFamily="18" charset="0"/>
                <a:cs typeface="Times New Roman" pitchFamily="18" charset="0"/>
              </a:rPr>
              <a:t>Κατάφυση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l-GR" sz="1500" dirty="0">
                <a:latin typeface="Times New Roman" pitchFamily="18" charset="0"/>
                <a:cs typeface="Times New Roman" pitchFamily="18" charset="0"/>
              </a:rPr>
              <a:t>Καταφύεται στην κνημιαία περιτονία</a:t>
            </a:r>
          </a:p>
          <a:p>
            <a:pPr>
              <a:buNone/>
            </a:pPr>
            <a:r>
              <a:rPr lang="el-GR" sz="1500" dirty="0">
                <a:latin typeface="Times New Roman" pitchFamily="18" charset="0"/>
                <a:cs typeface="Times New Roman" pitchFamily="18" charset="0"/>
              </a:rPr>
              <a:t>                           προς τα έσω και κάτω του κνημιαίου κυρτώματος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endParaRPr lang="el-GR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500" b="1" dirty="0">
                <a:latin typeface="Times New Roman" pitchFamily="18" charset="0"/>
                <a:cs typeface="Times New Roman" pitchFamily="18" charset="0"/>
              </a:rPr>
              <a:t>Νεύρωση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  :</a:t>
            </a:r>
            <a:r>
              <a:rPr lang="el-GR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500" dirty="0">
                <a:latin typeface="Times New Roman" pitchFamily="18" charset="0"/>
                <a:cs typeface="Times New Roman" pitchFamily="18" charset="0"/>
              </a:rPr>
              <a:t>Μηριαίο νεύρο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endParaRPr lang="el-GR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500" b="1" dirty="0">
                <a:latin typeface="Times New Roman" pitchFamily="18" charset="0"/>
                <a:cs typeface="Times New Roman" pitchFamily="18" charset="0"/>
              </a:rPr>
              <a:t>Ενέργεια</a:t>
            </a:r>
            <a:r>
              <a:rPr lang="en-US" sz="1500" b="1" dirty="0">
                <a:latin typeface="Times New Roman" pitchFamily="18" charset="0"/>
                <a:cs typeface="Times New Roman" pitchFamily="18" charset="0"/>
              </a:rPr>
              <a:t>  :</a:t>
            </a:r>
            <a:r>
              <a:rPr lang="el-GR" sz="15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1500" dirty="0">
                <a:latin typeface="Times New Roman" pitchFamily="18" charset="0"/>
                <a:cs typeface="Times New Roman" pitchFamily="18" charset="0"/>
              </a:rPr>
              <a:t>Με την ενέργεια του κάμπτει, προσάγει και στρέφει προς </a:t>
            </a:r>
          </a:p>
          <a:p>
            <a:pPr>
              <a:buNone/>
            </a:pPr>
            <a:r>
              <a:rPr lang="el-GR" sz="1500" dirty="0">
                <a:latin typeface="Times New Roman" pitchFamily="18" charset="0"/>
                <a:cs typeface="Times New Roman" pitchFamily="18" charset="0"/>
              </a:rPr>
              <a:t>                          τα έξω το μηρό και συγχρόνως κάμπτει και στρέφει προς </a:t>
            </a:r>
          </a:p>
          <a:p>
            <a:pPr>
              <a:buNone/>
            </a:pPr>
            <a:r>
              <a:rPr lang="el-GR" sz="1500" dirty="0">
                <a:latin typeface="Times New Roman" pitchFamily="18" charset="0"/>
                <a:cs typeface="Times New Roman" pitchFamily="18" charset="0"/>
              </a:rPr>
              <a:t>                          τα έσω την κνήμη</a:t>
            </a:r>
          </a:p>
          <a:p>
            <a:endParaRPr lang="el-GR" sz="1700" dirty="0">
              <a:latin typeface="Times New Roman" pitchFamily="18" charset="0"/>
              <a:cs typeface="Times New Roman" pitchFamily="18" charset="0"/>
            </a:endParaRPr>
          </a:p>
          <a:p>
            <a:endParaRPr lang="el-GR" sz="1300" dirty="0">
              <a:latin typeface="Times New Roman" pitchFamily="18" charset="0"/>
              <a:cs typeface="Times New Roman" pitchFamily="18" charset="0"/>
            </a:endParaRPr>
          </a:p>
          <a:p>
            <a:endParaRPr lang="el-GR" sz="1300" dirty="0">
              <a:latin typeface="Times New Roman" pitchFamily="18" charset="0"/>
              <a:cs typeface="Times New Roman" pitchFamily="18" charset="0"/>
            </a:endParaRPr>
          </a:p>
          <a:p>
            <a:endParaRPr lang="el-GR" sz="1300" dirty="0">
              <a:latin typeface="Times New Roman" pitchFamily="18" charset="0"/>
              <a:cs typeface="Times New Roman" pitchFamily="18" charset="0"/>
            </a:endParaRPr>
          </a:p>
          <a:p>
            <a:endParaRPr lang="el-GR" sz="1800" dirty="0">
              <a:latin typeface="Times New Roman" pitchFamily="18" charset="0"/>
              <a:cs typeface="Times New Roman" pitchFamily="18" charset="0"/>
            </a:endParaRPr>
          </a:p>
          <a:p>
            <a:endParaRPr lang="el-GR" sz="1800" dirty="0">
              <a:latin typeface="Times New Roman" pitchFamily="18" charset="0"/>
              <a:cs typeface="Times New Roman" pitchFamily="18" charset="0"/>
            </a:endParaRPr>
          </a:p>
          <a:p>
            <a:endParaRPr lang="el-GR" sz="1900" dirty="0">
              <a:latin typeface="Times New Roman" pitchFamily="18" charset="0"/>
              <a:cs typeface="Times New Roman" pitchFamily="18" charset="0"/>
            </a:endParaRPr>
          </a:p>
          <a:p>
            <a:endParaRPr lang="el-GR" sz="1900" dirty="0">
              <a:latin typeface="Times New Roman" pitchFamily="18" charset="0"/>
              <a:cs typeface="Times New Roman" pitchFamily="18" charset="0"/>
            </a:endParaRPr>
          </a:p>
          <a:p>
            <a:endParaRPr lang="el-GR" sz="1900" dirty="0">
              <a:latin typeface="Times New Roman" pitchFamily="18" charset="0"/>
              <a:cs typeface="Times New Roman" pitchFamily="18" charset="0"/>
            </a:endParaRPr>
          </a:p>
          <a:p>
            <a:endParaRPr lang="el-GR" sz="1900" dirty="0">
              <a:latin typeface="Times New Roman" pitchFamily="18" charset="0"/>
              <a:cs typeface="Times New Roman" pitchFamily="18" charset="0"/>
            </a:endParaRPr>
          </a:p>
          <a:p>
            <a:endParaRPr lang="el-GR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natomia-raptikou-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928934"/>
            <a:ext cx="2857520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 ραπτικός μυς δραστηριοποιείται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900" dirty="0">
                <a:latin typeface="Times New Roman" pitchFamily="18" charset="0"/>
                <a:cs typeface="Times New Roman" pitchFamily="18" charset="0"/>
              </a:rPr>
              <a:t>Στην κάμψη του ισχίου, όπως επίσης στην κάμψη του γόνατος ή στην έσω</a:t>
            </a:r>
          </a:p>
          <a:p>
            <a:pPr>
              <a:buNone/>
            </a:pPr>
            <a:r>
              <a:rPr lang="el-GR" sz="1900" dirty="0">
                <a:latin typeface="Times New Roman" pitchFamily="18" charset="0"/>
                <a:cs typeface="Times New Roman" pitchFamily="18" charset="0"/>
              </a:rPr>
              <a:t>στροφή της κνήμης πάνω στο μηρό.</a:t>
            </a:r>
          </a:p>
          <a:p>
            <a:pPr>
              <a:buNone/>
            </a:pPr>
            <a:endParaRPr lang="el-GR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900" dirty="0">
                <a:latin typeface="Times New Roman" pitchFamily="18" charset="0"/>
                <a:cs typeface="Times New Roman" pitchFamily="18" charset="0"/>
              </a:rPr>
              <a:t>Ο ραπτικός μπορεί να παίξει κάποιο ρόλο στις στατικές προσαγωγές</a:t>
            </a:r>
          </a:p>
          <a:p>
            <a:pPr>
              <a:buNone/>
            </a:pPr>
            <a:r>
              <a:rPr lang="el-GR" sz="1900" dirty="0">
                <a:latin typeface="Times New Roman" pitchFamily="18" charset="0"/>
                <a:cs typeface="Times New Roman" pitchFamily="18" charset="0"/>
              </a:rPr>
              <a:t>του ισχίου και του γόνατος. </a:t>
            </a:r>
          </a:p>
          <a:p>
            <a:pPr>
              <a:buNone/>
            </a:pPr>
            <a:endParaRPr lang="el-GR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900" dirty="0">
                <a:latin typeface="Times New Roman" pitchFamily="18" charset="0"/>
                <a:cs typeface="Times New Roman" pitchFamily="18" charset="0"/>
              </a:rPr>
              <a:t>Στη βάδιση εργάζεται πολύ λίγο και κυρίως</a:t>
            </a:r>
          </a:p>
          <a:p>
            <a:pPr>
              <a:buNone/>
            </a:pPr>
            <a:r>
              <a:rPr lang="el-GR" sz="1900" dirty="0">
                <a:latin typeface="Times New Roman" pitchFamily="18" charset="0"/>
                <a:cs typeface="Times New Roman" pitchFamily="18" charset="0"/>
              </a:rPr>
              <a:t>τη στιγμή που ο μεγάλος δάκτυλος εγκαταλείπει το έδαφος.</a:t>
            </a:r>
          </a:p>
          <a:p>
            <a:pPr>
              <a:buNone/>
            </a:pPr>
            <a:endParaRPr lang="el-GR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900" dirty="0">
                <a:latin typeface="Times New Roman" pitchFamily="18" charset="0"/>
                <a:cs typeface="Times New Roman" pitchFamily="18" charset="0"/>
              </a:rPr>
              <a:t>Ο ραπτικός είναι ο μακρύτερος μυς του σώματος και παρουσιάζει τις</a:t>
            </a:r>
          </a:p>
          <a:p>
            <a:pPr>
              <a:buNone/>
            </a:pPr>
            <a:r>
              <a:rPr lang="el-GR" sz="1900" dirty="0">
                <a:latin typeface="Times New Roman" pitchFamily="18" charset="0"/>
                <a:cs typeface="Times New Roman" pitchFamily="18" charset="0"/>
              </a:rPr>
              <a:t>μεγαλύτερες τιμές όσον αφορά τις συσπάσεις του.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57148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ΔΡΑΣΤΗΡΙΟΤΗΤΑ  ΡΑΠΤΙΚΟΥ   ΜΥ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b="1" u="sng" dirty="0">
                <a:latin typeface="Times New Roman" pitchFamily="18" charset="0"/>
                <a:cs typeface="Times New Roman" pitchFamily="18" charset="0"/>
              </a:rPr>
              <a:t>Ανταγωνιστές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Στην φυσιολογική όρθια στάση και κατά τη διάρκεια της κάμψης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του ισχίου, ο ραπτικός μυς ανταγωνίζεται τον </a:t>
            </a:r>
            <a:r>
              <a:rPr lang="el-GR" sz="2000" u="sng" dirty="0">
                <a:latin typeface="Times New Roman" pitchFamily="18" charset="0"/>
                <a:cs typeface="Times New Roman" pitchFamily="18" charset="0"/>
              </a:rPr>
              <a:t>τείνοντα την πλατεία</a:t>
            </a:r>
          </a:p>
          <a:p>
            <a:pPr>
              <a:buNone/>
            </a:pPr>
            <a:r>
              <a:rPr lang="el-GR" sz="2000" u="sng" dirty="0">
                <a:latin typeface="Times New Roman" pitchFamily="18" charset="0"/>
                <a:cs typeface="Times New Roman" pitchFamily="18" charset="0"/>
              </a:rPr>
              <a:t>περιτονία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στις έξω και στις έσω στροφές, δηλαδή ο ένας εξουδετερώνει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τις στροφές του άλλου με τελικό σκοπό την παρουσίαση και από τους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δύο μαζί της κάμψης στην άρθρωση.</a:t>
            </a:r>
          </a:p>
          <a:p>
            <a:pPr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400" b="1" u="sng" dirty="0">
                <a:latin typeface="Times New Roman" pitchFamily="18" charset="0"/>
                <a:cs typeface="Times New Roman" pitchFamily="18" charset="0"/>
              </a:rPr>
              <a:t>Συναγωνιστές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Ο ραπτικός μαζί με τον </a:t>
            </a:r>
            <a:r>
              <a:rPr lang="el-GR" sz="2000" u="sng" dirty="0">
                <a:latin typeface="Times New Roman" pitchFamily="18" charset="0"/>
                <a:cs typeface="Times New Roman" pitchFamily="18" charset="0"/>
              </a:rPr>
              <a:t>ισχνό προσαγωγό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παίζει ρόλο στην τέλεια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προσαγωγή της θέσης του ισχίου και του γόνατος (βάδιση)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Ο ραπτικός στον κύκλο βάδισης απλά επιταχύνει την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προς τα εμπρός κίνηση του σώματος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0004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sz="28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ΑΝΤΑΓΩΝΙΣΤΕΣ - ΣΥΝΑΓΩΝΙΣΤΕΣ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ΑΝΤΑΓΩΝΙΣΤΕΣ - ΣΥΝΑΓΩΝΙΣΤΕΣ</a:t>
            </a:r>
            <a:endParaRPr lang="el-GR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ΤΕΙΝΩΝ+ΤΗΝ+ΠΛΑΤΕΙΑ+ΠΕΡΙΤΟΝΙΑ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0166" y="1714488"/>
            <a:ext cx="6096000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27048"/>
            <a:ext cx="8519952" cy="48309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800" b="1" u="sng" dirty="0">
                <a:latin typeface="Times New Roman" pitchFamily="18" charset="0"/>
                <a:cs typeface="Times New Roman" pitchFamily="18" charset="0"/>
              </a:rPr>
              <a:t>Έλεγχος του ραπτικού</a:t>
            </a:r>
          </a:p>
          <a:p>
            <a:pPr>
              <a:buNone/>
            </a:pPr>
            <a:endParaRPr lang="el-G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Ο ασθενής καθιστός με τα γόνατα λυγισμένα και τις κνήμες έξω από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το κρεβάτι. Γίνεται προσπάθεια κάμψης-απαγωγής-έξω στροφής ισχίου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και κάμψης γόνατος. Η αντίσταση για την κάμψη και την απαγωγή του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ισχίου δίνεται πάνω από το γόνατο και για την έξω στροφή του ισχίου και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την κάμψη του γόνατος δίνεται με το άλλο χέρι του φυσιοθεραπευτή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πάνω από την ποδοκνημική. Από την ίδια θέση σταθεροποιώντας την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λεκάνη, παροτρύνουμε τον ασθενή να σύρει την πτέρνα του κατά μήκος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της κνήμης του άλλου ποδιού. Επίσης ο έλεγχος μπορεί να γίνει από την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ύπτια κατάκλιση και σταθεροποιώντας την λεκάνη ζητάμε από τον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ασθενή να σύρει την πτέρνα κατά μήκος της κνήμης του άλλου ποδιού. Ο</a:t>
            </a:r>
          </a:p>
          <a:p>
            <a:pPr>
              <a:buNone/>
            </a:pP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ραπτικός ψηλαφάται στην έκφυσή του ή ακόμα και σε όλη τη διαδρομή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dirty="0">
                <a:latin typeface="Times New Roman" pitchFamily="18" charset="0"/>
                <a:cs typeface="Times New Roman" pitchFamily="18" charset="0"/>
              </a:rPr>
              <a:t>του.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571480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ΕΛΕΓΧΟΣ  ΡΑΠΤΙΚΟΥ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ΠΑΡΑΛΥΣΗ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039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800" b="1" u="sng" dirty="0">
                <a:latin typeface="Times New Roman" pitchFamily="18" charset="0"/>
                <a:cs typeface="Times New Roman" pitchFamily="18" charset="0"/>
              </a:rPr>
              <a:t>Παράλυση</a:t>
            </a:r>
          </a:p>
          <a:p>
            <a:pPr>
              <a:buNone/>
            </a:pPr>
            <a:endParaRPr lang="el-GR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Όταν ο ραπτικός παραλύσει η κίνηση γίνεται από τους υπόλοιπους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μυς του μηρού, αλλά όχι στο ίδιο εύρος και με την ίδια ευκολία. Η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απαγωγή γίνεται από τον τείνων την πλατεία περιτονία, την κάμψη την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κάνει ο ημιτενοντώδης, ο δικέφαλος μηριαίος και ο ημιϋμενώδης. Η έσω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στροφή της κνήμης εκτελείται από τον ημιτενοντώδη και τον ισχνό, και</a:t>
            </a:r>
          </a:p>
          <a:p>
            <a:pPr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τέλος η έξω στροφή του ισχίου από τον μακρό και τον βραχύ προσαγωγό.</a:t>
            </a:r>
          </a:p>
          <a:p>
            <a:endParaRPr lang="el-G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ΜΥΣ  ΤΟΥ  ΜΗΡΟΥ</a:t>
            </a:r>
          </a:p>
        </p:txBody>
      </p:sp>
      <p:pic>
        <p:nvPicPr>
          <p:cNvPr id="4" name="Content Placeholder 3" descr="ΗΜΙΥΜΕΝΩΔΗΣ+ΗΜΙΤΕΝΟΝΤΩΔΗΣ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922</TotalTime>
  <Words>745</Words>
  <Application>Microsoft Office PowerPoint</Application>
  <PresentationFormat>Προβολή στην οθόνη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Calibri</vt:lpstr>
      <vt:lpstr>Georgia</vt:lpstr>
      <vt:lpstr>Times New Roman</vt:lpstr>
      <vt:lpstr>Wingdings</vt:lpstr>
      <vt:lpstr>Wingdings 2</vt:lpstr>
      <vt:lpstr>Civic</vt:lpstr>
      <vt:lpstr>ΡΑΠΤΙΚΟΣ  ΜΥΣ</vt:lpstr>
      <vt:lpstr>ΡΑΠΤΙΚΟΣ  ΜΥΣ</vt:lpstr>
      <vt:lpstr>Ο  μακρύτερος  μυς  του  σώματος :  ο  ραπτικός  μυς</vt:lpstr>
      <vt:lpstr>Παρουσίαση του PowerPoint</vt:lpstr>
      <vt:lpstr>Παρουσίαση του PowerPoint</vt:lpstr>
      <vt:lpstr>ΑΝΤΑΓΩΝΙΣΤΕΣ - ΣΥΝΑΓΩΝΙΣΤΕΣ</vt:lpstr>
      <vt:lpstr>Παρουσίαση του PowerPoint</vt:lpstr>
      <vt:lpstr>ΠΑΡΑΛΥΣΗ</vt:lpstr>
      <vt:lpstr>ΜΥΣ  ΤΟΥ  ΜΗΡΟΥ</vt:lpstr>
      <vt:lpstr>ΠΗΓΕΣ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Ioanna Maria Stamati</cp:lastModifiedBy>
  <cp:revision>81</cp:revision>
  <dcterms:created xsi:type="dcterms:W3CDTF">2022-03-11T18:54:44Z</dcterms:created>
  <dcterms:modified xsi:type="dcterms:W3CDTF">2023-05-07T10:30:13Z</dcterms:modified>
</cp:coreProperties>
</file>