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7" r:id="rId2"/>
  </p:sldMasterIdLst>
  <p:sldIdLst>
    <p:sldId id="273" r:id="rId3"/>
    <p:sldId id="329" r:id="rId4"/>
    <p:sldId id="275" r:id="rId5"/>
    <p:sldId id="276" r:id="rId6"/>
    <p:sldId id="277" r:id="rId7"/>
    <p:sldId id="278" r:id="rId8"/>
    <p:sldId id="279" r:id="rId9"/>
    <p:sldId id="280" r:id="rId10"/>
    <p:sldId id="281" r:id="rId11"/>
    <p:sldId id="282" r:id="rId12"/>
    <p:sldId id="283" r:id="rId13"/>
    <p:sldId id="284" r:id="rId14"/>
    <p:sldId id="286" r:id="rId15"/>
    <p:sldId id="285" r:id="rId16"/>
    <p:sldId id="287" r:id="rId17"/>
    <p:sldId id="288" r:id="rId18"/>
    <p:sldId id="289" r:id="rId19"/>
    <p:sldId id="291" r:id="rId20"/>
    <p:sldId id="290" r:id="rId21"/>
    <p:sldId id="292" r:id="rId22"/>
    <p:sldId id="293" r:id="rId23"/>
    <p:sldId id="296" r:id="rId24"/>
    <p:sldId id="294" r:id="rId25"/>
    <p:sldId id="302" r:id="rId26"/>
    <p:sldId id="303" r:id="rId27"/>
    <p:sldId id="299" r:id="rId28"/>
    <p:sldId id="300" r:id="rId29"/>
    <p:sldId id="304" r:id="rId30"/>
    <p:sldId id="305" r:id="rId31"/>
    <p:sldId id="306" r:id="rId32"/>
    <p:sldId id="307" r:id="rId33"/>
    <p:sldId id="308" r:id="rId34"/>
    <p:sldId id="310" r:id="rId35"/>
    <p:sldId id="311" r:id="rId36"/>
    <p:sldId id="312" r:id="rId37"/>
    <p:sldId id="318" r:id="rId38"/>
    <p:sldId id="319" r:id="rId39"/>
    <p:sldId id="320" r:id="rId40"/>
    <p:sldId id="323" r:id="rId41"/>
    <p:sldId id="324" r:id="rId42"/>
    <p:sldId id="321" r:id="rId43"/>
    <p:sldId id="325" r:id="rId44"/>
    <p:sldId id="322" r:id="rId45"/>
    <p:sldId id="326" r:id="rId46"/>
    <p:sldId id="327" r:id="rId47"/>
    <p:sldId id="328" r:id="rId4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40"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73B9D5-40DA-47BF-BC61-9D2AB2E6D267}"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l-GR"/>
        </a:p>
      </dgm:t>
    </dgm:pt>
    <dgm:pt modelId="{F7D761BB-9441-4B66-8A5E-0226058FFECD}">
      <dgm:prSet phldrT="[Text]"/>
      <dgm:spPr/>
      <dgm:t>
        <a:bodyPr/>
        <a:lstStyle/>
        <a:p>
          <a:r>
            <a:rPr lang="el-GR" b="1" dirty="0" smtClean="0">
              <a:solidFill>
                <a:schemeClr val="bg1"/>
              </a:solidFill>
              <a:latin typeface="Calibri" panose="020F0502020204030204" pitchFamily="34" charset="0"/>
            </a:rPr>
            <a:t>Ψυχική διαταραχή</a:t>
          </a:r>
          <a:endParaRPr lang="el-GR" b="1" dirty="0">
            <a:solidFill>
              <a:schemeClr val="bg1"/>
            </a:solidFill>
            <a:latin typeface="Calibri" panose="020F0502020204030204" pitchFamily="34" charset="0"/>
          </a:endParaRPr>
        </a:p>
      </dgm:t>
    </dgm:pt>
    <dgm:pt modelId="{6B2A6A4C-880B-4CD3-B20F-9804EB04FF34}" type="parTrans" cxnId="{AE527D0C-4BF3-4CED-9973-AE093EEB528B}">
      <dgm:prSet/>
      <dgm:spPr/>
      <dgm:t>
        <a:bodyPr/>
        <a:lstStyle/>
        <a:p>
          <a:endParaRPr lang="el-GR"/>
        </a:p>
      </dgm:t>
    </dgm:pt>
    <dgm:pt modelId="{08C305AB-6E75-4527-9672-C7C8BD31608C}" type="sibTrans" cxnId="{AE527D0C-4BF3-4CED-9973-AE093EEB528B}">
      <dgm:prSet/>
      <dgm:spPr/>
      <dgm:t>
        <a:bodyPr/>
        <a:lstStyle/>
        <a:p>
          <a:endParaRPr lang="el-GR"/>
        </a:p>
      </dgm:t>
    </dgm:pt>
    <dgm:pt modelId="{02C87146-69EE-4D01-BC0A-68435953E6AC}">
      <dgm:prSet phldrT="[Text]" custT="1"/>
      <dgm:spPr/>
      <dgm:t>
        <a:bodyPr/>
        <a:lstStyle/>
        <a:p>
          <a:r>
            <a:rPr lang="el-GR" sz="1600" b="1" dirty="0" smtClean="0">
              <a:solidFill>
                <a:schemeClr val="bg1"/>
              </a:solidFill>
              <a:latin typeface="Calibri" panose="020F0502020204030204" pitchFamily="34" charset="0"/>
            </a:rPr>
            <a:t>Προσωπική δυσφορία</a:t>
          </a:r>
          <a:endParaRPr lang="el-GR" sz="1600" b="1" dirty="0">
            <a:solidFill>
              <a:schemeClr val="bg1"/>
            </a:solidFill>
            <a:latin typeface="Calibri" panose="020F0502020204030204" pitchFamily="34" charset="0"/>
          </a:endParaRPr>
        </a:p>
      </dgm:t>
    </dgm:pt>
    <dgm:pt modelId="{D6143CAD-F46F-4087-B8C9-A732FE9D808D}" type="parTrans" cxnId="{FD071E9E-528F-4E81-82A8-1E2E02E337E5}">
      <dgm:prSet/>
      <dgm:spPr/>
      <dgm:t>
        <a:bodyPr/>
        <a:lstStyle/>
        <a:p>
          <a:endParaRPr lang="el-GR"/>
        </a:p>
      </dgm:t>
    </dgm:pt>
    <dgm:pt modelId="{919B7A2D-690C-4341-9AD2-877EE1139D15}" type="sibTrans" cxnId="{FD071E9E-528F-4E81-82A8-1E2E02E337E5}">
      <dgm:prSet/>
      <dgm:spPr/>
      <dgm:t>
        <a:bodyPr/>
        <a:lstStyle/>
        <a:p>
          <a:endParaRPr lang="el-GR"/>
        </a:p>
      </dgm:t>
    </dgm:pt>
    <dgm:pt modelId="{114B2349-EA39-46DA-BD4B-437480F6B74A}">
      <dgm:prSet phldrT="[Text]" custT="1"/>
      <dgm:spPr/>
      <dgm:t>
        <a:bodyPr/>
        <a:lstStyle/>
        <a:p>
          <a:r>
            <a:rPr lang="el-GR" sz="1800" b="1" dirty="0" smtClean="0">
              <a:solidFill>
                <a:schemeClr val="bg1"/>
              </a:solidFill>
              <a:latin typeface="Calibri" panose="020F0502020204030204" pitchFamily="34" charset="0"/>
            </a:rPr>
            <a:t>Αναπηρία</a:t>
          </a:r>
          <a:endParaRPr lang="el-GR" sz="1800" b="1" dirty="0">
            <a:solidFill>
              <a:schemeClr val="bg1"/>
            </a:solidFill>
            <a:latin typeface="Calibri" panose="020F0502020204030204" pitchFamily="34" charset="0"/>
          </a:endParaRPr>
        </a:p>
      </dgm:t>
    </dgm:pt>
    <dgm:pt modelId="{D32239C6-A6F4-4353-A36E-D4899D4610BD}" type="parTrans" cxnId="{81992A42-AF1D-4C80-B0F2-B29254A896FB}">
      <dgm:prSet/>
      <dgm:spPr/>
      <dgm:t>
        <a:bodyPr/>
        <a:lstStyle/>
        <a:p>
          <a:endParaRPr lang="el-GR"/>
        </a:p>
      </dgm:t>
    </dgm:pt>
    <dgm:pt modelId="{73A3B149-187F-4626-8C20-7703D5200601}" type="sibTrans" cxnId="{81992A42-AF1D-4C80-B0F2-B29254A896FB}">
      <dgm:prSet/>
      <dgm:spPr/>
      <dgm:t>
        <a:bodyPr/>
        <a:lstStyle/>
        <a:p>
          <a:endParaRPr lang="el-GR"/>
        </a:p>
      </dgm:t>
    </dgm:pt>
    <dgm:pt modelId="{432BDB8B-2420-4610-BBE0-83349D7AA3B7}">
      <dgm:prSet phldrT="[Text]" custT="1"/>
      <dgm:spPr/>
      <dgm:t>
        <a:bodyPr/>
        <a:lstStyle/>
        <a:p>
          <a:r>
            <a:rPr lang="el-GR" sz="1600" b="1" dirty="0" smtClean="0">
              <a:solidFill>
                <a:schemeClr val="bg1"/>
              </a:solidFill>
              <a:latin typeface="Calibri" panose="020F0502020204030204" pitchFamily="34" charset="0"/>
            </a:rPr>
            <a:t>Δυσλειτουρ-γία</a:t>
          </a:r>
          <a:endParaRPr lang="el-GR" sz="1600" b="1" dirty="0">
            <a:solidFill>
              <a:schemeClr val="bg1"/>
            </a:solidFill>
            <a:latin typeface="Calibri" panose="020F0502020204030204" pitchFamily="34" charset="0"/>
          </a:endParaRPr>
        </a:p>
      </dgm:t>
    </dgm:pt>
    <dgm:pt modelId="{4AF41812-3D04-48B7-BD28-E50CE5EF0DC3}" type="parTrans" cxnId="{EF07FD29-74D6-40BF-A566-4A0160CC25F6}">
      <dgm:prSet/>
      <dgm:spPr/>
      <dgm:t>
        <a:bodyPr/>
        <a:lstStyle/>
        <a:p>
          <a:endParaRPr lang="el-GR"/>
        </a:p>
      </dgm:t>
    </dgm:pt>
    <dgm:pt modelId="{7DB06D07-4A01-4E7E-AAF1-E8C623E0393F}" type="sibTrans" cxnId="{EF07FD29-74D6-40BF-A566-4A0160CC25F6}">
      <dgm:prSet/>
      <dgm:spPr/>
      <dgm:t>
        <a:bodyPr/>
        <a:lstStyle/>
        <a:p>
          <a:endParaRPr lang="el-GR"/>
        </a:p>
      </dgm:t>
    </dgm:pt>
    <dgm:pt modelId="{14B4197F-7550-4D3A-AA20-E9B56583A6FE}">
      <dgm:prSet phldrT="[Text]" custT="1"/>
      <dgm:spPr/>
      <dgm:t>
        <a:bodyPr/>
        <a:lstStyle/>
        <a:p>
          <a:r>
            <a:rPr lang="el-GR" sz="1600" b="1" dirty="0" smtClean="0">
              <a:solidFill>
                <a:schemeClr val="bg1"/>
              </a:solidFill>
              <a:latin typeface="Calibri" panose="020F0502020204030204" pitchFamily="34" charset="0"/>
            </a:rPr>
            <a:t>Παραβίαση κοινωνικής νόρμας</a:t>
          </a:r>
          <a:endParaRPr lang="el-GR" sz="1600" b="1" dirty="0">
            <a:solidFill>
              <a:schemeClr val="bg1"/>
            </a:solidFill>
            <a:latin typeface="Calibri" panose="020F0502020204030204" pitchFamily="34" charset="0"/>
          </a:endParaRPr>
        </a:p>
      </dgm:t>
    </dgm:pt>
    <dgm:pt modelId="{D6249AF6-2B9A-484D-BE48-CB09C3D42168}" type="parTrans" cxnId="{1A50F4E2-DD47-4379-8BEE-453CD50C89E1}">
      <dgm:prSet/>
      <dgm:spPr/>
      <dgm:t>
        <a:bodyPr/>
        <a:lstStyle/>
        <a:p>
          <a:endParaRPr lang="el-GR"/>
        </a:p>
      </dgm:t>
    </dgm:pt>
    <dgm:pt modelId="{F96649D9-AAD1-45AC-8CDD-88DB5141DDDE}" type="sibTrans" cxnId="{1A50F4E2-DD47-4379-8BEE-453CD50C89E1}">
      <dgm:prSet/>
      <dgm:spPr/>
      <dgm:t>
        <a:bodyPr/>
        <a:lstStyle/>
        <a:p>
          <a:endParaRPr lang="el-GR"/>
        </a:p>
      </dgm:t>
    </dgm:pt>
    <dgm:pt modelId="{B09E15BD-2E21-4B9A-AB17-2E23B8332868}" type="pres">
      <dgm:prSet presAssocID="{E273B9D5-40DA-47BF-BC61-9D2AB2E6D267}" presName="cycle" presStyleCnt="0">
        <dgm:presLayoutVars>
          <dgm:chMax val="1"/>
          <dgm:dir/>
          <dgm:animLvl val="ctr"/>
          <dgm:resizeHandles val="exact"/>
        </dgm:presLayoutVars>
      </dgm:prSet>
      <dgm:spPr/>
      <dgm:t>
        <a:bodyPr/>
        <a:lstStyle/>
        <a:p>
          <a:endParaRPr lang="el-GR"/>
        </a:p>
      </dgm:t>
    </dgm:pt>
    <dgm:pt modelId="{7FCCAFF7-DF94-4CF4-8645-00A8D716A89E}" type="pres">
      <dgm:prSet presAssocID="{F7D761BB-9441-4B66-8A5E-0226058FFECD}" presName="centerShape" presStyleLbl="node0" presStyleIdx="0" presStyleCnt="1" custScaleX="152276" custScaleY="155487" custLinFactNeighborX="-294" custLinFactNeighborY="1178"/>
      <dgm:spPr/>
      <dgm:t>
        <a:bodyPr/>
        <a:lstStyle/>
        <a:p>
          <a:endParaRPr lang="el-GR"/>
        </a:p>
      </dgm:t>
    </dgm:pt>
    <dgm:pt modelId="{1EB480A5-C783-4389-AB37-C3763599DC9B}" type="pres">
      <dgm:prSet presAssocID="{D6143CAD-F46F-4087-B8C9-A732FE9D808D}" presName="Name9" presStyleLbl="parChTrans1D2" presStyleIdx="0" presStyleCnt="4"/>
      <dgm:spPr/>
      <dgm:t>
        <a:bodyPr/>
        <a:lstStyle/>
        <a:p>
          <a:endParaRPr lang="el-GR"/>
        </a:p>
      </dgm:t>
    </dgm:pt>
    <dgm:pt modelId="{B6D15A4A-BB00-4336-A36D-81881BB507B7}" type="pres">
      <dgm:prSet presAssocID="{D6143CAD-F46F-4087-B8C9-A732FE9D808D}" presName="connTx" presStyleLbl="parChTrans1D2" presStyleIdx="0" presStyleCnt="4"/>
      <dgm:spPr/>
      <dgm:t>
        <a:bodyPr/>
        <a:lstStyle/>
        <a:p>
          <a:endParaRPr lang="el-GR"/>
        </a:p>
      </dgm:t>
    </dgm:pt>
    <dgm:pt modelId="{5C3C21AD-8299-4EB1-8A52-5579F26AE387}" type="pres">
      <dgm:prSet presAssocID="{02C87146-69EE-4D01-BC0A-68435953E6AC}" presName="node" presStyleLbl="node1" presStyleIdx="0" presStyleCnt="4" custScaleX="122478" custScaleY="91158" custRadScaleRad="106301" custRadScaleInc="686">
        <dgm:presLayoutVars>
          <dgm:bulletEnabled val="1"/>
        </dgm:presLayoutVars>
      </dgm:prSet>
      <dgm:spPr/>
      <dgm:t>
        <a:bodyPr/>
        <a:lstStyle/>
        <a:p>
          <a:endParaRPr lang="el-GR"/>
        </a:p>
      </dgm:t>
    </dgm:pt>
    <dgm:pt modelId="{D17E0258-0EB8-4B8F-BF78-EBEEF0FEABA6}" type="pres">
      <dgm:prSet presAssocID="{D32239C6-A6F4-4353-A36E-D4899D4610BD}" presName="Name9" presStyleLbl="parChTrans1D2" presStyleIdx="1" presStyleCnt="4"/>
      <dgm:spPr/>
      <dgm:t>
        <a:bodyPr/>
        <a:lstStyle/>
        <a:p>
          <a:endParaRPr lang="el-GR"/>
        </a:p>
      </dgm:t>
    </dgm:pt>
    <dgm:pt modelId="{293CC4D3-550C-4F78-97A4-A565CBC62B67}" type="pres">
      <dgm:prSet presAssocID="{D32239C6-A6F4-4353-A36E-D4899D4610BD}" presName="connTx" presStyleLbl="parChTrans1D2" presStyleIdx="1" presStyleCnt="4"/>
      <dgm:spPr/>
      <dgm:t>
        <a:bodyPr/>
        <a:lstStyle/>
        <a:p>
          <a:endParaRPr lang="el-GR"/>
        </a:p>
      </dgm:t>
    </dgm:pt>
    <dgm:pt modelId="{E56421EC-6C81-4EF9-9A7C-65311994CE26}" type="pres">
      <dgm:prSet presAssocID="{114B2349-EA39-46DA-BD4B-437480F6B74A}" presName="node" presStyleLbl="node1" presStyleIdx="1" presStyleCnt="4" custScaleX="116350" custScaleY="92522" custRadScaleRad="113633">
        <dgm:presLayoutVars>
          <dgm:bulletEnabled val="1"/>
        </dgm:presLayoutVars>
      </dgm:prSet>
      <dgm:spPr/>
      <dgm:t>
        <a:bodyPr/>
        <a:lstStyle/>
        <a:p>
          <a:endParaRPr lang="el-GR"/>
        </a:p>
      </dgm:t>
    </dgm:pt>
    <dgm:pt modelId="{1378C7FC-579F-4101-B453-53BB4FE03C04}" type="pres">
      <dgm:prSet presAssocID="{4AF41812-3D04-48B7-BD28-E50CE5EF0DC3}" presName="Name9" presStyleLbl="parChTrans1D2" presStyleIdx="2" presStyleCnt="4"/>
      <dgm:spPr/>
      <dgm:t>
        <a:bodyPr/>
        <a:lstStyle/>
        <a:p>
          <a:endParaRPr lang="el-GR"/>
        </a:p>
      </dgm:t>
    </dgm:pt>
    <dgm:pt modelId="{15302B82-97D1-4EBD-A7CC-7A6E8B270556}" type="pres">
      <dgm:prSet presAssocID="{4AF41812-3D04-48B7-BD28-E50CE5EF0DC3}" presName="connTx" presStyleLbl="parChTrans1D2" presStyleIdx="2" presStyleCnt="4"/>
      <dgm:spPr/>
      <dgm:t>
        <a:bodyPr/>
        <a:lstStyle/>
        <a:p>
          <a:endParaRPr lang="el-GR"/>
        </a:p>
      </dgm:t>
    </dgm:pt>
    <dgm:pt modelId="{33599CAF-4845-4E7D-9A81-E4F83221CD7C}" type="pres">
      <dgm:prSet presAssocID="{432BDB8B-2420-4610-BBE0-83349D7AA3B7}" presName="node" presStyleLbl="node1" presStyleIdx="2" presStyleCnt="4" custScaleX="122555" custScaleY="104527" custRadScaleRad="121501" custRadScaleInc="-569">
        <dgm:presLayoutVars>
          <dgm:bulletEnabled val="1"/>
        </dgm:presLayoutVars>
      </dgm:prSet>
      <dgm:spPr/>
      <dgm:t>
        <a:bodyPr/>
        <a:lstStyle/>
        <a:p>
          <a:endParaRPr lang="el-GR"/>
        </a:p>
      </dgm:t>
    </dgm:pt>
    <dgm:pt modelId="{D676493D-52FA-4CD0-A1D2-813E7E1ED05A}" type="pres">
      <dgm:prSet presAssocID="{D6249AF6-2B9A-484D-BE48-CB09C3D42168}" presName="Name9" presStyleLbl="parChTrans1D2" presStyleIdx="3" presStyleCnt="4"/>
      <dgm:spPr/>
      <dgm:t>
        <a:bodyPr/>
        <a:lstStyle/>
        <a:p>
          <a:endParaRPr lang="el-GR"/>
        </a:p>
      </dgm:t>
    </dgm:pt>
    <dgm:pt modelId="{D1E07C05-DC28-4F90-BB8A-A31DAB999D3C}" type="pres">
      <dgm:prSet presAssocID="{D6249AF6-2B9A-484D-BE48-CB09C3D42168}" presName="connTx" presStyleLbl="parChTrans1D2" presStyleIdx="3" presStyleCnt="4"/>
      <dgm:spPr/>
      <dgm:t>
        <a:bodyPr/>
        <a:lstStyle/>
        <a:p>
          <a:endParaRPr lang="el-GR"/>
        </a:p>
      </dgm:t>
    </dgm:pt>
    <dgm:pt modelId="{B1547EFC-A9D2-4444-853A-5C36316DF803}" type="pres">
      <dgm:prSet presAssocID="{14B4197F-7550-4D3A-AA20-E9B56583A6FE}" presName="node" presStyleLbl="node1" presStyleIdx="3" presStyleCnt="4" custScaleX="116408" custScaleY="96070" custRadScaleRad="112278" custRadScaleInc="1546">
        <dgm:presLayoutVars>
          <dgm:bulletEnabled val="1"/>
        </dgm:presLayoutVars>
      </dgm:prSet>
      <dgm:spPr/>
      <dgm:t>
        <a:bodyPr/>
        <a:lstStyle/>
        <a:p>
          <a:endParaRPr lang="el-GR"/>
        </a:p>
      </dgm:t>
    </dgm:pt>
  </dgm:ptLst>
  <dgm:cxnLst>
    <dgm:cxn modelId="{5876212B-A9C4-46EE-A183-45D6B6504D60}" type="presOf" srcId="{D32239C6-A6F4-4353-A36E-D4899D4610BD}" destId="{D17E0258-0EB8-4B8F-BF78-EBEEF0FEABA6}" srcOrd="0" destOrd="0" presId="urn:microsoft.com/office/officeart/2005/8/layout/radial1"/>
    <dgm:cxn modelId="{786CEA35-756D-4BD1-8305-EDD32D9ADD7C}" type="presOf" srcId="{D32239C6-A6F4-4353-A36E-D4899D4610BD}" destId="{293CC4D3-550C-4F78-97A4-A565CBC62B67}" srcOrd="1" destOrd="0" presId="urn:microsoft.com/office/officeart/2005/8/layout/radial1"/>
    <dgm:cxn modelId="{19E1DC83-A2A1-40B0-A58E-059220E61E5C}" type="presOf" srcId="{02C87146-69EE-4D01-BC0A-68435953E6AC}" destId="{5C3C21AD-8299-4EB1-8A52-5579F26AE387}" srcOrd="0" destOrd="0" presId="urn:microsoft.com/office/officeart/2005/8/layout/radial1"/>
    <dgm:cxn modelId="{16A1D406-7975-4CE1-AACB-9D7DA8B9CB4B}" type="presOf" srcId="{F7D761BB-9441-4B66-8A5E-0226058FFECD}" destId="{7FCCAFF7-DF94-4CF4-8645-00A8D716A89E}" srcOrd="0" destOrd="0" presId="urn:microsoft.com/office/officeart/2005/8/layout/radial1"/>
    <dgm:cxn modelId="{F002B0FD-A264-466E-8AA3-BDFBADF8A2D2}" type="presOf" srcId="{432BDB8B-2420-4610-BBE0-83349D7AA3B7}" destId="{33599CAF-4845-4E7D-9A81-E4F83221CD7C}" srcOrd="0" destOrd="0" presId="urn:microsoft.com/office/officeart/2005/8/layout/radial1"/>
    <dgm:cxn modelId="{EF07FD29-74D6-40BF-A566-4A0160CC25F6}" srcId="{F7D761BB-9441-4B66-8A5E-0226058FFECD}" destId="{432BDB8B-2420-4610-BBE0-83349D7AA3B7}" srcOrd="2" destOrd="0" parTransId="{4AF41812-3D04-48B7-BD28-E50CE5EF0DC3}" sibTransId="{7DB06D07-4A01-4E7E-AAF1-E8C623E0393F}"/>
    <dgm:cxn modelId="{D2A4D386-371A-4493-B9D0-F8235842828E}" type="presOf" srcId="{D6249AF6-2B9A-484D-BE48-CB09C3D42168}" destId="{D676493D-52FA-4CD0-A1D2-813E7E1ED05A}" srcOrd="0" destOrd="0" presId="urn:microsoft.com/office/officeart/2005/8/layout/radial1"/>
    <dgm:cxn modelId="{1A50F4E2-DD47-4379-8BEE-453CD50C89E1}" srcId="{F7D761BB-9441-4B66-8A5E-0226058FFECD}" destId="{14B4197F-7550-4D3A-AA20-E9B56583A6FE}" srcOrd="3" destOrd="0" parTransId="{D6249AF6-2B9A-484D-BE48-CB09C3D42168}" sibTransId="{F96649D9-AAD1-45AC-8CDD-88DB5141DDDE}"/>
    <dgm:cxn modelId="{94016B00-B902-43C2-A8FC-84142C9B8236}" type="presOf" srcId="{E273B9D5-40DA-47BF-BC61-9D2AB2E6D267}" destId="{B09E15BD-2E21-4B9A-AB17-2E23B8332868}" srcOrd="0" destOrd="0" presId="urn:microsoft.com/office/officeart/2005/8/layout/radial1"/>
    <dgm:cxn modelId="{1116E567-8E03-4FE4-B19E-F5F16510579E}" type="presOf" srcId="{4AF41812-3D04-48B7-BD28-E50CE5EF0DC3}" destId="{1378C7FC-579F-4101-B453-53BB4FE03C04}" srcOrd="0" destOrd="0" presId="urn:microsoft.com/office/officeart/2005/8/layout/radial1"/>
    <dgm:cxn modelId="{AE527D0C-4BF3-4CED-9973-AE093EEB528B}" srcId="{E273B9D5-40DA-47BF-BC61-9D2AB2E6D267}" destId="{F7D761BB-9441-4B66-8A5E-0226058FFECD}" srcOrd="0" destOrd="0" parTransId="{6B2A6A4C-880B-4CD3-B20F-9804EB04FF34}" sibTransId="{08C305AB-6E75-4527-9672-C7C8BD31608C}"/>
    <dgm:cxn modelId="{82640423-37DD-4A15-9A65-7B878926E116}" type="presOf" srcId="{14B4197F-7550-4D3A-AA20-E9B56583A6FE}" destId="{B1547EFC-A9D2-4444-853A-5C36316DF803}" srcOrd="0" destOrd="0" presId="urn:microsoft.com/office/officeart/2005/8/layout/radial1"/>
    <dgm:cxn modelId="{C3E1A87D-FBF2-4C07-AA13-A940FA53D28F}" type="presOf" srcId="{D6249AF6-2B9A-484D-BE48-CB09C3D42168}" destId="{D1E07C05-DC28-4F90-BB8A-A31DAB999D3C}" srcOrd="1" destOrd="0" presId="urn:microsoft.com/office/officeart/2005/8/layout/radial1"/>
    <dgm:cxn modelId="{DDBC7FE4-2654-4585-AC5E-30C212219B3C}" type="presOf" srcId="{D6143CAD-F46F-4087-B8C9-A732FE9D808D}" destId="{1EB480A5-C783-4389-AB37-C3763599DC9B}" srcOrd="0" destOrd="0" presId="urn:microsoft.com/office/officeart/2005/8/layout/radial1"/>
    <dgm:cxn modelId="{81992A42-AF1D-4C80-B0F2-B29254A896FB}" srcId="{F7D761BB-9441-4B66-8A5E-0226058FFECD}" destId="{114B2349-EA39-46DA-BD4B-437480F6B74A}" srcOrd="1" destOrd="0" parTransId="{D32239C6-A6F4-4353-A36E-D4899D4610BD}" sibTransId="{73A3B149-187F-4626-8C20-7703D5200601}"/>
    <dgm:cxn modelId="{FD071E9E-528F-4E81-82A8-1E2E02E337E5}" srcId="{F7D761BB-9441-4B66-8A5E-0226058FFECD}" destId="{02C87146-69EE-4D01-BC0A-68435953E6AC}" srcOrd="0" destOrd="0" parTransId="{D6143CAD-F46F-4087-B8C9-A732FE9D808D}" sibTransId="{919B7A2D-690C-4341-9AD2-877EE1139D15}"/>
    <dgm:cxn modelId="{308163BD-96B3-4BE8-A79F-C67A649C6401}" type="presOf" srcId="{114B2349-EA39-46DA-BD4B-437480F6B74A}" destId="{E56421EC-6C81-4EF9-9A7C-65311994CE26}" srcOrd="0" destOrd="0" presId="urn:microsoft.com/office/officeart/2005/8/layout/radial1"/>
    <dgm:cxn modelId="{F89C3079-6F4E-41BD-B080-BF2687059446}" type="presOf" srcId="{D6143CAD-F46F-4087-B8C9-A732FE9D808D}" destId="{B6D15A4A-BB00-4336-A36D-81881BB507B7}" srcOrd="1" destOrd="0" presId="urn:microsoft.com/office/officeart/2005/8/layout/radial1"/>
    <dgm:cxn modelId="{48EEB011-6480-475B-B794-3AF4C9F8F53C}" type="presOf" srcId="{4AF41812-3D04-48B7-BD28-E50CE5EF0DC3}" destId="{15302B82-97D1-4EBD-A7CC-7A6E8B270556}" srcOrd="1" destOrd="0" presId="urn:microsoft.com/office/officeart/2005/8/layout/radial1"/>
    <dgm:cxn modelId="{D7283543-A134-41FC-B065-A83B8FB70A69}" type="presParOf" srcId="{B09E15BD-2E21-4B9A-AB17-2E23B8332868}" destId="{7FCCAFF7-DF94-4CF4-8645-00A8D716A89E}" srcOrd="0" destOrd="0" presId="urn:microsoft.com/office/officeart/2005/8/layout/radial1"/>
    <dgm:cxn modelId="{09CFF812-E7B6-4AC4-9527-62334C36A5EC}" type="presParOf" srcId="{B09E15BD-2E21-4B9A-AB17-2E23B8332868}" destId="{1EB480A5-C783-4389-AB37-C3763599DC9B}" srcOrd="1" destOrd="0" presId="urn:microsoft.com/office/officeart/2005/8/layout/radial1"/>
    <dgm:cxn modelId="{2F1552F9-6C48-4DCA-BC86-FE42495ADC14}" type="presParOf" srcId="{1EB480A5-C783-4389-AB37-C3763599DC9B}" destId="{B6D15A4A-BB00-4336-A36D-81881BB507B7}" srcOrd="0" destOrd="0" presId="urn:microsoft.com/office/officeart/2005/8/layout/radial1"/>
    <dgm:cxn modelId="{8EAA03EB-E481-4D8C-8FF0-8226CE6D291F}" type="presParOf" srcId="{B09E15BD-2E21-4B9A-AB17-2E23B8332868}" destId="{5C3C21AD-8299-4EB1-8A52-5579F26AE387}" srcOrd="2" destOrd="0" presId="urn:microsoft.com/office/officeart/2005/8/layout/radial1"/>
    <dgm:cxn modelId="{31E0DD5C-BD33-47E1-809D-722952FBD273}" type="presParOf" srcId="{B09E15BD-2E21-4B9A-AB17-2E23B8332868}" destId="{D17E0258-0EB8-4B8F-BF78-EBEEF0FEABA6}" srcOrd="3" destOrd="0" presId="urn:microsoft.com/office/officeart/2005/8/layout/radial1"/>
    <dgm:cxn modelId="{B3EA8CA8-6DF5-4A49-98AD-677D0684C248}" type="presParOf" srcId="{D17E0258-0EB8-4B8F-BF78-EBEEF0FEABA6}" destId="{293CC4D3-550C-4F78-97A4-A565CBC62B67}" srcOrd="0" destOrd="0" presId="urn:microsoft.com/office/officeart/2005/8/layout/radial1"/>
    <dgm:cxn modelId="{BAFC059D-A3C1-4354-B21A-A0720E5B144D}" type="presParOf" srcId="{B09E15BD-2E21-4B9A-AB17-2E23B8332868}" destId="{E56421EC-6C81-4EF9-9A7C-65311994CE26}" srcOrd="4" destOrd="0" presId="urn:microsoft.com/office/officeart/2005/8/layout/radial1"/>
    <dgm:cxn modelId="{3A336E02-C778-4BFD-9CC1-C7E234450706}" type="presParOf" srcId="{B09E15BD-2E21-4B9A-AB17-2E23B8332868}" destId="{1378C7FC-579F-4101-B453-53BB4FE03C04}" srcOrd="5" destOrd="0" presId="urn:microsoft.com/office/officeart/2005/8/layout/radial1"/>
    <dgm:cxn modelId="{F3D20B5F-796B-4C6C-8BAC-5E65CAB25F52}" type="presParOf" srcId="{1378C7FC-579F-4101-B453-53BB4FE03C04}" destId="{15302B82-97D1-4EBD-A7CC-7A6E8B270556}" srcOrd="0" destOrd="0" presId="urn:microsoft.com/office/officeart/2005/8/layout/radial1"/>
    <dgm:cxn modelId="{7780D316-A642-4477-8DFB-3A42C2DEE8B3}" type="presParOf" srcId="{B09E15BD-2E21-4B9A-AB17-2E23B8332868}" destId="{33599CAF-4845-4E7D-9A81-E4F83221CD7C}" srcOrd="6" destOrd="0" presId="urn:microsoft.com/office/officeart/2005/8/layout/radial1"/>
    <dgm:cxn modelId="{B762F743-5A68-46D2-839A-3E7903F63624}" type="presParOf" srcId="{B09E15BD-2E21-4B9A-AB17-2E23B8332868}" destId="{D676493D-52FA-4CD0-A1D2-813E7E1ED05A}" srcOrd="7" destOrd="0" presId="urn:microsoft.com/office/officeart/2005/8/layout/radial1"/>
    <dgm:cxn modelId="{84466656-602F-46A4-A75F-C3A0F28104C5}" type="presParOf" srcId="{D676493D-52FA-4CD0-A1D2-813E7E1ED05A}" destId="{D1E07C05-DC28-4F90-BB8A-A31DAB999D3C}" srcOrd="0" destOrd="0" presId="urn:microsoft.com/office/officeart/2005/8/layout/radial1"/>
    <dgm:cxn modelId="{633A4F19-95BB-434F-91E2-0B8A52B1D572}" type="presParOf" srcId="{B09E15BD-2E21-4B9A-AB17-2E23B8332868}" destId="{B1547EFC-A9D2-4444-853A-5C36316DF803}"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CAFF7-DF94-4CF4-8645-00A8D716A89E}">
      <dsp:nvSpPr>
        <dsp:cNvPr id="0" name=""/>
        <dsp:cNvSpPr/>
      </dsp:nvSpPr>
      <dsp:spPr>
        <a:xfrm>
          <a:off x="4063830" y="1369205"/>
          <a:ext cx="2012487" cy="20549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l-GR" sz="2300" b="1" kern="1200" dirty="0" smtClean="0">
              <a:solidFill>
                <a:schemeClr val="bg1"/>
              </a:solidFill>
              <a:latin typeface="Calibri" panose="020F0502020204030204" pitchFamily="34" charset="0"/>
            </a:rPr>
            <a:t>Ψυχική διαταραχή</a:t>
          </a:r>
          <a:endParaRPr lang="el-GR" sz="2300" b="1" kern="1200" dirty="0">
            <a:solidFill>
              <a:schemeClr val="bg1"/>
            </a:solidFill>
            <a:latin typeface="Calibri" panose="020F0502020204030204" pitchFamily="34" charset="0"/>
          </a:endParaRPr>
        </a:p>
      </dsp:txBody>
      <dsp:txXfrm>
        <a:off x="4358552" y="1670142"/>
        <a:ext cx="1423043" cy="1453050"/>
      </dsp:txXfrm>
    </dsp:sp>
    <dsp:sp modelId="{1EB480A5-C783-4389-AB37-C3763599DC9B}">
      <dsp:nvSpPr>
        <dsp:cNvPr id="0" name=""/>
        <dsp:cNvSpPr/>
      </dsp:nvSpPr>
      <dsp:spPr>
        <a:xfrm rot="16238264">
          <a:off x="5000149" y="1275292"/>
          <a:ext cx="164553" cy="23414"/>
        </a:xfrm>
        <a:custGeom>
          <a:avLst/>
          <a:gdLst/>
          <a:ahLst/>
          <a:cxnLst/>
          <a:rect l="0" t="0" r="0" b="0"/>
          <a:pathLst>
            <a:path>
              <a:moveTo>
                <a:pt x="0" y="11707"/>
              </a:moveTo>
              <a:lnTo>
                <a:pt x="164553" y="11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5078311" y="1282886"/>
        <a:ext cx="8227" cy="8227"/>
      </dsp:txXfrm>
    </dsp:sp>
    <dsp:sp modelId="{5C3C21AD-8299-4EB1-8A52-5579F26AE387}">
      <dsp:nvSpPr>
        <dsp:cNvPr id="0" name=""/>
        <dsp:cNvSpPr/>
      </dsp:nvSpPr>
      <dsp:spPr>
        <a:xfrm>
          <a:off x="4280708" y="0"/>
          <a:ext cx="1618675" cy="12047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b="1" kern="1200" dirty="0" smtClean="0">
              <a:solidFill>
                <a:schemeClr val="bg1"/>
              </a:solidFill>
              <a:latin typeface="Calibri" panose="020F0502020204030204" pitchFamily="34" charset="0"/>
            </a:rPr>
            <a:t>Προσωπική δυσφορία</a:t>
          </a:r>
          <a:endParaRPr lang="el-GR" sz="1600" b="1" kern="1200" dirty="0">
            <a:solidFill>
              <a:schemeClr val="bg1"/>
            </a:solidFill>
            <a:latin typeface="Calibri" panose="020F0502020204030204" pitchFamily="34" charset="0"/>
          </a:endParaRPr>
        </a:p>
      </dsp:txBody>
      <dsp:txXfrm>
        <a:off x="4517757" y="176431"/>
        <a:ext cx="1144577" cy="851887"/>
      </dsp:txXfrm>
    </dsp:sp>
    <dsp:sp modelId="{D17E0258-0EB8-4B8F-BF78-EBEEF0FEABA6}">
      <dsp:nvSpPr>
        <dsp:cNvPr id="0" name=""/>
        <dsp:cNvSpPr/>
      </dsp:nvSpPr>
      <dsp:spPr>
        <a:xfrm rot="21529101">
          <a:off x="6076092" y="2362241"/>
          <a:ext cx="190768" cy="23414"/>
        </a:xfrm>
        <a:custGeom>
          <a:avLst/>
          <a:gdLst/>
          <a:ahLst/>
          <a:cxnLst/>
          <a:rect l="0" t="0" r="0" b="0"/>
          <a:pathLst>
            <a:path>
              <a:moveTo>
                <a:pt x="0" y="11707"/>
              </a:moveTo>
              <a:lnTo>
                <a:pt x="190768" y="11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6166707" y="2369179"/>
        <a:ext cx="9538" cy="9538"/>
      </dsp:txXfrm>
    </dsp:sp>
    <dsp:sp modelId="{E56421EC-6C81-4EF9-9A7C-65311994CE26}">
      <dsp:nvSpPr>
        <dsp:cNvPr id="0" name=""/>
        <dsp:cNvSpPr/>
      </dsp:nvSpPr>
      <dsp:spPr>
        <a:xfrm>
          <a:off x="6266582" y="1744740"/>
          <a:ext cx="1537687" cy="12227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bg1"/>
              </a:solidFill>
              <a:latin typeface="Calibri" panose="020F0502020204030204" pitchFamily="34" charset="0"/>
            </a:rPr>
            <a:t>Αναπηρία</a:t>
          </a:r>
          <a:endParaRPr lang="el-GR" sz="1800" b="1" kern="1200" dirty="0">
            <a:solidFill>
              <a:schemeClr val="bg1"/>
            </a:solidFill>
            <a:latin typeface="Calibri" panose="020F0502020204030204" pitchFamily="34" charset="0"/>
          </a:endParaRPr>
        </a:p>
      </dsp:txBody>
      <dsp:txXfrm>
        <a:off x="6491771" y="1923811"/>
        <a:ext cx="1087309" cy="864633"/>
      </dsp:txXfrm>
    </dsp:sp>
    <dsp:sp modelId="{1378C7FC-579F-4101-B453-53BB4FE03C04}">
      <dsp:nvSpPr>
        <dsp:cNvPr id="0" name=""/>
        <dsp:cNvSpPr/>
      </dsp:nvSpPr>
      <dsp:spPr>
        <a:xfrm rot="16160953">
          <a:off x="5079285" y="3409922"/>
          <a:ext cx="4862" cy="23414"/>
        </a:xfrm>
        <a:custGeom>
          <a:avLst/>
          <a:gdLst/>
          <a:ahLst/>
          <a:cxnLst/>
          <a:rect l="0" t="0" r="0" b="0"/>
          <a:pathLst>
            <a:path>
              <a:moveTo>
                <a:pt x="0" y="11707"/>
              </a:moveTo>
              <a:lnTo>
                <a:pt x="4862" y="11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0800000">
        <a:off x="5081595" y="3421507"/>
        <a:ext cx="243" cy="243"/>
      </dsp:txXfrm>
    </dsp:sp>
    <dsp:sp modelId="{33599CAF-4845-4E7D-9A81-E4F83221CD7C}">
      <dsp:nvSpPr>
        <dsp:cNvPr id="0" name=""/>
        <dsp:cNvSpPr/>
      </dsp:nvSpPr>
      <dsp:spPr>
        <a:xfrm>
          <a:off x="4279687" y="3419165"/>
          <a:ext cx="1619693" cy="138143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b="1" kern="1200" dirty="0" smtClean="0">
              <a:solidFill>
                <a:schemeClr val="bg1"/>
              </a:solidFill>
              <a:latin typeface="Calibri" panose="020F0502020204030204" pitchFamily="34" charset="0"/>
            </a:rPr>
            <a:t>Δυσλειτουρ-γία</a:t>
          </a:r>
          <a:endParaRPr lang="el-GR" sz="1600" b="1" kern="1200" dirty="0">
            <a:solidFill>
              <a:schemeClr val="bg1"/>
            </a:solidFill>
            <a:latin typeface="Calibri" panose="020F0502020204030204" pitchFamily="34" charset="0"/>
          </a:endParaRPr>
        </a:p>
      </dsp:txBody>
      <dsp:txXfrm>
        <a:off x="4516886" y="3621471"/>
        <a:ext cx="1145295" cy="976822"/>
      </dsp:txXfrm>
    </dsp:sp>
    <dsp:sp modelId="{D676493D-52FA-4CD0-A1D2-813E7E1ED05A}">
      <dsp:nvSpPr>
        <dsp:cNvPr id="0" name=""/>
        <dsp:cNvSpPr/>
      </dsp:nvSpPr>
      <dsp:spPr>
        <a:xfrm rot="10914443">
          <a:off x="3916975" y="2349014"/>
          <a:ext cx="147430" cy="23414"/>
        </a:xfrm>
        <a:custGeom>
          <a:avLst/>
          <a:gdLst/>
          <a:ahLst/>
          <a:cxnLst/>
          <a:rect l="0" t="0" r="0" b="0"/>
          <a:pathLst>
            <a:path>
              <a:moveTo>
                <a:pt x="0" y="11707"/>
              </a:moveTo>
              <a:lnTo>
                <a:pt x="147430" y="117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0800000">
        <a:off x="3987004" y="2357035"/>
        <a:ext cx="7371" cy="7371"/>
      </dsp:txXfrm>
    </dsp:sp>
    <dsp:sp modelId="{B1547EFC-A9D2-4444-853A-5C36316DF803}">
      <dsp:nvSpPr>
        <dsp:cNvPr id="0" name=""/>
        <dsp:cNvSpPr/>
      </dsp:nvSpPr>
      <dsp:spPr>
        <a:xfrm>
          <a:off x="2379187" y="1697838"/>
          <a:ext cx="1538454" cy="12696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b="1" kern="1200" dirty="0" smtClean="0">
              <a:solidFill>
                <a:schemeClr val="bg1"/>
              </a:solidFill>
              <a:latin typeface="Calibri" panose="020F0502020204030204" pitchFamily="34" charset="0"/>
            </a:rPr>
            <a:t>Παραβίαση κοινωνικής νόρμας</a:t>
          </a:r>
          <a:endParaRPr lang="el-GR" sz="1600" b="1" kern="1200" dirty="0">
            <a:solidFill>
              <a:schemeClr val="bg1"/>
            </a:solidFill>
            <a:latin typeface="Calibri" panose="020F0502020204030204" pitchFamily="34" charset="0"/>
          </a:endParaRPr>
        </a:p>
      </dsp:txBody>
      <dsp:txXfrm>
        <a:off x="2604488" y="1883776"/>
        <a:ext cx="1087852" cy="89779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DE17AAFE-48F4-4DC6-A41D-13D9C7E0714A}" type="datetimeFigureOut">
              <a:rPr lang="el-GR" smtClean="0"/>
              <a:t>24/4/2023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2435813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E17AAFE-48F4-4DC6-A41D-13D9C7E0714A}" type="datetimeFigureOut">
              <a:rPr lang="el-GR" smtClean="0"/>
              <a:t>24/4/2023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2299125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E17AAFE-48F4-4DC6-A41D-13D9C7E0714A}" type="datetimeFigureOut">
              <a:rPr lang="el-GR" smtClean="0"/>
              <a:t>24/4/2023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3598193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5"/>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5" name="Footer Placeholder 4"/>
          <p:cNvSpPr>
            <a:spLocks noGrp="1"/>
          </p:cNvSpPr>
          <p:nvPr>
            <p:ph type="ftr" sz="quarter" idx="11"/>
          </p:nvPr>
        </p:nvSpPr>
        <p:spPr/>
        <p:txBody>
          <a:bodyPr/>
          <a:lstStyle/>
          <a:p>
            <a:endParaRPr lang="el-GR">
              <a:solidFill>
                <a:srgbClr val="DBF5F9"/>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303600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5" name="Footer Placeholder 4"/>
          <p:cNvSpPr>
            <a:spLocks noGrp="1"/>
          </p:cNvSpPr>
          <p:nvPr>
            <p:ph type="ftr" sz="quarter" idx="11"/>
          </p:nvPr>
        </p:nvSpPr>
        <p:spPr/>
        <p:txBody>
          <a:bodyPr/>
          <a:lstStyle/>
          <a:p>
            <a:endParaRPr lang="el-GR">
              <a:solidFill>
                <a:srgbClr val="DBF5F9"/>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3704773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7"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7"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5" name="Footer Placeholder 4"/>
          <p:cNvSpPr>
            <a:spLocks noGrp="1"/>
          </p:cNvSpPr>
          <p:nvPr>
            <p:ph type="ftr" sz="quarter" idx="11"/>
          </p:nvPr>
        </p:nvSpPr>
        <p:spPr/>
        <p:txBody>
          <a:bodyPr/>
          <a:lstStyle/>
          <a:p>
            <a:endParaRPr lang="el-GR">
              <a:solidFill>
                <a:srgbClr val="DBF5F9"/>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1438003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6" name="Footer Placeholder 5"/>
          <p:cNvSpPr>
            <a:spLocks noGrp="1"/>
          </p:cNvSpPr>
          <p:nvPr>
            <p:ph type="ftr" sz="quarter" idx="11"/>
          </p:nvPr>
        </p:nvSpPr>
        <p:spPr/>
        <p:txBody>
          <a:bodyPr/>
          <a:lstStyle/>
          <a:p>
            <a:endParaRPr lang="el-GR">
              <a:solidFill>
                <a:srgbClr val="DBF5F9"/>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3931844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8" name="Footer Placeholder 7"/>
          <p:cNvSpPr>
            <a:spLocks noGrp="1"/>
          </p:cNvSpPr>
          <p:nvPr>
            <p:ph type="ftr" sz="quarter" idx="11"/>
          </p:nvPr>
        </p:nvSpPr>
        <p:spPr/>
        <p:txBody>
          <a:bodyPr/>
          <a:lstStyle/>
          <a:p>
            <a:endParaRPr lang="el-GR">
              <a:solidFill>
                <a:srgbClr val="DBF5F9"/>
              </a:solidFill>
            </a:endParaRPr>
          </a:p>
        </p:txBody>
      </p:sp>
      <p:sp>
        <p:nvSpPr>
          <p:cNvPr id="9" name="Slide Number Placeholder 8"/>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1012253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4" name="Footer Placeholder 3"/>
          <p:cNvSpPr>
            <a:spLocks noGrp="1"/>
          </p:cNvSpPr>
          <p:nvPr>
            <p:ph type="ftr" sz="quarter" idx="11"/>
          </p:nvPr>
        </p:nvSpPr>
        <p:spPr/>
        <p:txBody>
          <a:bodyPr/>
          <a:lstStyle/>
          <a:p>
            <a:endParaRPr lang="el-GR">
              <a:solidFill>
                <a:srgbClr val="DBF5F9"/>
              </a:solidFill>
            </a:endParaRPr>
          </a:p>
        </p:txBody>
      </p:sp>
      <p:sp>
        <p:nvSpPr>
          <p:cNvPr id="5" name="Slide Number Placeholder 4"/>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340248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3" name="Footer Placeholder 2"/>
          <p:cNvSpPr>
            <a:spLocks noGrp="1"/>
          </p:cNvSpPr>
          <p:nvPr>
            <p:ph type="ftr" sz="quarter" idx="11"/>
          </p:nvPr>
        </p:nvSpPr>
        <p:spPr/>
        <p:txBody>
          <a:bodyPr/>
          <a:lstStyle/>
          <a:p>
            <a:endParaRPr lang="el-GR">
              <a:solidFill>
                <a:srgbClr val="DBF5F9"/>
              </a:solidFill>
            </a:endParaRPr>
          </a:p>
        </p:txBody>
      </p:sp>
      <p:sp>
        <p:nvSpPr>
          <p:cNvPr id="4" name="Slide Number Placeholder 3"/>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1400997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2"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6" name="Footer Placeholder 5"/>
          <p:cNvSpPr>
            <a:spLocks noGrp="1"/>
          </p:cNvSpPr>
          <p:nvPr>
            <p:ph type="ftr" sz="quarter" idx="11"/>
          </p:nvPr>
        </p:nvSpPr>
        <p:spPr/>
        <p:txBody>
          <a:bodyPr/>
          <a:lstStyle/>
          <a:p>
            <a:endParaRPr lang="el-GR">
              <a:solidFill>
                <a:srgbClr val="DBF5F9"/>
              </a:solidFill>
            </a:endParaRPr>
          </a:p>
        </p:txBody>
      </p:sp>
      <p:sp>
        <p:nvSpPr>
          <p:cNvPr id="7" name="Slide Number Placeholder 6"/>
          <p:cNvSpPr>
            <a:spLocks noGrp="1"/>
          </p:cNvSpPr>
          <p:nvPr>
            <p:ph type="sldNum" sz="quarter" idx="12"/>
          </p:nvPr>
        </p:nvSpPr>
        <p:spPr/>
        <p:txBody>
          <a:bodyPr/>
          <a:lstStyle/>
          <a:p>
            <a:fld id="{A2667FF3-8C8A-49CD-B6DE-5A4541E45C6A}" type="slidenum">
              <a:rPr lang="el-GR" smtClean="0"/>
              <a:pPr/>
              <a:t>‹#›</a:t>
            </a:fld>
            <a:endParaRPr lang="el-GR"/>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981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E17AAFE-48F4-4DC6-A41D-13D9C7E0714A}" type="datetimeFigureOut">
              <a:rPr lang="el-GR" smtClean="0"/>
              <a:t>24/4/2023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546182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9" name="Slide Number Placeholder 8"/>
          <p:cNvSpPr>
            <a:spLocks noGrp="1"/>
          </p:cNvSpPr>
          <p:nvPr>
            <p:ph type="sldNum" sz="quarter" idx="11"/>
          </p:nvPr>
        </p:nvSpPr>
        <p:spPr/>
        <p:txBody>
          <a:bodyPr/>
          <a:lstStyle/>
          <a:p>
            <a:fld id="{A2667FF3-8C8A-49CD-B6DE-5A4541E45C6A}" type="slidenum">
              <a:rPr lang="el-GR" smtClean="0"/>
              <a:pPr/>
              <a:t>‹#›</a:t>
            </a:fld>
            <a:endParaRPr lang="el-GR"/>
          </a:p>
        </p:txBody>
      </p:sp>
      <p:sp>
        <p:nvSpPr>
          <p:cNvPr id="10" name="Footer Placeholder 9"/>
          <p:cNvSpPr>
            <a:spLocks noGrp="1"/>
          </p:cNvSpPr>
          <p:nvPr>
            <p:ph type="ftr" sz="quarter" idx="12"/>
          </p:nvPr>
        </p:nvSpPr>
        <p:spPr/>
        <p:txBody>
          <a:bodyPr/>
          <a:lstStyle/>
          <a:p>
            <a:endParaRPr lang="el-GR">
              <a:solidFill>
                <a:srgbClr val="DBF5F9"/>
              </a:solidFill>
            </a:endParaRPr>
          </a:p>
        </p:txBody>
      </p:sp>
    </p:spTree>
    <p:extLst>
      <p:ext uri="{BB962C8B-B14F-4D97-AF65-F5344CB8AC3E}">
        <p14:creationId xmlns:p14="http://schemas.microsoft.com/office/powerpoint/2010/main" val="4045625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5" name="Footer Placeholder 4"/>
          <p:cNvSpPr>
            <a:spLocks noGrp="1"/>
          </p:cNvSpPr>
          <p:nvPr>
            <p:ph type="ftr" sz="quarter" idx="11"/>
          </p:nvPr>
        </p:nvSpPr>
        <p:spPr/>
        <p:txBody>
          <a:bodyPr/>
          <a:lstStyle/>
          <a:p>
            <a:endParaRPr lang="el-GR">
              <a:solidFill>
                <a:srgbClr val="DBF5F9"/>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3890334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A3C07D-4D44-4B48-ADBA-8E08AEBF637B}" type="datetimeFigureOut">
              <a:rPr lang="el-GR" smtClean="0">
                <a:solidFill>
                  <a:srgbClr val="DBF5F9"/>
                </a:solidFill>
              </a:rPr>
              <a:pPr/>
              <a:t>24/4/2023</a:t>
            </a:fld>
            <a:endParaRPr lang="el-GR">
              <a:solidFill>
                <a:srgbClr val="DBF5F9"/>
              </a:solidFill>
            </a:endParaRPr>
          </a:p>
        </p:txBody>
      </p:sp>
      <p:sp>
        <p:nvSpPr>
          <p:cNvPr id="5" name="Footer Placeholder 4"/>
          <p:cNvSpPr>
            <a:spLocks noGrp="1"/>
          </p:cNvSpPr>
          <p:nvPr>
            <p:ph type="ftr" sz="quarter" idx="11"/>
          </p:nvPr>
        </p:nvSpPr>
        <p:spPr/>
        <p:txBody>
          <a:bodyPr/>
          <a:lstStyle/>
          <a:p>
            <a:endParaRPr lang="el-GR">
              <a:solidFill>
                <a:srgbClr val="DBF5F9"/>
              </a:solidFill>
            </a:endParaRPr>
          </a:p>
        </p:txBody>
      </p:sp>
      <p:sp>
        <p:nvSpPr>
          <p:cNvPr id="6" name="Slide Number Placeholder 5"/>
          <p:cNvSpPr>
            <a:spLocks noGrp="1"/>
          </p:cNvSpPr>
          <p:nvPr>
            <p:ph type="sldNum" sz="quarter" idx="12"/>
          </p:nvPr>
        </p:nvSpPr>
        <p:spPr/>
        <p:txBody>
          <a:bodyPr/>
          <a:lstStyle/>
          <a:p>
            <a:fld id="{A2667FF3-8C8A-49CD-B6DE-5A4541E45C6A}" type="slidenum">
              <a:rPr lang="el-GR" smtClean="0"/>
              <a:pPr/>
              <a:t>‹#›</a:t>
            </a:fld>
            <a:endParaRPr lang="el-GR"/>
          </a:p>
        </p:txBody>
      </p:sp>
    </p:spTree>
    <p:extLst>
      <p:ext uri="{BB962C8B-B14F-4D97-AF65-F5344CB8AC3E}">
        <p14:creationId xmlns:p14="http://schemas.microsoft.com/office/powerpoint/2010/main" val="1730138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17AAFE-48F4-4DC6-A41D-13D9C7E0714A}" type="datetimeFigureOut">
              <a:rPr lang="el-GR" smtClean="0"/>
              <a:t>24/4/2023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220134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DE17AAFE-48F4-4DC6-A41D-13D9C7E0714A}" type="datetimeFigureOut">
              <a:rPr lang="el-GR" smtClean="0"/>
              <a:t>24/4/2023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797917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DE17AAFE-48F4-4DC6-A41D-13D9C7E0714A}" type="datetimeFigureOut">
              <a:rPr lang="el-GR" smtClean="0"/>
              <a:t>24/4/2023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96796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DE17AAFE-48F4-4DC6-A41D-13D9C7E0714A}" type="datetimeFigureOut">
              <a:rPr lang="el-GR" smtClean="0"/>
              <a:t>24/4/2023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373533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7AAFE-48F4-4DC6-A41D-13D9C7E0714A}" type="datetimeFigureOut">
              <a:rPr lang="el-GR" smtClean="0"/>
              <a:t>24/4/2023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279859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7AAFE-48F4-4DC6-A41D-13D9C7E0714A}" type="datetimeFigureOut">
              <a:rPr lang="el-GR" smtClean="0"/>
              <a:t>24/4/2023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415713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7AAFE-48F4-4DC6-A41D-13D9C7E0714A}" type="datetimeFigureOut">
              <a:rPr lang="el-GR" smtClean="0"/>
              <a:t>24/4/2023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7D6BA4-53C4-4398-B287-1829FA49A54F}" type="slidenum">
              <a:rPr lang="el-GR" smtClean="0"/>
              <a:t>‹#›</a:t>
            </a:fld>
            <a:endParaRPr lang="el-GR"/>
          </a:p>
        </p:txBody>
      </p:sp>
    </p:spTree>
    <p:extLst>
      <p:ext uri="{BB962C8B-B14F-4D97-AF65-F5344CB8AC3E}">
        <p14:creationId xmlns:p14="http://schemas.microsoft.com/office/powerpoint/2010/main" val="1314766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7AAFE-48F4-4DC6-A41D-13D9C7E0714A}" type="datetimeFigureOut">
              <a:rPr lang="el-GR" smtClean="0"/>
              <a:t>24/4/2023</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D6BA4-53C4-4398-B287-1829FA49A54F}" type="slidenum">
              <a:rPr lang="el-GR" smtClean="0"/>
              <a:t>‹#›</a:t>
            </a:fld>
            <a:endParaRPr lang="el-GR"/>
          </a:p>
        </p:txBody>
      </p:sp>
    </p:spTree>
    <p:extLst>
      <p:ext uri="{BB962C8B-B14F-4D97-AF65-F5344CB8AC3E}">
        <p14:creationId xmlns:p14="http://schemas.microsoft.com/office/powerpoint/2010/main" val="2951004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2667FF3-8C8A-49CD-B6DE-5A4541E45C6A}" type="slidenum">
              <a:rPr lang="el-GR" smtClean="0"/>
              <a:pPr/>
              <a:t>‹#›</a:t>
            </a:fld>
            <a:endParaRPr lang="el-GR"/>
          </a:p>
        </p:txBody>
      </p:sp>
      <p:sp>
        <p:nvSpPr>
          <p:cNvPr id="5" name="Footer Placeholder 4"/>
          <p:cNvSpPr>
            <a:spLocks noGrp="1"/>
          </p:cNvSpPr>
          <p:nvPr>
            <p:ph type="ftr" sz="quarter" idx="3"/>
          </p:nvPr>
        </p:nvSpPr>
        <p:spPr>
          <a:xfrm rot="16200000">
            <a:off x="10510430"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l-GR">
              <a:solidFill>
                <a:srgbClr val="DBF5F9"/>
              </a:solidFill>
            </a:endParaRPr>
          </a:p>
        </p:txBody>
      </p:sp>
      <p:sp>
        <p:nvSpPr>
          <p:cNvPr id="4" name="Date Placeholder 3"/>
          <p:cNvSpPr>
            <a:spLocks noGrp="1"/>
          </p:cNvSpPr>
          <p:nvPr>
            <p:ph type="dt" sz="half" idx="2"/>
          </p:nvPr>
        </p:nvSpPr>
        <p:spPr>
          <a:xfrm rot="16200000">
            <a:off x="10474871"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0AA3C07D-4D44-4B48-ADBA-8E08AEBF637B}" type="datetimeFigureOut">
              <a:rPr lang="el-GR" smtClean="0">
                <a:solidFill>
                  <a:srgbClr val="DBF5F9"/>
                </a:solidFill>
              </a:rPr>
              <a:pPr/>
              <a:t>24/4/2023</a:t>
            </a:fld>
            <a:endParaRPr lang="el-GR">
              <a:solidFill>
                <a:srgbClr val="DBF5F9"/>
              </a:solidFill>
            </a:endParaRPr>
          </a:p>
        </p:txBody>
      </p:sp>
    </p:spTree>
    <p:extLst>
      <p:ext uri="{BB962C8B-B14F-4D97-AF65-F5344CB8AC3E}">
        <p14:creationId xmlns:p14="http://schemas.microsoft.com/office/powerpoint/2010/main" val="327281213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1275822"/>
            <a:ext cx="10515600" cy="1646302"/>
          </a:xfrm>
        </p:spPr>
        <p:txBody>
          <a:bodyPr/>
          <a:lstStyle/>
          <a:p>
            <a:pPr algn="ctr"/>
            <a:r>
              <a:rPr lang="el-GR" sz="4800" b="1" dirty="0" smtClean="0">
                <a:latin typeface="Calibri" panose="020F0502020204030204" pitchFamily="34" charset="0"/>
              </a:rPr>
              <a:t>Ψυχολογία-Επαγγελματική Δεοντολογία</a:t>
            </a:r>
            <a:r>
              <a:rPr lang="el-GR" sz="4400" b="1" dirty="0" smtClean="0">
                <a:latin typeface="Calibri" panose="020F0502020204030204" pitchFamily="34" charset="0"/>
              </a:rPr>
              <a:t/>
            </a:r>
            <a:br>
              <a:rPr lang="el-GR" sz="4400" b="1" dirty="0" smtClean="0">
                <a:latin typeface="Calibri" panose="020F0502020204030204" pitchFamily="34" charset="0"/>
              </a:rPr>
            </a:br>
            <a:r>
              <a:rPr lang="el-GR" sz="3200" b="1" u="sng" dirty="0">
                <a:latin typeface="Calibri" panose="020F0502020204030204" pitchFamily="34" charset="0"/>
              </a:rPr>
              <a:t>5</a:t>
            </a:r>
            <a:r>
              <a:rPr lang="el-GR" sz="3200" b="1" u="sng" dirty="0" smtClean="0">
                <a:latin typeface="Calibri" panose="020F0502020204030204" pitchFamily="34" charset="0"/>
              </a:rPr>
              <a:t>. Προσωπικότητα</a:t>
            </a:r>
            <a:r>
              <a:rPr lang="el-GR" sz="3200" b="1" dirty="0" smtClean="0">
                <a:latin typeface="Calibri" panose="020F0502020204030204" pitchFamily="34" charset="0"/>
              </a:rPr>
              <a:t/>
            </a:r>
            <a:br>
              <a:rPr lang="el-GR" sz="3200" b="1" dirty="0" smtClean="0">
                <a:latin typeface="Calibri" panose="020F0502020204030204" pitchFamily="34" charset="0"/>
              </a:rPr>
            </a:br>
            <a:r>
              <a:rPr lang="el-GR" sz="2400" b="1" dirty="0" smtClean="0">
                <a:latin typeface="Calibri" panose="020F0502020204030204" pitchFamily="34" charset="0"/>
              </a:rPr>
              <a:t>Δ΄ </a:t>
            </a:r>
            <a:r>
              <a:rPr lang="el-GR" sz="2400" b="1" dirty="0">
                <a:latin typeface="Calibri" panose="020F0502020204030204" pitchFamily="34" charset="0"/>
              </a:rPr>
              <a:t>εξάμηνο </a:t>
            </a:r>
            <a:r>
              <a:rPr lang="el-GR" sz="2400" b="1" dirty="0" smtClean="0">
                <a:latin typeface="Calibri" panose="020F0502020204030204" pitchFamily="34" charset="0"/>
              </a:rPr>
              <a:t>τεχνικός </a:t>
            </a:r>
            <a:r>
              <a:rPr lang="el-GR" sz="2400" b="1" dirty="0">
                <a:latin typeface="Calibri" panose="020F0502020204030204" pitchFamily="34" charset="0"/>
              </a:rPr>
              <a:t>Αισθητικής Τέχνης και </a:t>
            </a:r>
            <a:r>
              <a:rPr lang="el-GR" sz="2400" b="1" dirty="0" smtClean="0">
                <a:latin typeface="Calibri" panose="020F0502020204030204" pitchFamily="34" charset="0"/>
              </a:rPr>
              <a:t>Μακιγιάζ</a:t>
            </a:r>
            <a:br>
              <a:rPr lang="el-GR" sz="2400" b="1" dirty="0" smtClean="0">
                <a:latin typeface="Calibri" panose="020F0502020204030204" pitchFamily="34" charset="0"/>
              </a:rPr>
            </a:br>
            <a:r>
              <a:rPr lang="el-GR" sz="2400" b="1" dirty="0" smtClean="0">
                <a:latin typeface="Calibri" panose="020F0502020204030204" pitchFamily="34" charset="0"/>
              </a:rPr>
              <a:t>Μαρία Δημητριάδου, Ψυχολόγος</a:t>
            </a:r>
            <a:endParaRPr lang="el-GR" sz="2400" b="1" dirty="0">
              <a:latin typeface="Calibri" panose="020F050202020403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43339" y="3404662"/>
            <a:ext cx="4535615" cy="3025219"/>
          </a:xfrm>
          <a:prstGeom prst="rect">
            <a:avLst/>
          </a:prstGeom>
        </p:spPr>
      </p:pic>
    </p:spTree>
    <p:extLst>
      <p:ext uri="{BB962C8B-B14F-4D97-AF65-F5344CB8AC3E}">
        <p14:creationId xmlns:p14="http://schemas.microsoft.com/office/powerpoint/2010/main" val="297991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Calibri" panose="020F0502020204030204" pitchFamily="34" charset="0"/>
              </a:rPr>
              <a:t>Κληρονομικότητα &amp; περιβάλλον</a:t>
            </a:r>
            <a:endParaRPr lang="el-GR" dirty="0"/>
          </a:p>
        </p:txBody>
      </p:sp>
      <p:sp>
        <p:nvSpPr>
          <p:cNvPr id="3" name="Content Placeholder 2"/>
          <p:cNvSpPr>
            <a:spLocks noGrp="1"/>
          </p:cNvSpPr>
          <p:nvPr>
            <p:ph idx="1"/>
          </p:nvPr>
        </p:nvSpPr>
        <p:spPr/>
        <p:txBody>
          <a:bodyPr>
            <a:noAutofit/>
          </a:bodyPr>
          <a:lstStyle/>
          <a:p>
            <a:r>
              <a:rPr lang="el-GR" sz="3200" u="sng" dirty="0" smtClean="0">
                <a:latin typeface="Calibri" panose="020F0502020204030204" pitchFamily="34" charset="0"/>
              </a:rPr>
              <a:t>2 π.χ</a:t>
            </a:r>
            <a:r>
              <a:rPr lang="el-GR" sz="3200" u="sng" dirty="0">
                <a:latin typeface="Calibri" panose="020F0502020204030204" pitchFamily="34" charset="0"/>
              </a:rPr>
              <a:t>. </a:t>
            </a:r>
            <a:r>
              <a:rPr lang="el-GR" sz="3200" u="sng" dirty="0" smtClean="0">
                <a:latin typeface="Calibri" panose="020F0502020204030204" pitchFamily="34" charset="0"/>
              </a:rPr>
              <a:t>νοημοσύνη: </a:t>
            </a:r>
            <a:r>
              <a:rPr lang="el-GR" sz="3200" dirty="0" smtClean="0">
                <a:latin typeface="Calibri" panose="020F0502020204030204" pitchFamily="34" charset="0"/>
              </a:rPr>
              <a:t>για </a:t>
            </a:r>
            <a:r>
              <a:rPr lang="el-GR" sz="3200" dirty="0">
                <a:latin typeface="Calibri" panose="020F0502020204030204" pitchFamily="34" charset="0"/>
              </a:rPr>
              <a:t>να εκδηλωθεί πλήρως η γενετική κληρονομιά της νοημοσύνης του παιδιού, χρειάζονται τα ανάλογα ερεθίσματα, η προσοχή, η αγάπη &amp; η στήριξη των </a:t>
            </a:r>
            <a:r>
              <a:rPr lang="el-GR" sz="3200" dirty="0" smtClean="0">
                <a:latin typeface="Calibri" panose="020F0502020204030204" pitchFamily="34" charset="0"/>
              </a:rPr>
              <a:t>γονέων. Συνεπώς, ένα </a:t>
            </a:r>
            <a:r>
              <a:rPr lang="el-GR" sz="3200" dirty="0">
                <a:latin typeface="Calibri" panose="020F0502020204030204" pitchFamily="34" charset="0"/>
              </a:rPr>
              <a:t>παιδί που μεγαλώνει σε περιβάλλον με πλούσια ερεθίσματα, με φροντίδα από τους γονείς, με διδακτικά παιχνίδια, έχει περισσότερες πιθανότητες να αναπτυχθεί πληρέστερα σε επίπεδο νοημοσύνης, από ένα παιδί με τις ίδιες κληρονομικές καταβολές που μεγαλώνει σε ένα φτωχό από ερεθίσματα περιβάλλον. </a:t>
            </a:r>
          </a:p>
          <a:p>
            <a:endParaRPr lang="el-GR" sz="3200" dirty="0"/>
          </a:p>
        </p:txBody>
      </p:sp>
    </p:spTree>
    <p:extLst>
      <p:ext uri="{BB962C8B-B14F-4D97-AF65-F5344CB8AC3E}">
        <p14:creationId xmlns:p14="http://schemas.microsoft.com/office/powerpoint/2010/main" val="2216516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Calibri" panose="020F0502020204030204" pitchFamily="34" charset="0"/>
              </a:rPr>
              <a:t>Το παράδειγμα της Ελένης: Τι θα απαντούσατε στις παρακάτω ερωτήσεις;</a:t>
            </a:r>
            <a:endParaRPr lang="el-GR" sz="44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l-GR" sz="3200" dirty="0">
                <a:latin typeface="Calibri" panose="020F0502020204030204" pitchFamily="34" charset="0"/>
              </a:rPr>
              <a:t>Πώς τα απέκτησε </a:t>
            </a:r>
            <a:r>
              <a:rPr lang="el-GR" sz="3200" dirty="0" smtClean="0">
                <a:latin typeface="Calibri" panose="020F0502020204030204" pitchFamily="34" charset="0"/>
              </a:rPr>
              <a:t>αυτά τα χαρακτηριστικά;</a:t>
            </a:r>
          </a:p>
          <a:p>
            <a:pPr marL="514350" indent="-514350">
              <a:buFont typeface="+mj-lt"/>
              <a:buAutoNum type="arabicPeriod"/>
            </a:pPr>
            <a:r>
              <a:rPr lang="el-GR" sz="3200" dirty="0" smtClean="0">
                <a:latin typeface="Calibri" panose="020F0502020204030204" pitchFamily="34" charset="0"/>
              </a:rPr>
              <a:t>Πώς </a:t>
            </a:r>
            <a:r>
              <a:rPr lang="el-GR" sz="3200" dirty="0">
                <a:latin typeface="Calibri" panose="020F0502020204030204" pitchFamily="34" charset="0"/>
              </a:rPr>
              <a:t>ο καθένας μας έφτασε να είναι αυτό που είναι</a:t>
            </a:r>
            <a:r>
              <a:rPr lang="el-GR" sz="3200" dirty="0" smtClean="0">
                <a:latin typeface="Calibri" panose="020F0502020204030204" pitchFamily="34" charset="0"/>
              </a:rPr>
              <a:t>;</a:t>
            </a:r>
          </a:p>
          <a:p>
            <a:pPr marL="514350" indent="-514350">
              <a:buFont typeface="+mj-lt"/>
              <a:buAutoNum type="arabicPeriod"/>
            </a:pPr>
            <a:r>
              <a:rPr lang="el-GR" sz="3200" dirty="0" smtClean="0">
                <a:latin typeface="Calibri" panose="020F0502020204030204" pitchFamily="34" charset="0"/>
              </a:rPr>
              <a:t>Γεννηθήκαμε </a:t>
            </a:r>
            <a:r>
              <a:rPr lang="el-GR" sz="3200" dirty="0">
                <a:latin typeface="Calibri" panose="020F0502020204030204" pitchFamily="34" charset="0"/>
              </a:rPr>
              <a:t>ή γίναμε αυτό που είμαστε</a:t>
            </a:r>
            <a:r>
              <a:rPr lang="el-GR" sz="3200" dirty="0" smtClean="0">
                <a:latin typeface="Calibri" panose="020F0502020204030204" pitchFamily="34" charset="0"/>
              </a:rPr>
              <a:t>;</a:t>
            </a:r>
          </a:p>
          <a:p>
            <a:pPr marL="514350" indent="-514350">
              <a:buFont typeface="+mj-lt"/>
              <a:buAutoNum type="arabicPeriod"/>
            </a:pPr>
            <a:r>
              <a:rPr lang="el-GR" sz="3200" dirty="0" smtClean="0">
                <a:latin typeface="Calibri" panose="020F0502020204030204" pitchFamily="34" charset="0"/>
              </a:rPr>
              <a:t>Είναι </a:t>
            </a:r>
            <a:r>
              <a:rPr lang="el-GR" sz="3200" dirty="0">
                <a:latin typeface="Calibri" panose="020F0502020204030204" pitchFamily="34" charset="0"/>
              </a:rPr>
              <a:t>η προσωπικότητά μας το προϊόν των κληρονομικών μας καταβολών ή μήπως είναι το περιβάλλον που ζήσαμε &amp; ζούμε αυτό που μας διαμόρφωσε; </a:t>
            </a:r>
          </a:p>
          <a:p>
            <a:pPr marL="0" indent="0" algn="ctr">
              <a:buNone/>
            </a:pPr>
            <a:endParaRPr lang="el-GR" sz="3200" dirty="0">
              <a:latin typeface="Calibri" panose="020F0502020204030204" pitchFamily="34" charset="0"/>
            </a:endParaRPr>
          </a:p>
          <a:p>
            <a:endParaRPr lang="el-GR" sz="2800" dirty="0"/>
          </a:p>
        </p:txBody>
      </p:sp>
    </p:spTree>
    <p:extLst>
      <p:ext uri="{BB962C8B-B14F-4D97-AF65-F5344CB8AC3E}">
        <p14:creationId xmlns:p14="http://schemas.microsoft.com/office/powerpoint/2010/main" val="2011345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Calibri" panose="020F0502020204030204" pitchFamily="34" charset="0"/>
              </a:rPr>
              <a:t>Το παράδειγμα της Ελένης</a:t>
            </a:r>
            <a:endParaRPr lang="el-GR" sz="4400" dirty="0"/>
          </a:p>
        </p:txBody>
      </p:sp>
      <p:sp>
        <p:nvSpPr>
          <p:cNvPr id="3" name="Content Placeholder 2"/>
          <p:cNvSpPr>
            <a:spLocks noGrp="1"/>
          </p:cNvSpPr>
          <p:nvPr>
            <p:ph idx="1"/>
          </p:nvPr>
        </p:nvSpPr>
        <p:spPr/>
        <p:txBody>
          <a:bodyPr>
            <a:normAutofit/>
          </a:bodyPr>
          <a:lstStyle/>
          <a:p>
            <a:pPr marL="114300" indent="0">
              <a:buNone/>
            </a:pPr>
            <a:r>
              <a:rPr lang="el-GR" sz="3200" dirty="0">
                <a:latin typeface="Calibri" panose="020F0502020204030204" pitchFamily="34" charset="0"/>
              </a:rPr>
              <a:t>Άρα, η Ελένη έχει αυτά τα χαρακτηριστικά όχι μόνο επειδή γεννήθηκε με αυτά, αλλά επειδή το περιβάλλον της «τα καλλιέργησε» στο βαθμό που κάνουν την Ελένη να είναι αυτή που είναι.</a:t>
            </a:r>
          </a:p>
          <a:p>
            <a:endParaRPr lang="el-GR" sz="2800" dirty="0"/>
          </a:p>
        </p:txBody>
      </p:sp>
    </p:spTree>
    <p:extLst>
      <p:ext uri="{BB962C8B-B14F-4D97-AF65-F5344CB8AC3E}">
        <p14:creationId xmlns:p14="http://schemas.microsoft.com/office/powerpoint/2010/main" val="1720789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Calibri" panose="020F0502020204030204" pitchFamily="34" charset="0"/>
              </a:rPr>
              <a:t>Θεωρίες προσωπικότητας</a:t>
            </a:r>
            <a:endParaRPr lang="el-GR" sz="4400" dirty="0"/>
          </a:p>
        </p:txBody>
      </p:sp>
      <p:sp>
        <p:nvSpPr>
          <p:cNvPr id="3" name="Content Placeholder 2"/>
          <p:cNvSpPr>
            <a:spLocks noGrp="1"/>
          </p:cNvSpPr>
          <p:nvPr>
            <p:ph idx="1"/>
          </p:nvPr>
        </p:nvSpPr>
        <p:spPr/>
        <p:txBody>
          <a:bodyPr>
            <a:noAutofit/>
          </a:bodyPr>
          <a:lstStyle/>
          <a:p>
            <a:pPr marL="114300" indent="0">
              <a:buNone/>
            </a:pPr>
            <a:r>
              <a:rPr lang="el-GR" sz="3200" dirty="0">
                <a:latin typeface="Calibri" panose="020F0502020204030204" pitchFamily="34" charset="0"/>
              </a:rPr>
              <a:t>Οι διάφορες θεωρίες προσωπικότητας προσπαθούν να απαντήσουν και να ερμηνεύσουν ερωτήματα</a:t>
            </a:r>
            <a:r>
              <a:rPr lang="en-US" sz="3200" dirty="0">
                <a:latin typeface="Calibri" panose="020F0502020204030204" pitchFamily="34" charset="0"/>
              </a:rPr>
              <a:t> </a:t>
            </a:r>
            <a:r>
              <a:rPr lang="el-GR" sz="3200" dirty="0">
                <a:latin typeface="Calibri" panose="020F0502020204030204" pitchFamily="34" charset="0"/>
              </a:rPr>
              <a:t>όπως:</a:t>
            </a:r>
          </a:p>
          <a:p>
            <a:pPr lvl="1"/>
            <a:r>
              <a:rPr lang="el-GR" sz="2800" dirty="0">
                <a:latin typeface="Calibri" panose="020F0502020204030204" pitchFamily="34" charset="0"/>
              </a:rPr>
              <a:t>Ποια είναι τα χαρακτηριστικά της προσωπικότητας του </a:t>
            </a:r>
            <a:r>
              <a:rPr lang="el-GR" sz="2800" dirty="0" smtClean="0">
                <a:latin typeface="Calibri" panose="020F0502020204030204" pitchFamily="34" charset="0"/>
              </a:rPr>
              <a:t>ατόμου;</a:t>
            </a:r>
          </a:p>
          <a:p>
            <a:pPr lvl="1"/>
            <a:r>
              <a:rPr lang="el-GR" sz="2800" dirty="0" smtClean="0">
                <a:latin typeface="Calibri" panose="020F0502020204030204" pitchFamily="34" charset="0"/>
              </a:rPr>
              <a:t>Ποιοι </a:t>
            </a:r>
            <a:r>
              <a:rPr lang="el-GR" sz="2800" dirty="0">
                <a:latin typeface="Calibri" panose="020F0502020204030204" pitchFamily="34" charset="0"/>
              </a:rPr>
              <a:t>είναι οι παράγοντες (γενετικοί και περιβαλλοντικοί παράγοντες) που επέδρασαν στη διαμόρφωση της </a:t>
            </a:r>
            <a:r>
              <a:rPr lang="el-GR" sz="2800" dirty="0" smtClean="0">
                <a:latin typeface="Calibri" panose="020F0502020204030204" pitchFamily="34" charset="0"/>
              </a:rPr>
              <a:t>προσωπικότητας;</a:t>
            </a:r>
          </a:p>
          <a:p>
            <a:pPr lvl="1"/>
            <a:r>
              <a:rPr lang="el-GR" sz="2800" dirty="0" smtClean="0">
                <a:latin typeface="Calibri" panose="020F0502020204030204" pitchFamily="34" charset="0"/>
              </a:rPr>
              <a:t>Ποιες </a:t>
            </a:r>
            <a:r>
              <a:rPr lang="el-GR" sz="2800" dirty="0">
                <a:latin typeface="Calibri" panose="020F0502020204030204" pitchFamily="34" charset="0"/>
              </a:rPr>
              <a:t>είναι οι αιτίες μιας συμπεριφοράς;</a:t>
            </a:r>
          </a:p>
          <a:p>
            <a:endParaRPr lang="el-GR" sz="2400" dirty="0"/>
          </a:p>
        </p:txBody>
      </p:sp>
    </p:spTree>
    <p:extLst>
      <p:ext uri="{BB962C8B-B14F-4D97-AF65-F5344CB8AC3E}">
        <p14:creationId xmlns:p14="http://schemas.microsoft.com/office/powerpoint/2010/main" val="2511894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latin typeface="+mn-lt"/>
              </a:rPr>
              <a:t>Θεωρίες προσωπικότητας</a:t>
            </a:r>
            <a:endParaRPr lang="el-GR" b="1" dirty="0">
              <a:latin typeface="+mn-lt"/>
            </a:endParaRPr>
          </a:p>
        </p:txBody>
      </p:sp>
      <p:sp>
        <p:nvSpPr>
          <p:cNvPr id="3" name="Content Placeholder 2"/>
          <p:cNvSpPr>
            <a:spLocks noGrp="1"/>
          </p:cNvSpPr>
          <p:nvPr>
            <p:ph idx="1"/>
          </p:nvPr>
        </p:nvSpPr>
        <p:spPr/>
        <p:txBody>
          <a:bodyPr>
            <a:normAutofit/>
          </a:bodyPr>
          <a:lstStyle/>
          <a:p>
            <a:pPr>
              <a:buFont typeface="+mj-lt"/>
              <a:buAutoNum type="arabicPeriod"/>
            </a:pPr>
            <a:r>
              <a:rPr lang="el-GR" sz="3200" dirty="0" smtClean="0">
                <a:latin typeface="Calibri" panose="020F0502020204030204" pitchFamily="34" charset="0"/>
              </a:rPr>
              <a:t>Ψυχαναλυτική </a:t>
            </a:r>
            <a:r>
              <a:rPr lang="el-GR" sz="3200" dirty="0">
                <a:latin typeface="Calibri" panose="020F0502020204030204" pitchFamily="34" charset="0"/>
              </a:rPr>
              <a:t>θεωρία, </a:t>
            </a:r>
            <a:r>
              <a:rPr lang="en-US" sz="3200" dirty="0">
                <a:latin typeface="Calibri" panose="020F0502020204030204" pitchFamily="34" charset="0"/>
              </a:rPr>
              <a:t>Sigmund Freud</a:t>
            </a:r>
            <a:endParaRPr lang="el-GR" sz="3200" dirty="0">
              <a:latin typeface="Calibri" panose="020F0502020204030204" pitchFamily="34" charset="0"/>
            </a:endParaRPr>
          </a:p>
          <a:p>
            <a:pPr>
              <a:buFont typeface="+mj-lt"/>
              <a:buAutoNum type="arabicPeriod"/>
            </a:pPr>
            <a:r>
              <a:rPr lang="el-GR" sz="3200" dirty="0">
                <a:latin typeface="Calibri" panose="020F0502020204030204" pitchFamily="34" charset="0"/>
              </a:rPr>
              <a:t>Ανθρωπιστική θεωρία, </a:t>
            </a:r>
            <a:r>
              <a:rPr lang="en-US" sz="3200" dirty="0">
                <a:latin typeface="Calibri" panose="020F0502020204030204" pitchFamily="34" charset="0"/>
              </a:rPr>
              <a:t>Carl </a:t>
            </a:r>
            <a:r>
              <a:rPr lang="en-US" sz="3200" dirty="0" smtClean="0">
                <a:latin typeface="Calibri" panose="020F0502020204030204" pitchFamily="34" charset="0"/>
              </a:rPr>
              <a:t>Rogers</a:t>
            </a:r>
            <a:endParaRPr lang="el-GR" sz="3200" dirty="0" smtClean="0">
              <a:latin typeface="Calibri" panose="020F0502020204030204" pitchFamily="34" charset="0"/>
            </a:endParaRPr>
          </a:p>
          <a:p>
            <a:pPr>
              <a:buFont typeface="+mj-lt"/>
              <a:buAutoNum type="arabicPeriod"/>
            </a:pPr>
            <a:r>
              <a:rPr lang="el-GR" sz="3200" dirty="0" smtClean="0">
                <a:latin typeface="Calibri" panose="020F0502020204030204" pitchFamily="34" charset="0"/>
              </a:rPr>
              <a:t>Γνωστική συμπεριφοριστική θεωρία</a:t>
            </a:r>
          </a:p>
          <a:p>
            <a:pPr marL="114300" indent="0">
              <a:buNone/>
            </a:pPr>
            <a:endParaRPr lang="el-GR" sz="3200" dirty="0" smtClean="0">
              <a:latin typeface="Calibri" panose="020F0502020204030204" pitchFamily="34" charset="0"/>
            </a:endParaRPr>
          </a:p>
          <a:p>
            <a:pPr marL="114300" indent="0">
              <a:buNone/>
            </a:pPr>
            <a:r>
              <a:rPr lang="el-GR" sz="3200" dirty="0" smtClean="0">
                <a:latin typeface="Calibri" panose="020F0502020204030204" pitchFamily="34" charset="0"/>
              </a:rPr>
              <a:t>Υπάρχουν κι άλλες θεωρίες προσωπικότητας (π.χ. το ιατρικό μοντέλο), οι οποίες δεν θα αναφερθούν στα πλαίσια του μαθήματος, καθώς δεν συμπεριλαμβάνονται στην ύλη.</a:t>
            </a:r>
            <a:endParaRPr lang="el-GR" sz="3200" dirty="0">
              <a:latin typeface="Calibri" panose="020F0502020204030204" pitchFamily="34" charset="0"/>
            </a:endParaRPr>
          </a:p>
          <a:p>
            <a:endParaRPr lang="el-GR" sz="3200" dirty="0"/>
          </a:p>
        </p:txBody>
      </p:sp>
    </p:spTree>
    <p:extLst>
      <p:ext uri="{BB962C8B-B14F-4D97-AF65-F5344CB8AC3E}">
        <p14:creationId xmlns:p14="http://schemas.microsoft.com/office/powerpoint/2010/main" val="2834332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400" b="1" dirty="0" smtClean="0">
                <a:latin typeface="Calibri" panose="020F0502020204030204" pitchFamily="34" charset="0"/>
              </a:rPr>
              <a:t>1. </a:t>
            </a:r>
            <a:r>
              <a:rPr lang="el-GR" sz="4400" b="1" dirty="0" smtClean="0">
                <a:latin typeface="Calibri" panose="020F0502020204030204" pitchFamily="34" charset="0"/>
              </a:rPr>
              <a:t>Ψυχαναλυτική θεωρία, </a:t>
            </a:r>
            <a:br>
              <a:rPr lang="el-GR" sz="4400" b="1" dirty="0" smtClean="0">
                <a:latin typeface="Calibri" panose="020F0502020204030204" pitchFamily="34" charset="0"/>
              </a:rPr>
            </a:br>
            <a:r>
              <a:rPr lang="en-US" sz="4400" b="1" dirty="0" smtClean="0">
                <a:latin typeface="Calibri" panose="020F0502020204030204" pitchFamily="34" charset="0"/>
              </a:rPr>
              <a:t>Sigmund Freud</a:t>
            </a:r>
            <a:r>
              <a:rPr lang="el-GR" sz="4400" b="1" dirty="0" smtClean="0">
                <a:latin typeface="Calibri" panose="020F0502020204030204" pitchFamily="34" charset="0"/>
              </a:rPr>
              <a:t> </a:t>
            </a:r>
            <a:r>
              <a:rPr lang="en-US" sz="4400" b="1" dirty="0">
                <a:latin typeface="Calibri" panose="020F0502020204030204" pitchFamily="34" charset="0"/>
              </a:rPr>
              <a:t> (1856-1939)</a:t>
            </a:r>
            <a:endParaRPr lang="el-GR" sz="4400" b="1" dirty="0"/>
          </a:p>
        </p:txBody>
      </p:sp>
      <p:sp>
        <p:nvSpPr>
          <p:cNvPr id="3" name="Content Placeholder 2"/>
          <p:cNvSpPr>
            <a:spLocks noGrp="1"/>
          </p:cNvSpPr>
          <p:nvPr>
            <p:ph idx="1"/>
          </p:nvPr>
        </p:nvSpPr>
        <p:spPr/>
        <p:txBody>
          <a:bodyPr/>
          <a:lstStyle/>
          <a:p>
            <a:r>
              <a:rPr lang="el-GR" sz="3200" dirty="0"/>
              <a:t>Αυστριακός γιατρός εβραϊκής καταγωγής</a:t>
            </a:r>
          </a:p>
          <a:p>
            <a:r>
              <a:rPr lang="el-GR" sz="3200" dirty="0" smtClean="0"/>
              <a:t>1</a:t>
            </a:r>
            <a:r>
              <a:rPr lang="el-GR" sz="3200" baseline="30000" dirty="0" smtClean="0"/>
              <a:t>η</a:t>
            </a:r>
            <a:r>
              <a:rPr lang="el-GR" sz="3200" dirty="0" smtClean="0"/>
              <a:t> </a:t>
            </a:r>
            <a:r>
              <a:rPr lang="el-GR" sz="3200" dirty="0"/>
              <a:t>συστηματική μελέτη προσωπικότητας</a:t>
            </a:r>
          </a:p>
          <a:p>
            <a:r>
              <a:rPr lang="el-GR" sz="3200" dirty="0"/>
              <a:t>Πολύ σημαντική συνεισφορά, πολλοί </a:t>
            </a:r>
            <a:r>
              <a:rPr lang="el-GR" sz="3200" dirty="0" smtClean="0"/>
              <a:t>τον</a:t>
            </a:r>
          </a:p>
          <a:p>
            <a:pPr marL="114300" indent="0">
              <a:buNone/>
            </a:pPr>
            <a:r>
              <a:rPr lang="el-GR" sz="3200" dirty="0"/>
              <a:t> </a:t>
            </a:r>
            <a:r>
              <a:rPr lang="el-GR" sz="3200" dirty="0" smtClean="0"/>
              <a:t>  </a:t>
            </a:r>
            <a:r>
              <a:rPr lang="el-GR" sz="3200" dirty="0"/>
              <a:t>μελέτησαν, διαφώνησαν ή εμπνεύστηκαν</a:t>
            </a:r>
          </a:p>
          <a:p>
            <a:endParaRPr lang="el-GR" sz="3200" dirty="0"/>
          </a:p>
          <a:p>
            <a:pPr marL="114300" indent="0">
              <a:buNone/>
            </a:pPr>
            <a:endParaRPr lang="el-G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0457" y="4371975"/>
            <a:ext cx="6102062" cy="2486025"/>
          </a:xfrm>
          <a:prstGeom prst="rect">
            <a:avLst/>
          </a:prstGeom>
        </p:spPr>
      </p:pic>
    </p:spTree>
    <p:extLst>
      <p:ext uri="{BB962C8B-B14F-4D97-AF65-F5344CB8AC3E}">
        <p14:creationId xmlns:p14="http://schemas.microsoft.com/office/powerpoint/2010/main" val="3958612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Δομικό μοντέλο της προσωπικότητας: 3 μέρη</a:t>
            </a:r>
            <a:endParaRPr lang="el-GR" dirty="0">
              <a:latin typeface="+mn-lt"/>
            </a:endParaRPr>
          </a:p>
        </p:txBody>
      </p:sp>
      <p:sp>
        <p:nvSpPr>
          <p:cNvPr id="3" name="Content Placeholder 2"/>
          <p:cNvSpPr>
            <a:spLocks noGrp="1"/>
          </p:cNvSpPr>
          <p:nvPr>
            <p:ph idx="1"/>
          </p:nvPr>
        </p:nvSpPr>
        <p:spPr/>
        <p:txBody>
          <a:bodyPr>
            <a:noAutofit/>
          </a:bodyPr>
          <a:lstStyle/>
          <a:p>
            <a:pPr marL="514350" indent="-514350">
              <a:buFont typeface="+mj-lt"/>
              <a:buAutoNum type="arabicPeriod"/>
            </a:pPr>
            <a:r>
              <a:rPr lang="el-GR" sz="3200" dirty="0"/>
              <a:t>«</a:t>
            </a:r>
            <a:r>
              <a:rPr lang="el-GR" sz="3200" u="sng" dirty="0"/>
              <a:t>Εκείνο</a:t>
            </a:r>
            <a:r>
              <a:rPr lang="el-GR" sz="3200" dirty="0"/>
              <a:t>»: αρχή ευχαρίστησης, ένστικτα, </a:t>
            </a:r>
            <a:r>
              <a:rPr lang="el-GR" sz="3200" dirty="0" smtClean="0"/>
              <a:t>ασυνείδητο</a:t>
            </a:r>
          </a:p>
          <a:p>
            <a:pPr marL="514350" indent="-514350">
              <a:buFont typeface="+mj-lt"/>
              <a:buAutoNum type="arabicPeriod"/>
            </a:pPr>
            <a:r>
              <a:rPr lang="el-GR" sz="3200" dirty="0" smtClean="0"/>
              <a:t>«</a:t>
            </a:r>
            <a:r>
              <a:rPr lang="el-GR" sz="3200" u="sng" dirty="0" smtClean="0"/>
              <a:t>Υπερεγώ</a:t>
            </a:r>
            <a:r>
              <a:rPr lang="el-GR" sz="3200" dirty="0"/>
              <a:t>»: το ηθικά και κοινωνικά αποδεκτό, υποδείξεις </a:t>
            </a:r>
            <a:r>
              <a:rPr lang="el-GR" sz="3200" dirty="0" smtClean="0"/>
              <a:t>γονέων </a:t>
            </a:r>
            <a:r>
              <a:rPr lang="el-GR" sz="3200" dirty="0"/>
              <a:t>&amp; σημαντικών άλλων για το «σωστό</a:t>
            </a:r>
            <a:r>
              <a:rPr lang="el-GR" sz="3200" dirty="0" smtClean="0"/>
              <a:t>»</a:t>
            </a:r>
          </a:p>
          <a:p>
            <a:pPr marL="514350" indent="-514350">
              <a:buFont typeface="+mj-lt"/>
              <a:buAutoNum type="arabicPeriod"/>
            </a:pPr>
            <a:r>
              <a:rPr lang="el-GR" sz="3200" dirty="0" smtClean="0"/>
              <a:t>«</a:t>
            </a:r>
            <a:r>
              <a:rPr lang="el-GR" sz="3200" u="sng" dirty="0"/>
              <a:t>Εγώ</a:t>
            </a:r>
            <a:r>
              <a:rPr lang="el-GR" sz="3200" dirty="0"/>
              <a:t>»: ψυχικές λειτουργίες με τις οποίες αντιλαμβανόμαστε την πραγματικότητα (π.χ. Μνήμη, αντίληψη), αρχή πραγματικότητας, </a:t>
            </a:r>
            <a:r>
              <a:rPr lang="el-GR" sz="3200" dirty="0" smtClean="0"/>
              <a:t>ρυθμιστής</a:t>
            </a:r>
          </a:p>
          <a:p>
            <a:pPr marL="0" indent="0">
              <a:buNone/>
            </a:pPr>
            <a:r>
              <a:rPr lang="el-GR" sz="3200" dirty="0" smtClean="0"/>
              <a:t>Μάχη </a:t>
            </a:r>
            <a:r>
              <a:rPr lang="el-GR" sz="3200" dirty="0"/>
              <a:t>για διατήρηση ισορροπιών. Όταν το εγώ καταπιέζεται από το εκείνο ή το υπερεγώ -&gt; άγχος </a:t>
            </a:r>
            <a:r>
              <a:rPr lang="el-GR" sz="3200" dirty="0" smtClean="0"/>
              <a:t>-&gt; μηχανισμοί </a:t>
            </a:r>
            <a:r>
              <a:rPr lang="el-GR" sz="3200" dirty="0"/>
              <a:t>άμυνας (π.χ. άρνηση, παλινδρόμηση, προβολή)</a:t>
            </a:r>
          </a:p>
          <a:p>
            <a:endParaRPr lang="el-GR" sz="3200" dirty="0"/>
          </a:p>
          <a:p>
            <a:endParaRPr lang="el-GR" sz="2800" dirty="0"/>
          </a:p>
        </p:txBody>
      </p:sp>
    </p:spTree>
    <p:extLst>
      <p:ext uri="{BB962C8B-B14F-4D97-AF65-F5344CB8AC3E}">
        <p14:creationId xmlns:p14="http://schemas.microsoft.com/office/powerpoint/2010/main" val="2243698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Ανάπτυξη προσωπικότητας</a:t>
            </a:r>
            <a:endParaRPr lang="el-GR" sz="4000" dirty="0">
              <a:latin typeface="+mn-lt"/>
            </a:endParaRPr>
          </a:p>
        </p:txBody>
      </p:sp>
      <p:sp>
        <p:nvSpPr>
          <p:cNvPr id="3" name="Content Placeholder 2"/>
          <p:cNvSpPr>
            <a:spLocks noGrp="1"/>
          </p:cNvSpPr>
          <p:nvPr>
            <p:ph idx="1"/>
          </p:nvPr>
        </p:nvSpPr>
        <p:spPr/>
        <p:txBody>
          <a:bodyPr>
            <a:normAutofit fontScale="92500" lnSpcReduction="10000"/>
          </a:bodyPr>
          <a:lstStyle/>
          <a:p>
            <a:r>
              <a:rPr lang="el-GR" sz="3200" dirty="0"/>
              <a:t>Παιδική ηλικία (κυρίως 5 πρώτα χρόνια)</a:t>
            </a:r>
          </a:p>
          <a:p>
            <a:r>
              <a:rPr lang="el-GR" sz="3200" dirty="0"/>
              <a:t>Επηρεάζεται από τον τρόπο &amp; την ποιότητα επικοινωνίας ανάμεσα στο βρέφος/παιδί &amp; τους </a:t>
            </a:r>
            <a:r>
              <a:rPr lang="el-GR" sz="3200" dirty="0" smtClean="0"/>
              <a:t>γονείς</a:t>
            </a:r>
          </a:p>
          <a:p>
            <a:r>
              <a:rPr lang="el-GR" sz="3200" dirty="0" smtClean="0"/>
              <a:t>5 στάδια ψυχοσεξουαλικής ανάπτυξης</a:t>
            </a:r>
          </a:p>
          <a:p>
            <a:r>
              <a:rPr lang="el-GR" sz="3200" dirty="0" smtClean="0"/>
              <a:t>Φυσιολογική </a:t>
            </a:r>
            <a:r>
              <a:rPr lang="el-GR" sz="3200" dirty="0"/>
              <a:t>ανάπτυξη: επαρκή ικανοποίηση </a:t>
            </a:r>
            <a:r>
              <a:rPr lang="en-US" sz="3200" dirty="0"/>
              <a:t>libido, </a:t>
            </a:r>
            <a:r>
              <a:rPr lang="el-GR" sz="3200" dirty="0"/>
              <a:t>χωρίς σύγκρουση με κοινωνικό περίγυρο</a:t>
            </a:r>
            <a:r>
              <a:rPr lang="en-GB" sz="3200" dirty="0"/>
              <a:t>. </a:t>
            </a:r>
            <a:r>
              <a:rPr lang="el-GR" sz="3200" dirty="0"/>
              <a:t>Αλλώς καθήλωση, παλινδρόμηση</a:t>
            </a:r>
          </a:p>
          <a:p>
            <a:r>
              <a:rPr lang="el-GR" sz="3200" dirty="0"/>
              <a:t>Εμπειρίες σε κάθε στάδιο ασκούν σημαντική επίδραση στη διαμόρφωση των βασικών χαρακτηριστικών της προσωπικότητας</a:t>
            </a:r>
          </a:p>
          <a:p>
            <a:endParaRPr lang="el-GR" sz="2000" dirty="0"/>
          </a:p>
          <a:p>
            <a:pPr lvl="1">
              <a:buFont typeface="Courier New" panose="02070309020205020404" pitchFamily="49" charset="0"/>
              <a:buChar char="o"/>
            </a:pPr>
            <a:endParaRPr lang="el-GR" sz="2800" dirty="0"/>
          </a:p>
          <a:p>
            <a:pPr marL="114300" indent="0">
              <a:buNone/>
            </a:pPr>
            <a:endParaRPr lang="el-GR" dirty="0"/>
          </a:p>
        </p:txBody>
      </p:sp>
    </p:spTree>
    <p:extLst>
      <p:ext uri="{BB962C8B-B14F-4D97-AF65-F5344CB8AC3E}">
        <p14:creationId xmlns:p14="http://schemas.microsoft.com/office/powerpoint/2010/main" val="62232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Ψυχοσεξουαλικά στάδια</a:t>
            </a:r>
            <a:endParaRPr lang="el-GR" sz="4400" dirty="0">
              <a:latin typeface="+mn-lt"/>
            </a:endParaRPr>
          </a:p>
        </p:txBody>
      </p:sp>
      <p:sp>
        <p:nvSpPr>
          <p:cNvPr id="3" name="Content Placeholder 2"/>
          <p:cNvSpPr>
            <a:spLocks noGrp="1"/>
          </p:cNvSpPr>
          <p:nvPr>
            <p:ph idx="1"/>
          </p:nvPr>
        </p:nvSpPr>
        <p:spPr/>
        <p:txBody>
          <a:bodyPr>
            <a:normAutofit/>
          </a:bodyPr>
          <a:lstStyle/>
          <a:p>
            <a:pPr marL="114300" indent="0">
              <a:buNone/>
            </a:pPr>
            <a:r>
              <a:rPr lang="el-GR" sz="3200" dirty="0" smtClean="0"/>
              <a:t>Σε κάθε στάδιο:</a:t>
            </a:r>
          </a:p>
          <a:p>
            <a:pPr lvl="1">
              <a:buFont typeface="Courier New" panose="02070309020205020404" pitchFamily="49" charset="0"/>
              <a:buChar char="o"/>
            </a:pPr>
            <a:r>
              <a:rPr lang="el-GR" sz="2800" dirty="0"/>
              <a:t>Η συμπεριφορά </a:t>
            </a:r>
            <a:r>
              <a:rPr lang="el-GR" sz="2800" dirty="0" smtClean="0"/>
              <a:t>αποσκοπεί </a:t>
            </a:r>
            <a:r>
              <a:rPr lang="el-GR" sz="2800" dirty="0"/>
              <a:t>στην ικανοποίηση βιολογικών ορμών &amp; κυρίως της ορμής για ηδονή-</a:t>
            </a:r>
            <a:r>
              <a:rPr lang="en-GB" sz="2800" dirty="0"/>
              <a:t>libido</a:t>
            </a:r>
            <a:endParaRPr lang="el-GR" sz="2800" dirty="0"/>
          </a:p>
          <a:p>
            <a:pPr lvl="1">
              <a:buFont typeface="Courier New" panose="02070309020205020404" pitchFamily="49" charset="0"/>
              <a:buChar char="o"/>
            </a:pPr>
            <a:r>
              <a:rPr lang="el-GR" sz="2800" dirty="0"/>
              <a:t>η απαίτηση για ικανοποίηση της </a:t>
            </a:r>
            <a:r>
              <a:rPr lang="en-US" sz="2800" dirty="0"/>
              <a:t>libido </a:t>
            </a:r>
            <a:r>
              <a:rPr lang="el-GR" sz="2800" dirty="0"/>
              <a:t>και ο τρόπος επίτευξης της ισορροπίας με την κοινωνική πραγματικότητα παίρνουν διαφορετική μορφή</a:t>
            </a:r>
          </a:p>
          <a:p>
            <a:pPr lvl="1">
              <a:buFont typeface="Courier New" panose="02070309020205020404" pitchFamily="49" charset="0"/>
              <a:buChar char="o"/>
            </a:pPr>
            <a:r>
              <a:rPr lang="el-GR" sz="2800" dirty="0"/>
              <a:t>διαφορετική περιοχή του σώματος, διαφορετικές δραστηριότητες &amp; διαφορετικές διαπροσωπικές </a:t>
            </a:r>
            <a:r>
              <a:rPr lang="el-GR" sz="2800" dirty="0" smtClean="0"/>
              <a:t>σχέσεις</a:t>
            </a:r>
          </a:p>
          <a:p>
            <a:pPr lvl="1">
              <a:buFont typeface="Courier New" panose="02070309020205020404" pitchFamily="49" charset="0"/>
              <a:buChar char="o"/>
            </a:pPr>
            <a:endParaRPr lang="el-GR" sz="2800" dirty="0"/>
          </a:p>
          <a:p>
            <a:pPr marL="114300" indent="0">
              <a:buNone/>
            </a:pPr>
            <a:endParaRPr lang="el-GR" dirty="0"/>
          </a:p>
        </p:txBody>
      </p:sp>
    </p:spTree>
    <p:extLst>
      <p:ext uri="{BB962C8B-B14F-4D97-AF65-F5344CB8AC3E}">
        <p14:creationId xmlns:p14="http://schemas.microsoft.com/office/powerpoint/2010/main" val="1420475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Ψυχοσεξουαλικά στάδια</a:t>
            </a:r>
            <a:endParaRPr lang="el-GR" sz="4400" b="1" dirty="0">
              <a:latin typeface="+mn-lt"/>
            </a:endParaRPr>
          </a:p>
        </p:txBody>
      </p:sp>
      <p:sp>
        <p:nvSpPr>
          <p:cNvPr id="3" name="Content Placeholder 2"/>
          <p:cNvSpPr>
            <a:spLocks noGrp="1"/>
          </p:cNvSpPr>
          <p:nvPr>
            <p:ph idx="1"/>
          </p:nvPr>
        </p:nvSpPr>
        <p:spPr/>
        <p:txBody>
          <a:bodyPr>
            <a:noAutofit/>
          </a:bodyPr>
          <a:lstStyle/>
          <a:p>
            <a:r>
              <a:rPr lang="el-GR" sz="3200" u="sng" dirty="0"/>
              <a:t>Στοματικό</a:t>
            </a:r>
            <a:r>
              <a:rPr lang="el-GR" sz="3200" dirty="0"/>
              <a:t>: γέννηση-1.5χρ., στόμα, θηλασμός, πιπίλισμα, μεγάλη εξάρτηση από φροντιστή</a:t>
            </a:r>
          </a:p>
          <a:p>
            <a:r>
              <a:rPr lang="el-GR" sz="3200" u="sng" dirty="0"/>
              <a:t>Πρωκτικό</a:t>
            </a:r>
            <a:r>
              <a:rPr lang="el-GR" sz="3200" dirty="0"/>
              <a:t>: 1.5-3χρ., πρωκτός, έλεγχος σφιγκτήρων, εκπαίδευση  στη χρήση τουαλέτας, δυσκολία και συγκρούσεις για 1</a:t>
            </a:r>
            <a:r>
              <a:rPr lang="el-GR" sz="3200" baseline="30000" dirty="0"/>
              <a:t>η</a:t>
            </a:r>
            <a:r>
              <a:rPr lang="el-GR" sz="3200" dirty="0"/>
              <a:t> φορά γιατί πρέπει να μάθει να ελέγχει την ικανοποίηση (αναβολή ανάλογα με τις υποδείξεις των γονέων), συμμόρφωση ή μη στους γονείς</a:t>
            </a:r>
            <a:r>
              <a:rPr lang="el-GR" sz="3200" dirty="0" smtClean="0"/>
              <a:t>.</a:t>
            </a:r>
            <a:endParaRPr lang="el-GR" sz="3200" dirty="0"/>
          </a:p>
        </p:txBody>
      </p:sp>
    </p:spTree>
    <p:extLst>
      <p:ext uri="{BB962C8B-B14F-4D97-AF65-F5344CB8AC3E}">
        <p14:creationId xmlns:p14="http://schemas.microsoft.com/office/powerpoint/2010/main" val="123104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Δομή παρουσίασης</a:t>
            </a:r>
            <a:endParaRPr lang="el-GR" sz="4400" b="1" dirty="0">
              <a:latin typeface="+mn-lt"/>
            </a:endParaRPr>
          </a:p>
        </p:txBody>
      </p:sp>
      <p:sp>
        <p:nvSpPr>
          <p:cNvPr id="3" name="Content Placeholder 2"/>
          <p:cNvSpPr>
            <a:spLocks noGrp="1"/>
          </p:cNvSpPr>
          <p:nvPr>
            <p:ph idx="1"/>
          </p:nvPr>
        </p:nvSpPr>
        <p:spPr/>
        <p:txBody>
          <a:bodyPr>
            <a:normAutofit fontScale="92500" lnSpcReduction="10000"/>
          </a:bodyPr>
          <a:lstStyle/>
          <a:p>
            <a:r>
              <a:rPr lang="el-GR" sz="3200" dirty="0" smtClean="0"/>
              <a:t>Προσωπικότητα: έννοια, δομή &amp; λειτουργία</a:t>
            </a:r>
          </a:p>
          <a:p>
            <a:r>
              <a:rPr lang="el-GR" sz="3200" dirty="0" smtClean="0"/>
              <a:t>Βασικές θεωρίες για την προσωπικότητα:</a:t>
            </a:r>
            <a:endParaRPr lang="el-GR" sz="3200" dirty="0"/>
          </a:p>
          <a:p>
            <a:pPr lvl="1">
              <a:buFont typeface="Wingdings" panose="05000000000000000000" pitchFamily="2" charset="2"/>
              <a:buChar char="§"/>
            </a:pPr>
            <a:r>
              <a:rPr lang="el-GR" sz="3000" dirty="0" smtClean="0"/>
              <a:t>Ψυχαναλυτική</a:t>
            </a:r>
          </a:p>
          <a:p>
            <a:pPr lvl="1">
              <a:buFont typeface="Wingdings" panose="05000000000000000000" pitchFamily="2" charset="2"/>
              <a:buChar char="§"/>
            </a:pPr>
            <a:r>
              <a:rPr lang="el-GR" sz="3000" dirty="0" smtClean="0"/>
              <a:t>Γνωστική-συμπεριφοριστική</a:t>
            </a:r>
            <a:endParaRPr lang="el-GR" sz="3000" dirty="0" smtClean="0"/>
          </a:p>
          <a:p>
            <a:pPr lvl="1">
              <a:buFont typeface="Wingdings" panose="05000000000000000000" pitchFamily="2" charset="2"/>
              <a:buChar char="§"/>
            </a:pPr>
            <a:r>
              <a:rPr lang="el-GR" sz="3000" dirty="0" smtClean="0"/>
              <a:t>Ανθρωπιστική</a:t>
            </a:r>
          </a:p>
          <a:p>
            <a:r>
              <a:rPr lang="el-GR" sz="3200" dirty="0"/>
              <a:t>Ψυχοπαθολογία:</a:t>
            </a:r>
            <a:endParaRPr lang="el-GR" dirty="0"/>
          </a:p>
          <a:p>
            <a:pPr lvl="1">
              <a:buFont typeface="Wingdings" panose="05000000000000000000" pitchFamily="2" charset="2"/>
              <a:buChar char="§"/>
            </a:pPr>
            <a:r>
              <a:rPr lang="el-GR" sz="3000" dirty="0" smtClean="0"/>
              <a:t>Νεύρωση</a:t>
            </a:r>
          </a:p>
          <a:p>
            <a:pPr lvl="1">
              <a:buFont typeface="Wingdings" panose="05000000000000000000" pitchFamily="2" charset="2"/>
              <a:buChar char="§"/>
            </a:pPr>
            <a:r>
              <a:rPr lang="el-GR" sz="3000" dirty="0" smtClean="0"/>
              <a:t>Ψύχωση</a:t>
            </a:r>
          </a:p>
          <a:p>
            <a:pPr lvl="1">
              <a:buFont typeface="Wingdings" panose="05000000000000000000" pitchFamily="2" charset="2"/>
              <a:buChar char="§"/>
            </a:pPr>
            <a:r>
              <a:rPr lang="el-GR" sz="3000" dirty="0" smtClean="0"/>
              <a:t>Διαταραχές προσωπικότητας: Ναρκισσισμός</a:t>
            </a:r>
          </a:p>
          <a:p>
            <a:pPr lvl="1">
              <a:buFont typeface="Wingdings" panose="05000000000000000000" pitchFamily="2" charset="2"/>
              <a:buChar char="§"/>
            </a:pPr>
            <a:r>
              <a:rPr lang="el-GR" sz="3000" dirty="0" smtClean="0"/>
              <a:t>Σωματοδυσμορφική διαταραχή</a:t>
            </a:r>
            <a:endParaRPr lang="el-GR" sz="3000" dirty="0"/>
          </a:p>
        </p:txBody>
      </p:sp>
    </p:spTree>
    <p:extLst>
      <p:ext uri="{BB962C8B-B14F-4D97-AF65-F5344CB8AC3E}">
        <p14:creationId xmlns:p14="http://schemas.microsoft.com/office/powerpoint/2010/main" val="3627651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Ψυχοσεξουαλικά στάδια</a:t>
            </a:r>
            <a:endParaRPr lang="el-GR" sz="4400" b="1" dirty="0">
              <a:latin typeface="+mn-lt"/>
            </a:endParaRPr>
          </a:p>
        </p:txBody>
      </p:sp>
      <p:sp>
        <p:nvSpPr>
          <p:cNvPr id="3" name="Content Placeholder 2"/>
          <p:cNvSpPr>
            <a:spLocks noGrp="1"/>
          </p:cNvSpPr>
          <p:nvPr>
            <p:ph idx="1"/>
          </p:nvPr>
        </p:nvSpPr>
        <p:spPr/>
        <p:txBody>
          <a:bodyPr>
            <a:noAutofit/>
          </a:bodyPr>
          <a:lstStyle/>
          <a:p>
            <a:r>
              <a:rPr lang="el-GR" sz="3200" u="sng" dirty="0" smtClean="0"/>
              <a:t>Φαλλικό</a:t>
            </a:r>
            <a:r>
              <a:rPr lang="el-GR" sz="3200" dirty="0"/>
              <a:t>: 3-6χρ. Γεννητικά όργανα, ερωτικές επιθυμίες για τον γονέα του αντίθετου φύλου &amp; ανταγωνιστικές τάσεις για αυτόν του ίδιου φύλου (Οιδιπόδειο σύμπλεγμα &amp; σύμπλεγμα της Ηλέκτρας), τα ξεπερνούν &amp; ταυτίζονται με τους γονείς του ίδιου </a:t>
            </a:r>
            <a:r>
              <a:rPr lang="el-GR" sz="3200" dirty="0" smtClean="0"/>
              <a:t>φύλου</a:t>
            </a:r>
          </a:p>
          <a:p>
            <a:r>
              <a:rPr lang="el-GR" sz="3200" u="sng" dirty="0" smtClean="0"/>
              <a:t>Λανθάνουσας </a:t>
            </a:r>
            <a:r>
              <a:rPr lang="el-GR" sz="3200" u="sng" dirty="0"/>
              <a:t>σεξουαλικότητας</a:t>
            </a:r>
            <a:r>
              <a:rPr lang="el-GR" sz="3200" dirty="0"/>
              <a:t>: 6-12 χρ., προσοχή σε πνευματικές δραστηριότητες, κοινωνικές σχέσεις, αθλητικές δραστηριότητες</a:t>
            </a:r>
          </a:p>
          <a:p>
            <a:r>
              <a:rPr lang="el-GR" sz="3200" u="sng" dirty="0"/>
              <a:t>Γενετήσιας σεξουαλικότητας</a:t>
            </a:r>
            <a:r>
              <a:rPr lang="el-GR" sz="3200" dirty="0"/>
              <a:t>: 12+ (εφηβεία), στροφή προς τα μέλη του αντίθετου φύλου</a:t>
            </a:r>
          </a:p>
          <a:p>
            <a:endParaRPr lang="el-GR" sz="3200" dirty="0"/>
          </a:p>
          <a:p>
            <a:pPr marL="114300" indent="0">
              <a:buNone/>
            </a:pPr>
            <a:endParaRPr lang="el-GR" sz="3200" dirty="0"/>
          </a:p>
        </p:txBody>
      </p:sp>
    </p:spTree>
    <p:extLst>
      <p:ext uri="{BB962C8B-B14F-4D97-AF65-F5344CB8AC3E}">
        <p14:creationId xmlns:p14="http://schemas.microsoft.com/office/powerpoint/2010/main" val="2172521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Ψυχαναλυτική θεραπεία</a:t>
            </a:r>
            <a:endParaRPr lang="el-GR" sz="4400" b="1" dirty="0">
              <a:latin typeface="+mn-lt"/>
            </a:endParaRPr>
          </a:p>
        </p:txBody>
      </p:sp>
      <p:sp>
        <p:nvSpPr>
          <p:cNvPr id="3" name="Content Placeholder 2"/>
          <p:cNvSpPr>
            <a:spLocks noGrp="1"/>
          </p:cNvSpPr>
          <p:nvPr>
            <p:ph idx="1"/>
          </p:nvPr>
        </p:nvSpPr>
        <p:spPr/>
        <p:txBody>
          <a:bodyPr>
            <a:normAutofit/>
          </a:bodyPr>
          <a:lstStyle/>
          <a:p>
            <a:r>
              <a:rPr lang="el-GR" sz="3200" dirty="0"/>
              <a:t>Ασυνείδητα κίνητρα συμπεριφοράς: το άτομο δεν έχει επίγνωση κάθε φορά του γιατί συμπεριφέρεται όπως </a:t>
            </a:r>
            <a:r>
              <a:rPr lang="el-GR" sz="3200" dirty="0" smtClean="0"/>
              <a:t>συμπεριφέρεται</a:t>
            </a:r>
          </a:p>
          <a:p>
            <a:r>
              <a:rPr lang="el-GR" sz="3200" dirty="0" smtClean="0"/>
              <a:t>Στόχος: Να αυξηθεί η γνώση &amp; να κατανοηθούν καλύτερα τα ασυνείδητα κίνητρα της συμεπριφοράς μας, ώστε το άτομο να μην καθοδηγείται από αυτά, αλλά από τη συνειδητή του βούληση</a:t>
            </a:r>
          </a:p>
          <a:p>
            <a:r>
              <a:rPr lang="el-GR" sz="3200" dirty="0" smtClean="0"/>
              <a:t> Να γίνει το «ασυνείδητο» «συνειδητό», με άλλα λόγια</a:t>
            </a:r>
          </a:p>
        </p:txBody>
      </p:sp>
    </p:spTree>
    <p:extLst>
      <p:ext uri="{BB962C8B-B14F-4D97-AF65-F5344CB8AC3E}">
        <p14:creationId xmlns:p14="http://schemas.microsoft.com/office/powerpoint/2010/main" val="2428528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800" b="1" dirty="0">
                <a:latin typeface="+mn-lt"/>
              </a:rPr>
              <a:t>Ψυχαναλυτική </a:t>
            </a:r>
            <a:r>
              <a:rPr lang="el-GR" sz="4800" b="1" dirty="0" smtClean="0">
                <a:latin typeface="+mn-lt"/>
              </a:rPr>
              <a:t>θεραπεία: θεραπευτικές τεχνικές για πρόσβαση στο ασυνείδητο</a:t>
            </a:r>
            <a:endParaRPr lang="el-GR" dirty="0">
              <a:latin typeface="+mn-lt"/>
            </a:endParaRPr>
          </a:p>
        </p:txBody>
      </p:sp>
      <p:sp>
        <p:nvSpPr>
          <p:cNvPr id="3" name="Content Placeholder 2"/>
          <p:cNvSpPr>
            <a:spLocks noGrp="1"/>
          </p:cNvSpPr>
          <p:nvPr>
            <p:ph idx="1"/>
          </p:nvPr>
        </p:nvSpPr>
        <p:spPr/>
        <p:txBody>
          <a:bodyPr>
            <a:noAutofit/>
          </a:bodyPr>
          <a:lstStyle/>
          <a:p>
            <a:r>
              <a:rPr lang="el-GR" sz="3200" dirty="0" smtClean="0"/>
              <a:t>Μεταβίβαση: ο «ασθενής» αποδίδει στον θεραπευτή χαρακτηριστικά των σημαντικών προσώπων της παιδική του ηλικία</a:t>
            </a:r>
          </a:p>
          <a:p>
            <a:r>
              <a:rPr lang="el-GR" sz="3200" dirty="0" smtClean="0"/>
              <a:t>Ερμηνεία: ο θεραπευτής βοηθάει τον «ασθενή» να αναγνωρίσει τα συναισθήματα που κατευθύνει προς αυτόν, αλλά έχει βιώσει στην παιδική του ηλικία</a:t>
            </a:r>
          </a:p>
          <a:p>
            <a:r>
              <a:rPr lang="el-GR" sz="3200" dirty="0" smtClean="0"/>
              <a:t>Ανάλυση ονείρων</a:t>
            </a:r>
          </a:p>
          <a:p>
            <a:r>
              <a:rPr lang="el-GR" sz="3200" dirty="0" smtClean="0"/>
              <a:t>Ελεύθερος συνειρμός: ζητείται από τον «ασθενή» να χαλαρώσει &amp; να εκφράσει λεκτικά τις σκέψεις του</a:t>
            </a:r>
          </a:p>
          <a:p>
            <a:r>
              <a:rPr lang="el-GR" sz="3200" dirty="0" smtClean="0"/>
              <a:t>Ύπνωση</a:t>
            </a:r>
            <a:endParaRPr lang="el-GR" sz="3200" dirty="0"/>
          </a:p>
        </p:txBody>
      </p:sp>
    </p:spTree>
    <p:extLst>
      <p:ext uri="{BB962C8B-B14F-4D97-AF65-F5344CB8AC3E}">
        <p14:creationId xmlns:p14="http://schemas.microsoft.com/office/powerpoint/2010/main" val="3550926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Calibri" panose="020F0502020204030204" pitchFamily="34" charset="0"/>
              </a:rPr>
              <a:t>2. </a:t>
            </a:r>
            <a:r>
              <a:rPr lang="el-GR" b="1" dirty="0" smtClean="0">
                <a:latin typeface="Calibri" panose="020F0502020204030204" pitchFamily="34" charset="0"/>
              </a:rPr>
              <a:t>Ανθρωπιστική </a:t>
            </a:r>
            <a:r>
              <a:rPr lang="el-GR" b="1" dirty="0">
                <a:latin typeface="Calibri" panose="020F0502020204030204" pitchFamily="34" charset="0"/>
              </a:rPr>
              <a:t>θεωρία, </a:t>
            </a:r>
            <a:br>
              <a:rPr lang="el-GR" b="1" dirty="0">
                <a:latin typeface="Calibri" panose="020F0502020204030204" pitchFamily="34" charset="0"/>
              </a:rPr>
            </a:br>
            <a:r>
              <a:rPr lang="en-US" b="1" dirty="0" smtClean="0">
                <a:latin typeface="Calibri" panose="020F0502020204030204" pitchFamily="34" charset="0"/>
              </a:rPr>
              <a:t>Carl Rogers</a:t>
            </a:r>
            <a:r>
              <a:rPr lang="el-GR" b="1" dirty="0" smtClean="0">
                <a:latin typeface="Calibri" panose="020F0502020204030204" pitchFamily="34" charset="0"/>
              </a:rPr>
              <a:t>, 1902-1987</a:t>
            </a:r>
            <a:endParaRPr lang="el-GR" dirty="0"/>
          </a:p>
        </p:txBody>
      </p:sp>
      <p:sp>
        <p:nvSpPr>
          <p:cNvPr id="3" name="Content Placeholder 2"/>
          <p:cNvSpPr>
            <a:spLocks noGrp="1"/>
          </p:cNvSpPr>
          <p:nvPr>
            <p:ph idx="1"/>
          </p:nvPr>
        </p:nvSpPr>
        <p:spPr/>
        <p:txBody>
          <a:bodyPr>
            <a:noAutofit/>
          </a:bodyPr>
          <a:lstStyle/>
          <a:p>
            <a:r>
              <a:rPr lang="el-GR" sz="3200" dirty="0" smtClean="0"/>
              <a:t>Ή αλλιώς «προσωποκεντρική θεωρία»</a:t>
            </a:r>
          </a:p>
          <a:p>
            <a:r>
              <a:rPr lang="el-GR" sz="3200" dirty="0" smtClean="0"/>
              <a:t>Αμερικανός ψυχολόγος</a:t>
            </a:r>
          </a:p>
          <a:p>
            <a:r>
              <a:rPr lang="el-GR" sz="3200" dirty="0" smtClean="0"/>
              <a:t>Κεντρική έννοια η προσωπική εμπειρία του ατόμου: κάθε άτομο βιώνει τον κόσμο με έναν διαφορετικό τρόπο, δεν υπάρχει αντικειμενική πραγματικότητα</a:t>
            </a:r>
          </a:p>
          <a:p>
            <a:r>
              <a:rPr lang="el-GR" sz="3200" dirty="0" smtClean="0"/>
              <a:t>Εστίαση στην προσωπική εμπειρία &amp; τις αντιλήψεις του ατόμου</a:t>
            </a:r>
          </a:p>
          <a:p>
            <a:endParaRPr lang="el-GR" sz="3200" dirty="0"/>
          </a:p>
        </p:txBody>
      </p:sp>
      <p:pic>
        <p:nvPicPr>
          <p:cNvPr id="4" name="Picture 3"/>
          <p:cNvPicPr>
            <a:picLocks noChangeAspect="1"/>
          </p:cNvPicPr>
          <p:nvPr/>
        </p:nvPicPr>
        <p:blipFill>
          <a:blip r:embed="rId2"/>
          <a:stretch>
            <a:fillRect/>
          </a:stretch>
        </p:blipFill>
        <p:spPr>
          <a:xfrm>
            <a:off x="8625880" y="0"/>
            <a:ext cx="3308945" cy="2365896"/>
          </a:xfrm>
          <a:prstGeom prst="rect">
            <a:avLst/>
          </a:prstGeom>
        </p:spPr>
      </p:pic>
    </p:spTree>
    <p:extLst>
      <p:ext uri="{BB962C8B-B14F-4D97-AF65-F5344CB8AC3E}">
        <p14:creationId xmlns:p14="http://schemas.microsoft.com/office/powerpoint/2010/main" val="4006740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800" b="1" dirty="0" smtClean="0">
                <a:latin typeface="Calibri" panose="020F0502020204030204" pitchFamily="34" charset="0"/>
              </a:rPr>
              <a:t>Ανάγκη για θετική εκτίμηση </a:t>
            </a:r>
            <a:endParaRPr lang="el-GR" dirty="0"/>
          </a:p>
        </p:txBody>
      </p:sp>
      <p:sp>
        <p:nvSpPr>
          <p:cNvPr id="3" name="Content Placeholder 2"/>
          <p:cNvSpPr>
            <a:spLocks noGrp="1"/>
          </p:cNvSpPr>
          <p:nvPr>
            <p:ph idx="1"/>
          </p:nvPr>
        </p:nvSpPr>
        <p:spPr/>
        <p:txBody>
          <a:bodyPr>
            <a:noAutofit/>
          </a:bodyPr>
          <a:lstStyle/>
          <a:p>
            <a:r>
              <a:rPr lang="el-GR" sz="3200" dirty="0"/>
              <a:t>Μετά την ανάπτυξη της έννοιας του </a:t>
            </a:r>
            <a:r>
              <a:rPr lang="el-GR" sz="3200" dirty="0" smtClean="0"/>
              <a:t>εαυτού(διαχωρισμός εαυτού από περιβάλλον) εμφανίζεται η </a:t>
            </a:r>
            <a:r>
              <a:rPr lang="el-GR" sz="3200" dirty="0"/>
              <a:t>ανάγκη για θετική </a:t>
            </a:r>
            <a:r>
              <a:rPr lang="el-GR" sz="3200" dirty="0" smtClean="0"/>
              <a:t>εκτίμηση</a:t>
            </a:r>
            <a:endParaRPr lang="el-GR" sz="3200" dirty="0"/>
          </a:p>
          <a:p>
            <a:r>
              <a:rPr lang="el-GR" sz="3200" dirty="0"/>
              <a:t>Θετική εκτίμηση: επιτυγχάνεται όταν το άτομο νιώσει αναγνώριση &amp; αποδοχή από τους άλλους. </a:t>
            </a:r>
            <a:r>
              <a:rPr lang="el-GR" sz="3200" dirty="0" smtClean="0"/>
              <a:t>Αναπτύσσεται ευέλικτη εικόνα εαυτού-&gt; αξιολόγηση εμπειριών με βάση τις εγγενείς αξίες</a:t>
            </a:r>
          </a:p>
          <a:p>
            <a:endParaRPr lang="el-GR" sz="3200" dirty="0"/>
          </a:p>
          <a:p>
            <a:endParaRPr lang="el-GR" sz="2800" dirty="0"/>
          </a:p>
        </p:txBody>
      </p:sp>
    </p:spTree>
    <p:extLst>
      <p:ext uri="{BB962C8B-B14F-4D97-AF65-F5344CB8AC3E}">
        <p14:creationId xmlns:p14="http://schemas.microsoft.com/office/powerpoint/2010/main" val="3965326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Ανάγκη για θετική εκτίμηση</a:t>
            </a:r>
            <a:endParaRPr lang="el-GR" sz="4400" b="1" dirty="0">
              <a:latin typeface="+mn-lt"/>
            </a:endParaRPr>
          </a:p>
        </p:txBody>
      </p:sp>
      <p:sp>
        <p:nvSpPr>
          <p:cNvPr id="3" name="Content Placeholder 2"/>
          <p:cNvSpPr>
            <a:spLocks noGrp="1"/>
          </p:cNvSpPr>
          <p:nvPr>
            <p:ph idx="1"/>
          </p:nvPr>
        </p:nvSpPr>
        <p:spPr/>
        <p:txBody>
          <a:bodyPr>
            <a:normAutofit/>
          </a:bodyPr>
          <a:lstStyle/>
          <a:p>
            <a:r>
              <a:rPr lang="el-GR" sz="3200" dirty="0"/>
              <a:t>Συνήθως η θετική εκτίμηση δίνεται υπό όρους &amp; προϋποθέσεις. Αν είναι </a:t>
            </a:r>
            <a:r>
              <a:rPr lang="el-GR" sz="3200" dirty="0" smtClean="0"/>
              <a:t>περιοριστικές οι συνθήκες, </a:t>
            </a:r>
            <a:r>
              <a:rPr lang="el-GR" sz="3200" dirty="0"/>
              <a:t>τότε το άτομο αρνείται πλευρές της εμπειρίας &amp; οι εμπειρίες αξιολογούνται σύμφωνα με τις αξίες των άλλων-&gt; παραποιημένη εικόνα εαυτού. </a:t>
            </a:r>
            <a:r>
              <a:rPr lang="el-GR" sz="3200" dirty="0" smtClean="0"/>
              <a:t>Υιοθετεί τις αξίες </a:t>
            </a:r>
            <a:r>
              <a:rPr lang="el-GR" sz="3200" dirty="0"/>
              <a:t>των άλλων και όχι </a:t>
            </a:r>
            <a:r>
              <a:rPr lang="el-GR" sz="3200" dirty="0" smtClean="0"/>
              <a:t>τις εγγενείς δικές του</a:t>
            </a:r>
          </a:p>
          <a:p>
            <a:r>
              <a:rPr lang="el-GR" sz="3200" dirty="0" smtClean="0"/>
              <a:t>Όταν οι </a:t>
            </a:r>
            <a:r>
              <a:rPr lang="el-GR" sz="3200" dirty="0" smtClean="0"/>
              <a:t>εμπειρίες </a:t>
            </a:r>
            <a:r>
              <a:rPr lang="el-GR" sz="3200" dirty="0" smtClean="0"/>
              <a:t>βρίσκονται σε </a:t>
            </a:r>
            <a:r>
              <a:rPr lang="el-GR" sz="3200" dirty="0" smtClean="0"/>
              <a:t>ασυμφωνία </a:t>
            </a:r>
            <a:r>
              <a:rPr lang="el-GR" sz="3200" dirty="0" smtClean="0"/>
              <a:t>με τον εαυτό -&gt; ψυχοπαθολογία &amp; εμφάνιση αμυντικών μηχανισμών</a:t>
            </a:r>
            <a:endParaRPr lang="el-GR" sz="3200" dirty="0"/>
          </a:p>
          <a:p>
            <a:endParaRPr lang="el-GR" sz="3200" dirty="0" smtClean="0"/>
          </a:p>
          <a:p>
            <a:endParaRPr lang="el-GR" sz="3200" dirty="0"/>
          </a:p>
          <a:p>
            <a:endParaRPr lang="el-GR" sz="2800" dirty="0"/>
          </a:p>
        </p:txBody>
      </p:sp>
    </p:spTree>
    <p:extLst>
      <p:ext uri="{BB962C8B-B14F-4D97-AF65-F5344CB8AC3E}">
        <p14:creationId xmlns:p14="http://schemas.microsoft.com/office/powerpoint/2010/main" val="844175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Ανθρωπιστική θεραπεία</a:t>
            </a:r>
            <a:endParaRPr lang="el-GR" sz="4400" b="1" dirty="0">
              <a:latin typeface="+mn-lt"/>
            </a:endParaRPr>
          </a:p>
        </p:txBody>
      </p:sp>
      <p:sp>
        <p:nvSpPr>
          <p:cNvPr id="3" name="Content Placeholder 2"/>
          <p:cNvSpPr>
            <a:spLocks noGrp="1"/>
          </p:cNvSpPr>
          <p:nvPr>
            <p:ph idx="1"/>
          </p:nvPr>
        </p:nvSpPr>
        <p:spPr/>
        <p:txBody>
          <a:bodyPr>
            <a:noAutofit/>
          </a:bodyPr>
          <a:lstStyle/>
          <a:p>
            <a:r>
              <a:rPr lang="el-GR" sz="3200" dirty="0"/>
              <a:t>Μη κατευθυντική</a:t>
            </a:r>
          </a:p>
          <a:p>
            <a:r>
              <a:rPr lang="el-GR" sz="3200" dirty="0"/>
              <a:t>Πρόσωπο που ζητάει βοήθεια πελάτης, όχι ασθενής &amp; είναι στο </a:t>
            </a:r>
            <a:r>
              <a:rPr lang="el-GR" sz="3200" dirty="0" smtClean="0"/>
              <a:t>επίκεντρο</a:t>
            </a:r>
          </a:p>
          <a:p>
            <a:r>
              <a:rPr lang="el-GR" sz="3200" dirty="0" smtClean="0"/>
              <a:t>Στόχος: αύξηση συμφωνίας εαυτού &amp; εμπειρίας</a:t>
            </a:r>
          </a:p>
          <a:p>
            <a:r>
              <a:rPr lang="el-GR" sz="3200" dirty="0"/>
              <a:t>Τα άτομα έχουν μέσα τους την </a:t>
            </a:r>
            <a:r>
              <a:rPr lang="el-GR" sz="3200" dirty="0" smtClean="0"/>
              <a:t>ικανότητα </a:t>
            </a:r>
            <a:r>
              <a:rPr lang="el-GR" sz="3200" dirty="0"/>
              <a:t>να ενεργοποιούν το δυναμικό </a:t>
            </a:r>
            <a:r>
              <a:rPr lang="el-GR" sz="3200" dirty="0" smtClean="0"/>
              <a:t>τους</a:t>
            </a:r>
          </a:p>
          <a:p>
            <a:r>
              <a:rPr lang="el-GR" sz="3200" dirty="0"/>
              <a:t>Ο πελάτης &amp; όχι ο θεραπευτής γνωρίζει τι είναι καλύτερο για τον εαυτό του, απλώς για κάποιους λόγους δυσκολεύεται να το </a:t>
            </a:r>
            <a:r>
              <a:rPr lang="el-GR" sz="3200" dirty="0" smtClean="0"/>
              <a:t>ακολουθήσει</a:t>
            </a:r>
          </a:p>
        </p:txBody>
      </p:sp>
    </p:spTree>
    <p:extLst>
      <p:ext uri="{BB962C8B-B14F-4D97-AF65-F5344CB8AC3E}">
        <p14:creationId xmlns:p14="http://schemas.microsoft.com/office/powerpoint/2010/main" val="2726206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Ανθρωπιστική θεραπεία</a:t>
            </a:r>
            <a:endParaRPr lang="el-GR" sz="4400" dirty="0">
              <a:latin typeface="+mn-lt"/>
            </a:endParaRPr>
          </a:p>
        </p:txBody>
      </p:sp>
      <p:sp>
        <p:nvSpPr>
          <p:cNvPr id="3" name="Content Placeholder 2"/>
          <p:cNvSpPr>
            <a:spLocks noGrp="1"/>
          </p:cNvSpPr>
          <p:nvPr>
            <p:ph idx="1"/>
          </p:nvPr>
        </p:nvSpPr>
        <p:spPr/>
        <p:txBody>
          <a:bodyPr>
            <a:normAutofit/>
          </a:bodyPr>
          <a:lstStyle/>
          <a:p>
            <a:r>
              <a:rPr lang="el-GR" sz="3200" dirty="0"/>
              <a:t>3 συνθήκες ώστε το περιβάλλον να ενισχύει την υγιή ανάπτυξη </a:t>
            </a:r>
            <a:r>
              <a:rPr lang="el-GR" sz="3200" dirty="0" smtClean="0"/>
              <a:t>(στη </a:t>
            </a:r>
            <a:r>
              <a:rPr lang="el-GR" sz="3200" dirty="0"/>
              <a:t>σχέση </a:t>
            </a:r>
            <a:r>
              <a:rPr lang="el-GR" sz="3200" dirty="0" smtClean="0"/>
              <a:t>θεραπευτή-πελάτη, αλλά και γονέα-παιδιού):</a:t>
            </a:r>
            <a:endParaRPr lang="el-GR" sz="3200" dirty="0"/>
          </a:p>
          <a:p>
            <a:pPr lvl="1">
              <a:buFont typeface="Wingdings" panose="05000000000000000000" pitchFamily="2" charset="2"/>
              <a:buChar char="§"/>
            </a:pPr>
            <a:r>
              <a:rPr lang="el-GR" sz="2800" dirty="0"/>
              <a:t>Αυθεντικότητα: αυθορμητισμός, ειλικρίνεια, </a:t>
            </a:r>
            <a:r>
              <a:rPr lang="el-GR" sz="2800" dirty="0" smtClean="0"/>
              <a:t>γνησιότητα</a:t>
            </a:r>
          </a:p>
          <a:p>
            <a:pPr lvl="1">
              <a:buFont typeface="Wingdings" panose="05000000000000000000" pitchFamily="2" charset="2"/>
              <a:buChar char="§"/>
            </a:pPr>
            <a:r>
              <a:rPr lang="el-GR" sz="2800" dirty="0" smtClean="0"/>
              <a:t>Άνευ </a:t>
            </a:r>
            <a:r>
              <a:rPr lang="el-GR" sz="2800" dirty="0"/>
              <a:t>όρων θετική αναγνώριση &amp; </a:t>
            </a:r>
            <a:r>
              <a:rPr lang="el-GR" sz="2800" dirty="0" smtClean="0"/>
              <a:t>αποδοχή</a:t>
            </a:r>
          </a:p>
          <a:p>
            <a:pPr lvl="1">
              <a:buFont typeface="Wingdings" panose="05000000000000000000" pitchFamily="2" charset="2"/>
              <a:buChar char="§"/>
            </a:pPr>
            <a:r>
              <a:rPr lang="el-GR" sz="2800" dirty="0" smtClean="0"/>
              <a:t>Ενσυναίσθηση (ενσυναισθητική </a:t>
            </a:r>
            <a:r>
              <a:rPr lang="el-GR" sz="2800" dirty="0"/>
              <a:t>κατανόηση)</a:t>
            </a:r>
          </a:p>
          <a:p>
            <a:endParaRPr lang="el-GR" sz="3200" dirty="0"/>
          </a:p>
          <a:p>
            <a:endParaRPr lang="el-GR" sz="3200" dirty="0"/>
          </a:p>
          <a:p>
            <a:endParaRPr lang="el-GR" sz="3200" dirty="0"/>
          </a:p>
        </p:txBody>
      </p:sp>
    </p:spTree>
    <p:extLst>
      <p:ext uri="{BB962C8B-B14F-4D97-AF65-F5344CB8AC3E}">
        <p14:creationId xmlns:p14="http://schemas.microsoft.com/office/powerpoint/2010/main" val="41018118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400" b="1" dirty="0" smtClean="0">
                <a:latin typeface="+mn-lt"/>
              </a:rPr>
              <a:t>3. </a:t>
            </a:r>
            <a:r>
              <a:rPr lang="el-GR" sz="4400" b="1" dirty="0" smtClean="0">
                <a:latin typeface="+mn-lt"/>
              </a:rPr>
              <a:t>Γνωστική συμπεριφοριστική θεωρία</a:t>
            </a:r>
            <a:endParaRPr lang="el-GR" sz="4400" b="1" dirty="0">
              <a:latin typeface="+mn-lt"/>
            </a:endParaRPr>
          </a:p>
        </p:txBody>
      </p:sp>
      <p:sp>
        <p:nvSpPr>
          <p:cNvPr id="3" name="Content Placeholder 2"/>
          <p:cNvSpPr>
            <a:spLocks noGrp="1"/>
          </p:cNvSpPr>
          <p:nvPr>
            <p:ph idx="1"/>
          </p:nvPr>
        </p:nvSpPr>
        <p:spPr>
          <a:xfrm>
            <a:off x="609599" y="1600200"/>
            <a:ext cx="10620375" cy="4800600"/>
          </a:xfrm>
        </p:spPr>
        <p:txBody>
          <a:bodyPr>
            <a:noAutofit/>
          </a:bodyPr>
          <a:lstStyle/>
          <a:p>
            <a:r>
              <a:rPr lang="el-GR" sz="3200" dirty="0" smtClean="0"/>
              <a:t>Διεύρυνση &amp; εμπλουτισμός του συμπεριφορισμού-&gt; πιο ολοκληρωμένη άποψη</a:t>
            </a:r>
          </a:p>
          <a:p>
            <a:r>
              <a:rPr lang="el-GR" sz="3200" dirty="0" smtClean="0"/>
              <a:t>Συμπεριφορισμός: η συμπεριφορά ελέγχεται αποκλειστικά από το περιβάλλον</a:t>
            </a:r>
          </a:p>
          <a:p>
            <a:r>
              <a:rPr lang="el-GR" sz="3200" dirty="0" smtClean="0"/>
              <a:t>Γνωστική-συμπεριφοριστική θεωρία: </a:t>
            </a:r>
          </a:p>
          <a:p>
            <a:pPr lvl="1">
              <a:buFont typeface="Wingdings" panose="05000000000000000000" pitchFamily="2" charset="2"/>
              <a:buChar char="§"/>
            </a:pPr>
            <a:r>
              <a:rPr lang="el-GR" sz="2800" dirty="0" smtClean="0"/>
              <a:t>τονίζει τις γνωστικές διεργασίες που αποτελούν τις ενδιάμεσες μεταβλητές μεταξύ των επιδράσεων του περιβάλλοντος &amp; της συμπεριφοράς</a:t>
            </a:r>
          </a:p>
          <a:p>
            <a:pPr lvl="1">
              <a:buFont typeface="Wingdings" panose="05000000000000000000" pitchFamily="2" charset="2"/>
              <a:buChar char="§"/>
            </a:pPr>
            <a:r>
              <a:rPr lang="el-GR" sz="2800" dirty="0"/>
              <a:t>τ</a:t>
            </a:r>
            <a:r>
              <a:rPr lang="el-GR" sz="2800" dirty="0" smtClean="0"/>
              <a:t>ο άτομο δεν είναι «έρμαιο» του περιβάλλοντος</a:t>
            </a:r>
          </a:p>
          <a:p>
            <a:pPr lvl="1">
              <a:buFont typeface="Wingdings" panose="05000000000000000000" pitchFamily="2" charset="2"/>
              <a:buChar char="§"/>
            </a:pPr>
            <a:r>
              <a:rPr lang="el-GR" sz="2800" dirty="0"/>
              <a:t>σ</a:t>
            </a:r>
            <a:r>
              <a:rPr lang="el-GR" sz="2800" dirty="0" smtClean="0"/>
              <a:t>ημαντικές γνωστικές, συναισθηματικές &amp; βιολογικές παράμετροι</a:t>
            </a:r>
            <a:endParaRPr lang="el-GR" sz="2800" dirty="0"/>
          </a:p>
        </p:txBody>
      </p:sp>
    </p:spTree>
    <p:extLst>
      <p:ext uri="{BB962C8B-B14F-4D97-AF65-F5344CB8AC3E}">
        <p14:creationId xmlns:p14="http://schemas.microsoft.com/office/powerpoint/2010/main" val="758619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Βασικές αρχές</a:t>
            </a:r>
            <a:endParaRPr lang="el-GR" sz="4400" b="1" dirty="0">
              <a:latin typeface="+mn-lt"/>
            </a:endParaRPr>
          </a:p>
        </p:txBody>
      </p:sp>
      <p:sp>
        <p:nvSpPr>
          <p:cNvPr id="3" name="Content Placeholder 2"/>
          <p:cNvSpPr>
            <a:spLocks noGrp="1"/>
          </p:cNvSpPr>
          <p:nvPr>
            <p:ph idx="1"/>
          </p:nvPr>
        </p:nvSpPr>
        <p:spPr/>
        <p:txBody>
          <a:bodyPr>
            <a:normAutofit/>
          </a:bodyPr>
          <a:lstStyle/>
          <a:p>
            <a:r>
              <a:rPr lang="el-GR" sz="3200" dirty="0" smtClean="0"/>
              <a:t>Ο τρόπος σκέψης επηρεάζει τα συναισθήματα &amp; τη συμπεριφορά μας</a:t>
            </a:r>
          </a:p>
          <a:p>
            <a:r>
              <a:rPr lang="el-GR" sz="3200" dirty="0" smtClean="0"/>
              <a:t>Ο τρόπος σκέψης μας μπορεί να αλλάξει</a:t>
            </a:r>
          </a:p>
          <a:p>
            <a:r>
              <a:rPr lang="el-GR" sz="3200" dirty="0" smtClean="0"/>
              <a:t>Οι αλλαγές του τρόπου που σκεφτόμαστε, μπορούν να μεταβάλλουν τα συναισθήματα &amp; τη συμπεριφορά μας</a:t>
            </a:r>
            <a:endParaRPr lang="el-GR" sz="3200" dirty="0"/>
          </a:p>
        </p:txBody>
      </p:sp>
    </p:spTree>
    <p:extLst>
      <p:ext uri="{BB962C8B-B14F-4D97-AF65-F5344CB8AC3E}">
        <p14:creationId xmlns:p14="http://schemas.microsoft.com/office/powerpoint/2010/main" val="710999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Calibri" panose="020F0502020204030204" pitchFamily="34" charset="0"/>
              </a:rPr>
              <a:t>Προσωπικότητα: ορισμός</a:t>
            </a:r>
            <a:endParaRPr lang="el-GR" dirty="0"/>
          </a:p>
        </p:txBody>
      </p:sp>
      <p:sp>
        <p:nvSpPr>
          <p:cNvPr id="3" name="Content Placeholder 2"/>
          <p:cNvSpPr>
            <a:spLocks noGrp="1"/>
          </p:cNvSpPr>
          <p:nvPr>
            <p:ph idx="1"/>
          </p:nvPr>
        </p:nvSpPr>
        <p:spPr/>
        <p:txBody>
          <a:bodyPr>
            <a:normAutofit/>
          </a:bodyPr>
          <a:lstStyle/>
          <a:p>
            <a:r>
              <a:rPr lang="el-GR" sz="3200" dirty="0">
                <a:latin typeface="Calibri" panose="020F0502020204030204" pitchFamily="34" charset="0"/>
              </a:rPr>
              <a:t>Ο χαρακτηριστικός, σχετικά σταθερός, τρόπος σκέψης &amp; συμπεριφοράς ενός ατόμου</a:t>
            </a:r>
          </a:p>
          <a:p>
            <a:r>
              <a:rPr lang="el-GR" sz="3200" dirty="0">
                <a:latin typeface="Calibri" panose="020F0502020204030204" pitchFamily="34" charset="0"/>
              </a:rPr>
              <a:t>π.χ. κάποιος που τείνει να κάνει εύκολα φίλους μπορούμε να πούμε ότι είναι «κοινωνικός» ή «εξωστρεφής», από την άλλη κάποιος που τείνει να αποφεύγει τις κοινωνικές επαφές ίσως πούμε ότι είναι «ντροπαλός» ή «εσωστρεφής</a:t>
            </a:r>
            <a:r>
              <a:rPr lang="el-GR" sz="3200" dirty="0" smtClean="0">
                <a:latin typeface="Calibri" panose="020F0502020204030204" pitchFamily="34" charset="0"/>
              </a:rPr>
              <a:t>»</a:t>
            </a:r>
          </a:p>
          <a:p>
            <a:r>
              <a:rPr lang="el-GR" sz="3200" dirty="0" smtClean="0">
                <a:latin typeface="Calibri" panose="020F0502020204030204" pitchFamily="34" charset="0"/>
              </a:rPr>
              <a:t>δώστε κι εσείς ένα παράδειγμα</a:t>
            </a:r>
            <a:endParaRPr lang="el-GR" sz="3200" dirty="0">
              <a:latin typeface="Calibri" panose="020F0502020204030204" pitchFamily="34" charset="0"/>
            </a:endParaRPr>
          </a:p>
          <a:p>
            <a:endParaRPr lang="el-GR" sz="2800" dirty="0"/>
          </a:p>
        </p:txBody>
      </p:sp>
    </p:spTree>
    <p:extLst>
      <p:ext uri="{BB962C8B-B14F-4D97-AF65-F5344CB8AC3E}">
        <p14:creationId xmlns:p14="http://schemas.microsoft.com/office/powerpoint/2010/main" val="149960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Γνωστική συμπεριφοριστική θεραπεία</a:t>
            </a:r>
            <a:endParaRPr lang="el-GR" sz="4400" b="1" dirty="0">
              <a:latin typeface="+mn-lt"/>
            </a:endParaRPr>
          </a:p>
        </p:txBody>
      </p:sp>
      <p:sp>
        <p:nvSpPr>
          <p:cNvPr id="3" name="Content Placeholder 2"/>
          <p:cNvSpPr>
            <a:spLocks noGrp="1"/>
          </p:cNvSpPr>
          <p:nvPr>
            <p:ph idx="1"/>
          </p:nvPr>
        </p:nvSpPr>
        <p:spPr/>
        <p:txBody>
          <a:bodyPr>
            <a:normAutofit lnSpcReduction="10000"/>
          </a:bodyPr>
          <a:lstStyle/>
          <a:p>
            <a:r>
              <a:rPr lang="el-GR" sz="3200" dirty="0" smtClean="0"/>
              <a:t>Γνωστική παράμετρος: εστίαση στον τρόπο που ερμηνεύονται τα γεγονότα από το άτομο</a:t>
            </a:r>
          </a:p>
          <a:p>
            <a:r>
              <a:rPr lang="el-GR" sz="3200" dirty="0" smtClean="0"/>
              <a:t>Συμπεριφοριστική παράμετρος: κάθε συμπεριφορά μπορεί να αλλάξει, μέσω μιας νέας εμπειρίας μάθησης</a:t>
            </a:r>
            <a:endParaRPr lang="el-GR" sz="3200" dirty="0"/>
          </a:p>
          <a:p>
            <a:r>
              <a:rPr lang="el-GR" sz="3200" dirty="0" smtClean="0"/>
              <a:t>Στόχος της θεραπείας: η τροποποίηση μη ρεαλιστικών &amp; δυσλειτουργικών σκέψεων &amp; η εκμάθηση νέων συμπεριφορών</a:t>
            </a:r>
          </a:p>
          <a:p>
            <a:r>
              <a:rPr lang="el-GR" sz="3200" dirty="0" smtClean="0"/>
              <a:t>Τεχνική γνωστικής αναδόμησης: αντίληψη &amp; αντικατάσταση μη ρεαλιστικών &amp; δυσλειτουργικών σκέψεων</a:t>
            </a:r>
            <a:endParaRPr lang="el-GR" sz="3200" dirty="0"/>
          </a:p>
        </p:txBody>
      </p:sp>
    </p:spTree>
    <p:extLst>
      <p:ext uri="{BB962C8B-B14F-4D97-AF65-F5344CB8AC3E}">
        <p14:creationId xmlns:p14="http://schemas.microsoft.com/office/powerpoint/2010/main" val="1376115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Σημαντικοί εκπρόσωποι</a:t>
            </a:r>
            <a:endParaRPr lang="el-GR" sz="4400" b="1" dirty="0">
              <a:latin typeface="+mn-lt"/>
            </a:endParaRPr>
          </a:p>
        </p:txBody>
      </p:sp>
      <p:sp>
        <p:nvSpPr>
          <p:cNvPr id="3" name="Content Placeholder 2"/>
          <p:cNvSpPr>
            <a:spLocks noGrp="1"/>
          </p:cNvSpPr>
          <p:nvPr>
            <p:ph idx="1"/>
          </p:nvPr>
        </p:nvSpPr>
        <p:spPr/>
        <p:txBody>
          <a:bodyPr>
            <a:normAutofit/>
          </a:bodyPr>
          <a:lstStyle/>
          <a:p>
            <a:pPr marL="114300" indent="0">
              <a:buNone/>
            </a:pPr>
            <a:r>
              <a:rPr lang="el-GR" sz="3200" dirty="0" smtClean="0"/>
              <a:t>1. </a:t>
            </a:r>
            <a:r>
              <a:rPr lang="en-GB" sz="3200" dirty="0" smtClean="0"/>
              <a:t>Aaron Beck</a:t>
            </a:r>
            <a:r>
              <a:rPr lang="en-US" sz="3200" dirty="0" smtClean="0"/>
              <a:t> </a:t>
            </a:r>
            <a:r>
              <a:rPr lang="el-GR" sz="3200" dirty="0" smtClean="0"/>
              <a:t>(1921-2021)</a:t>
            </a:r>
          </a:p>
          <a:p>
            <a:pPr lvl="1"/>
            <a:r>
              <a:rPr lang="el-GR" sz="2800" dirty="0" smtClean="0"/>
              <a:t>Αμερικανός ψυχίατρος </a:t>
            </a:r>
          </a:p>
          <a:p>
            <a:pPr lvl="1"/>
            <a:r>
              <a:rPr lang="el-GR" sz="2800" dirty="0" smtClean="0"/>
              <a:t>μοντέλο για την κατάθλιψη, το οποίο επεκτάθηκε και σε άλλες διαταραχές</a:t>
            </a:r>
            <a:endParaRPr lang="en-GB" sz="2800" dirty="0" smtClean="0"/>
          </a:p>
          <a:p>
            <a:pPr lvl="1"/>
            <a:r>
              <a:rPr lang="el-GR" sz="2800" dirty="0"/>
              <a:t>γ</a:t>
            </a:r>
            <a:r>
              <a:rPr lang="el-GR" sz="2800" dirty="0" smtClean="0"/>
              <a:t>νωστική τριάδα: αρνητική αξιολόγηση του εαυτού, του κόσμου &amp; του μέλλοντος</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5510" y="0"/>
            <a:ext cx="2856490" cy="2376487"/>
          </a:xfrm>
          <a:prstGeom prst="rect">
            <a:avLst/>
          </a:prstGeom>
        </p:spPr>
      </p:pic>
    </p:spTree>
    <p:extLst>
      <p:ext uri="{BB962C8B-B14F-4D97-AF65-F5344CB8AC3E}">
        <p14:creationId xmlns:p14="http://schemas.microsoft.com/office/powerpoint/2010/main" val="2599954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Σημαντικοί εκπρόσωποι</a:t>
            </a:r>
            <a:endParaRPr lang="el-GR" sz="4400" dirty="0">
              <a:latin typeface="+mn-lt"/>
            </a:endParaRPr>
          </a:p>
        </p:txBody>
      </p:sp>
      <p:sp>
        <p:nvSpPr>
          <p:cNvPr id="3" name="Content Placeholder 2"/>
          <p:cNvSpPr>
            <a:spLocks noGrp="1"/>
          </p:cNvSpPr>
          <p:nvPr>
            <p:ph idx="1"/>
          </p:nvPr>
        </p:nvSpPr>
        <p:spPr/>
        <p:txBody>
          <a:bodyPr>
            <a:normAutofit/>
          </a:bodyPr>
          <a:lstStyle/>
          <a:p>
            <a:pPr marL="114300" indent="0">
              <a:buNone/>
            </a:pPr>
            <a:r>
              <a:rPr lang="el-GR" sz="3200" dirty="0" smtClean="0"/>
              <a:t>2. </a:t>
            </a:r>
            <a:r>
              <a:rPr lang="en-GB" sz="3200" dirty="0" smtClean="0"/>
              <a:t>Albert Ellis (1913-2007)</a:t>
            </a:r>
          </a:p>
          <a:p>
            <a:pPr lvl="1"/>
            <a:r>
              <a:rPr lang="el-GR" sz="2800" dirty="0" smtClean="0"/>
              <a:t>Αμερικανός ψυχολόγος</a:t>
            </a:r>
          </a:p>
          <a:p>
            <a:pPr lvl="1"/>
            <a:r>
              <a:rPr lang="el-GR" sz="2800" dirty="0" smtClean="0"/>
              <a:t>«λογικο-συναισθηματική θεραπεία»</a:t>
            </a:r>
          </a:p>
          <a:p>
            <a:pPr lvl="1"/>
            <a:r>
              <a:rPr lang="el-GR" sz="2800" dirty="0" smtClean="0"/>
              <a:t>Κακή προσαρμογή είναι αποτέλεσμα παράλογων σκέψεων</a:t>
            </a:r>
          </a:p>
          <a:p>
            <a:pPr lvl="1"/>
            <a:r>
              <a:rPr lang="el-GR" sz="2800" dirty="0" smtClean="0"/>
              <a:t>Στόχος της θεραπείας η αλλαγή παράλογων σκέψεων σε λογικές &amp; η μεταβολή του τρόπου συμπεριφοράς</a:t>
            </a:r>
            <a:endParaRPr lang="el-GR"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9325" y="0"/>
            <a:ext cx="2352675" cy="2943685"/>
          </a:xfrm>
          <a:prstGeom prst="rect">
            <a:avLst/>
          </a:prstGeom>
        </p:spPr>
      </p:pic>
    </p:spTree>
    <p:extLst>
      <p:ext uri="{BB962C8B-B14F-4D97-AF65-F5344CB8AC3E}">
        <p14:creationId xmlns:p14="http://schemas.microsoft.com/office/powerpoint/2010/main" val="1118570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Υγεία</a:t>
            </a:r>
            <a:endParaRPr lang="el-GR" sz="4400" b="1" dirty="0">
              <a:latin typeface="+mn-lt"/>
            </a:endParaRPr>
          </a:p>
        </p:txBody>
      </p:sp>
      <p:sp>
        <p:nvSpPr>
          <p:cNvPr id="3" name="Content Placeholder 2"/>
          <p:cNvSpPr>
            <a:spLocks noGrp="1"/>
          </p:cNvSpPr>
          <p:nvPr>
            <p:ph idx="1"/>
          </p:nvPr>
        </p:nvSpPr>
        <p:spPr/>
        <p:txBody>
          <a:bodyPr>
            <a:normAutofit/>
          </a:bodyPr>
          <a:lstStyle/>
          <a:p>
            <a:pPr marL="114300" indent="0">
              <a:buNone/>
            </a:pPr>
            <a:r>
              <a:rPr lang="el-GR" sz="3200" dirty="0" smtClean="0"/>
              <a:t>Σύμφωνα με τον Παγκόσμιο Οργανισμό Υγείας (ΠΟΥ): «η κατάσταση της πλήρους σωματικής, ψυχικής και κοινωνικής ευεξίας και όχι μόνο η απουσία ασθένειας ή αναπηρίας».</a:t>
            </a:r>
            <a:endParaRPr lang="el-GR" sz="3200" dirty="0"/>
          </a:p>
        </p:txBody>
      </p:sp>
    </p:spTree>
    <p:extLst>
      <p:ext uri="{BB962C8B-B14F-4D97-AF65-F5344CB8AC3E}">
        <p14:creationId xmlns:p14="http://schemas.microsoft.com/office/powerpoint/2010/main" val="28833202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Ψυχική Υγεία</a:t>
            </a:r>
            <a:endParaRPr lang="el-GR" sz="4400" b="1" dirty="0">
              <a:latin typeface="+mn-lt"/>
            </a:endParaRPr>
          </a:p>
        </p:txBody>
      </p:sp>
      <p:sp>
        <p:nvSpPr>
          <p:cNvPr id="3" name="Content Placeholder 2"/>
          <p:cNvSpPr>
            <a:spLocks noGrp="1"/>
          </p:cNvSpPr>
          <p:nvPr>
            <p:ph idx="1"/>
          </p:nvPr>
        </p:nvSpPr>
        <p:spPr/>
        <p:txBody>
          <a:bodyPr>
            <a:noAutofit/>
          </a:bodyPr>
          <a:lstStyle/>
          <a:p>
            <a:pPr marL="118872" indent="0">
              <a:buNone/>
            </a:pPr>
            <a:r>
              <a:rPr lang="el-GR" sz="3200" dirty="0" smtClean="0"/>
              <a:t>Σύμφωνα με τον ΠΟΥ:</a:t>
            </a:r>
          </a:p>
          <a:p>
            <a:r>
              <a:rPr lang="el-GR" sz="2800" dirty="0" smtClean="0"/>
              <a:t>Δεν είναι μόνο η απουσία ψυχικής διαταραχής</a:t>
            </a:r>
          </a:p>
          <a:p>
            <a:r>
              <a:rPr lang="el-GR" sz="2800" dirty="0" smtClean="0"/>
              <a:t>Ορίζεται ως η κατάσταση υγείας κατά την οποία ένα άτομο:</a:t>
            </a:r>
          </a:p>
          <a:p>
            <a:pPr lvl="1">
              <a:buClr>
                <a:schemeClr val="accent1"/>
              </a:buClr>
              <a:buFont typeface="Corbel" panose="020B0503020204020204" pitchFamily="34" charset="0"/>
              <a:buChar char="⁻"/>
            </a:pPr>
            <a:r>
              <a:rPr lang="el-GR" sz="2400" dirty="0" smtClean="0"/>
              <a:t> συνειδητοποιεί τις δυνατότητές του</a:t>
            </a:r>
          </a:p>
          <a:p>
            <a:pPr lvl="1">
              <a:buClr>
                <a:schemeClr val="accent1"/>
              </a:buClr>
              <a:buFont typeface="Corbel" panose="020B0503020204020204" pitchFamily="34" charset="0"/>
              <a:buChar char="⁻"/>
            </a:pPr>
            <a:r>
              <a:rPr lang="el-GR" sz="2400" dirty="0"/>
              <a:t>δ</a:t>
            </a:r>
            <a:r>
              <a:rPr lang="el-GR" sz="2400" dirty="0" smtClean="0"/>
              <a:t>ύναται να ανταπεξέρχεται στις δυσκολίες που προκύπτουν απ’την καθημερινότητα</a:t>
            </a:r>
          </a:p>
          <a:p>
            <a:pPr lvl="1">
              <a:buClr>
                <a:schemeClr val="accent1"/>
              </a:buClr>
              <a:buFont typeface="Corbel" panose="020B0503020204020204" pitchFamily="34" charset="0"/>
              <a:buChar char="⁻"/>
            </a:pPr>
            <a:r>
              <a:rPr lang="el-GR" sz="2400" dirty="0"/>
              <a:t>ε</a:t>
            </a:r>
            <a:r>
              <a:rPr lang="el-GR" sz="2400" dirty="0" smtClean="0"/>
              <a:t>ίναι παραγωγικό και μπορεί να συνεισφέρει στο κοινωνικό σύνολο</a:t>
            </a:r>
            <a:endParaRPr lang="el-GR" sz="2400" dirty="0"/>
          </a:p>
        </p:txBody>
      </p:sp>
    </p:spTree>
    <p:extLst>
      <p:ext uri="{BB962C8B-B14F-4D97-AF65-F5344CB8AC3E}">
        <p14:creationId xmlns:p14="http://schemas.microsoft.com/office/powerpoint/2010/main" val="35860439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4400" b="1" dirty="0" smtClean="0">
                <a:latin typeface="+mn-lt"/>
              </a:rPr>
              <a:t>Ψυχική διαταραχή</a:t>
            </a:r>
            <a:br>
              <a:rPr lang="el-GR" sz="4400" b="1" dirty="0" smtClean="0">
                <a:latin typeface="+mn-lt"/>
              </a:rPr>
            </a:br>
            <a:r>
              <a:rPr lang="el-GR" sz="2000" b="1" dirty="0" smtClean="0">
                <a:latin typeface="+mn-lt"/>
              </a:rPr>
              <a:t>σύμφωνα με το Διαγνωστικό &amp; Στατιστικό Εγχειρίδιο των Ψυχικών Διαταραχών</a:t>
            </a:r>
            <a:endParaRPr lang="el-GR" sz="1600" b="1" dirty="0">
              <a:latin typeface="+mn-lt"/>
            </a:endParaRPr>
          </a:p>
        </p:txBody>
      </p:sp>
      <p:sp>
        <p:nvSpPr>
          <p:cNvPr id="3" name="Content Placeholder 2"/>
          <p:cNvSpPr>
            <a:spLocks noGrp="1"/>
          </p:cNvSpPr>
          <p:nvPr>
            <p:ph idx="1"/>
          </p:nvPr>
        </p:nvSpPr>
        <p:spPr>
          <a:xfrm>
            <a:off x="406400" y="1600201"/>
            <a:ext cx="10509249" cy="3880773"/>
          </a:xfrm>
        </p:spPr>
        <p:txBody>
          <a:bodyPr>
            <a:noAutofit/>
          </a:bodyPr>
          <a:lstStyle/>
          <a:p>
            <a:pPr marL="0" indent="0">
              <a:buNone/>
            </a:pPr>
            <a:r>
              <a:rPr lang="el-GR" sz="2800" dirty="0" smtClean="0"/>
              <a:t>«Ένα σημαντικό συμπεριφορικό ή ψυχολογικό σύνδρομο ή μοτίβο που εμφανίζει κάποιος, το οποίο συνδέεται με δυσφορία (π.χ. ένα επώδυνο σύμπτωμα) ή με αναπηρία (δηλαδή μείωση της λειτουργικότητας σε 1 ή περισσότερους τομείς της ζωής του ατόμου π.χ. εργασία, διαπροσωπικές σχέσεις) ή με σημαντικά αυξημένο κίνδυνο οδύνης, θανάτου, πόνου, αναπηρίας ή με σημαντική μείωση της ελευθερίας του ατόμου. Επιπλέον, το συγκεκριμένο σύνδρομο ή μοτίβο δεν πρέπει απλώς να αποτελεί μια αναμενόμενη και πολιτισμική αποδεκτή αντίδραση σε ένα γεγονός (π.χ. Ο θάνατος ενός αγαπημένου προσώπου). Όποια και να είναι η αρχική του αιτία, πρέπει στην παρούσα φάση να θεωρείται εκδήλωση συμπεριφορικής, ψυχολογικής ή βιολογικής δυσλειτουργίας του ατόμου.»</a:t>
            </a:r>
            <a:endParaRPr lang="el-GR" sz="2800" dirty="0"/>
          </a:p>
        </p:txBody>
      </p:sp>
    </p:spTree>
    <p:extLst>
      <p:ext uri="{BB962C8B-B14F-4D97-AF65-F5344CB8AC3E}">
        <p14:creationId xmlns:p14="http://schemas.microsoft.com/office/powerpoint/2010/main" val="2471417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Χαρακτηριστικά ψυχικών διαταραχών</a:t>
            </a:r>
            <a:endParaRPr lang="el-GR" sz="4400" b="1" dirty="0">
              <a:latin typeface="+mn-lt"/>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583788667"/>
              </p:ext>
            </p:extLst>
          </p:nvPr>
        </p:nvGraphicFramePr>
        <p:xfrm>
          <a:off x="609600" y="1600200"/>
          <a:ext cx="1016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7348538" y="5143501"/>
            <a:ext cx="3552825" cy="923330"/>
          </a:xfrm>
          <a:prstGeom prst="rect">
            <a:avLst/>
          </a:prstGeom>
        </p:spPr>
        <p:txBody>
          <a:bodyPr wrap="square">
            <a:spAutoFit/>
          </a:bodyPr>
          <a:lstStyle/>
          <a:p>
            <a:r>
              <a:rPr lang="el-GR" b="1" dirty="0"/>
              <a:t>Όχι απαραίτητα όλα τα χαρακτηριστριστικά σε όλες τις διαταραχές</a:t>
            </a:r>
          </a:p>
        </p:txBody>
      </p:sp>
    </p:spTree>
    <p:extLst>
      <p:ext uri="{BB962C8B-B14F-4D97-AF65-F5344CB8AC3E}">
        <p14:creationId xmlns:p14="http://schemas.microsoft.com/office/powerpoint/2010/main" val="3065604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Χαρακτηριστικά ψυχικών διαταραχών</a:t>
            </a:r>
            <a:endParaRPr lang="el-GR" sz="4400" dirty="0">
              <a:latin typeface="+mn-lt"/>
            </a:endParaRPr>
          </a:p>
        </p:txBody>
      </p:sp>
      <p:sp>
        <p:nvSpPr>
          <p:cNvPr id="3" name="Content Placeholder 2"/>
          <p:cNvSpPr>
            <a:spLocks noGrp="1"/>
          </p:cNvSpPr>
          <p:nvPr>
            <p:ph idx="1"/>
          </p:nvPr>
        </p:nvSpPr>
        <p:spPr/>
        <p:txBody>
          <a:bodyPr>
            <a:noAutofit/>
          </a:bodyPr>
          <a:lstStyle/>
          <a:p>
            <a:r>
              <a:rPr lang="el-GR" sz="2800" dirty="0" smtClean="0"/>
              <a:t>Προσωπική δυσφορία: το ίδιο το άτομο υποφέρει από τα συμπτώματα</a:t>
            </a:r>
          </a:p>
          <a:p>
            <a:r>
              <a:rPr lang="el-GR" sz="2800" dirty="0" smtClean="0"/>
              <a:t>Αναπηρία: μείωση </a:t>
            </a:r>
            <a:r>
              <a:rPr lang="el-GR" sz="2800" dirty="0"/>
              <a:t>λειτουργικότητας σ’ένα σημαντικό τομέα της ζωής του ατόμου (π.χ. στην εργασία, στις σχέσεις</a:t>
            </a:r>
            <a:r>
              <a:rPr lang="el-GR" sz="2800" dirty="0" smtClean="0"/>
              <a:t>)</a:t>
            </a:r>
          </a:p>
          <a:p>
            <a:r>
              <a:rPr lang="el-GR" sz="2800" dirty="0" smtClean="0"/>
              <a:t>Παραβίαση κοινωνικής νόρμας: </a:t>
            </a:r>
          </a:p>
          <a:p>
            <a:pPr lvl="1">
              <a:buFont typeface="Wingdings" panose="05000000000000000000" pitchFamily="2" charset="2"/>
              <a:buChar char="§"/>
            </a:pPr>
            <a:r>
              <a:rPr lang="el-GR" sz="2400" dirty="0" smtClean="0"/>
              <a:t>Ταξινομούνται </a:t>
            </a:r>
            <a:r>
              <a:rPr lang="el-GR" sz="2400" dirty="0"/>
              <a:t>ως αποκλίνουσες, με βάση τα ευρέως αποδεκτά </a:t>
            </a:r>
            <a:r>
              <a:rPr lang="el-GR" sz="2400" dirty="0" smtClean="0"/>
              <a:t>κριτήρια</a:t>
            </a:r>
          </a:p>
          <a:p>
            <a:pPr lvl="1">
              <a:buFont typeface="Wingdings" panose="05000000000000000000" pitchFamily="2" charset="2"/>
              <a:buChar char="§"/>
            </a:pPr>
            <a:r>
              <a:rPr lang="el-GR" sz="2400" dirty="0" smtClean="0"/>
              <a:t>Ποικίλουν </a:t>
            </a:r>
            <a:r>
              <a:rPr lang="el-GR" sz="2400" dirty="0"/>
              <a:t>μεταξύ πολιτισμικών και εθνοτικών </a:t>
            </a:r>
            <a:r>
              <a:rPr lang="el-GR" sz="2400" dirty="0" smtClean="0"/>
              <a:t>ομάδων</a:t>
            </a:r>
          </a:p>
          <a:p>
            <a:pPr lvl="1">
              <a:buFont typeface="Wingdings" panose="05000000000000000000" pitchFamily="2" charset="2"/>
              <a:buChar char="§"/>
            </a:pPr>
            <a:r>
              <a:rPr lang="el-GR" sz="2400" dirty="0" smtClean="0"/>
              <a:t>Πένθος </a:t>
            </a:r>
            <a:r>
              <a:rPr lang="el-GR" sz="2400" dirty="0"/>
              <a:t>μετά την απώλεια ενός αγαπημένου προσώπου, αποτελεί ψυχική διαταραχή;</a:t>
            </a:r>
          </a:p>
          <a:p>
            <a:r>
              <a:rPr lang="el-GR" sz="2800" dirty="0"/>
              <a:t>Δυσλειτουργία: Εσωτερικοί μηχανισμοί που εμπλέκονται στις ψυχικές διαταραχές δεν λειτουργούν σωστά</a:t>
            </a:r>
          </a:p>
          <a:p>
            <a:endParaRPr lang="el-GR" sz="2800" dirty="0"/>
          </a:p>
          <a:p>
            <a:endParaRPr lang="el-GR" sz="2400" dirty="0" smtClean="0"/>
          </a:p>
          <a:p>
            <a:endParaRPr lang="el-GR" sz="2400" dirty="0" smtClean="0"/>
          </a:p>
        </p:txBody>
      </p:sp>
    </p:spTree>
    <p:extLst>
      <p:ext uri="{BB962C8B-B14F-4D97-AF65-F5344CB8AC3E}">
        <p14:creationId xmlns:p14="http://schemas.microsoft.com/office/powerpoint/2010/main" val="3957014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Calibri" panose="020F0502020204030204" pitchFamily="34" charset="0"/>
                <a:cs typeface="Times New Roman" panose="02020603050405020304" pitchFamily="18" charset="0"/>
              </a:rPr>
              <a:t>Νεύρωση, Ψύχωση</a:t>
            </a:r>
            <a:endParaRPr lang="el-GR" sz="4400" dirty="0"/>
          </a:p>
        </p:txBody>
      </p:sp>
      <p:sp>
        <p:nvSpPr>
          <p:cNvPr id="3" name="Content Placeholder 2"/>
          <p:cNvSpPr>
            <a:spLocks noGrp="1"/>
          </p:cNvSpPr>
          <p:nvPr>
            <p:ph idx="1"/>
          </p:nvPr>
        </p:nvSpPr>
        <p:spPr/>
        <p:txBody>
          <a:bodyPr>
            <a:normAutofit lnSpcReduction="10000"/>
          </a:bodyPr>
          <a:lstStyle/>
          <a:p>
            <a:r>
              <a:rPr lang="el-GR" sz="3200" dirty="0">
                <a:latin typeface="Calibri" panose="020F0502020204030204" pitchFamily="34" charset="0"/>
                <a:cs typeface="Times New Roman" panose="02020603050405020304" pitchFamily="18" charset="0"/>
              </a:rPr>
              <a:t>Κατηγορίες </a:t>
            </a:r>
            <a:r>
              <a:rPr lang="el-GR" sz="3200" dirty="0" smtClean="0">
                <a:latin typeface="Calibri" panose="020F0502020204030204" pitchFamily="34" charset="0"/>
                <a:cs typeface="Times New Roman" panose="02020603050405020304" pitchFamily="18" charset="0"/>
              </a:rPr>
              <a:t>διαταραχών που </a:t>
            </a:r>
            <a:r>
              <a:rPr lang="el-GR" sz="3200" dirty="0">
                <a:latin typeface="Calibri" panose="020F0502020204030204" pitchFamily="34" charset="0"/>
                <a:cs typeface="Times New Roman" panose="02020603050405020304" pitchFamily="18" charset="0"/>
              </a:rPr>
              <a:t>περιλαμβάνουν η καθεμία ένα πλήθος ψυχικών διαταραχών</a:t>
            </a:r>
          </a:p>
          <a:p>
            <a:r>
              <a:rPr lang="el-GR" sz="3200" dirty="0">
                <a:latin typeface="Calibri" panose="020F0502020204030204" pitchFamily="34" charset="0"/>
                <a:cs typeface="Times New Roman" panose="02020603050405020304" pitchFamily="18" charset="0"/>
              </a:rPr>
              <a:t>Ψυχώσεις: συνήθως εννοούμε μια πιο σοβαρής μορφής διαταραχή, υπάρχει απώλεια επαφής με την πραγματικότητα, ψευδαισθήσεις και συχνά ο ασθενής δεν αναγνωρίζει το πρόβλημα π.χ. </a:t>
            </a:r>
            <a:r>
              <a:rPr lang="el-GR" sz="3200" dirty="0" smtClean="0">
                <a:latin typeface="Calibri" panose="020F0502020204030204" pitchFamily="34" charset="0"/>
                <a:cs typeface="Times New Roman" panose="02020603050405020304" pitchFamily="18" charset="0"/>
              </a:rPr>
              <a:t>σχιζοφρένεια</a:t>
            </a:r>
            <a:endParaRPr lang="el-GR" sz="3200" dirty="0">
              <a:latin typeface="Calibri" panose="020F0502020204030204" pitchFamily="34" charset="0"/>
              <a:cs typeface="Times New Roman" panose="02020603050405020304" pitchFamily="18" charset="0"/>
            </a:endParaRPr>
          </a:p>
          <a:p>
            <a:r>
              <a:rPr lang="el-GR" sz="3200" dirty="0">
                <a:latin typeface="Calibri" panose="020F0502020204030204" pitchFamily="34" charset="0"/>
                <a:cs typeface="Times New Roman" panose="02020603050405020304" pitchFamily="18" charset="0"/>
              </a:rPr>
              <a:t>Νευρώσεις: πιο ήπιες διαταραχές, καλή επαφή με πραγματικότητα, πιο πιθανό ο ασθενής να αναγνωρίζει την ύπαρξη του προβλήματος π.χ. </a:t>
            </a:r>
            <a:r>
              <a:rPr lang="el-GR" sz="3200" dirty="0" smtClean="0">
                <a:latin typeface="Calibri" panose="020F0502020204030204" pitchFamily="34" charset="0"/>
                <a:cs typeface="Times New Roman" panose="02020603050405020304" pitchFamily="18" charset="0"/>
              </a:rPr>
              <a:t>κατάθλιψη</a:t>
            </a:r>
            <a:r>
              <a:rPr lang="el-GR" sz="3200" dirty="0">
                <a:latin typeface="Calibri" panose="020F0502020204030204" pitchFamily="34" charset="0"/>
                <a:cs typeface="Times New Roman" panose="02020603050405020304" pitchFamily="18" charset="0"/>
              </a:rPr>
              <a:t>, </a:t>
            </a:r>
            <a:r>
              <a:rPr lang="el-GR" sz="3200" dirty="0" smtClean="0">
                <a:latin typeface="Calibri" panose="020F0502020204030204" pitchFamily="34" charset="0"/>
                <a:cs typeface="Times New Roman" panose="02020603050405020304" pitchFamily="18" charset="0"/>
              </a:rPr>
              <a:t>γενικευμένη </a:t>
            </a:r>
            <a:r>
              <a:rPr lang="el-GR" sz="3200" dirty="0">
                <a:latin typeface="Calibri" panose="020F0502020204030204" pitchFamily="34" charset="0"/>
                <a:cs typeface="Times New Roman" panose="02020603050405020304" pitchFamily="18" charset="0"/>
              </a:rPr>
              <a:t>αγχώδης διαταραχή, </a:t>
            </a:r>
            <a:r>
              <a:rPr lang="el-GR" sz="3200" dirty="0" smtClean="0">
                <a:latin typeface="Calibri" panose="020F0502020204030204" pitchFamily="34" charset="0"/>
                <a:cs typeface="Times New Roman" panose="02020603050405020304" pitchFamily="18" charset="0"/>
              </a:rPr>
              <a:t>διαταραχές </a:t>
            </a:r>
            <a:r>
              <a:rPr lang="el-GR" sz="3200" dirty="0">
                <a:latin typeface="Calibri" panose="020F0502020204030204" pitchFamily="34" charset="0"/>
                <a:cs typeface="Times New Roman" panose="02020603050405020304" pitchFamily="18" charset="0"/>
              </a:rPr>
              <a:t>διατροφής</a:t>
            </a:r>
          </a:p>
          <a:p>
            <a:endParaRPr lang="el-GR" dirty="0"/>
          </a:p>
        </p:txBody>
      </p:sp>
    </p:spTree>
    <p:extLst>
      <p:ext uri="{BB962C8B-B14F-4D97-AF65-F5344CB8AC3E}">
        <p14:creationId xmlns:p14="http://schemas.microsoft.com/office/powerpoint/2010/main" val="68165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Διαταραχές προσωπικότητας</a:t>
            </a:r>
            <a:endParaRPr lang="el-GR" sz="4400" b="1" dirty="0">
              <a:latin typeface="+mn-lt"/>
            </a:endParaRPr>
          </a:p>
        </p:txBody>
      </p:sp>
      <p:sp>
        <p:nvSpPr>
          <p:cNvPr id="3" name="Content Placeholder 2"/>
          <p:cNvSpPr>
            <a:spLocks noGrp="1"/>
          </p:cNvSpPr>
          <p:nvPr>
            <p:ph idx="1"/>
          </p:nvPr>
        </p:nvSpPr>
        <p:spPr/>
        <p:txBody>
          <a:bodyPr>
            <a:noAutofit/>
          </a:bodyPr>
          <a:lstStyle/>
          <a:p>
            <a:r>
              <a:rPr lang="el-GR" sz="3200" dirty="0" smtClean="0"/>
              <a:t>Σύμφωνα με το </a:t>
            </a:r>
            <a:r>
              <a:rPr lang="en-GB" sz="3200" dirty="0" smtClean="0"/>
              <a:t>DSM-5 </a:t>
            </a:r>
            <a:r>
              <a:rPr lang="el-GR" sz="3200" dirty="0" smtClean="0"/>
              <a:t>η διαταραχή προσωπικότητας ορίζεται ως ένα διαρκές πρότυπο εσωτερικής εμπειρίας και συμπεριφοράς το οποίο παρεκκλίνει </a:t>
            </a:r>
            <a:r>
              <a:rPr lang="el-GR" sz="3200" dirty="0" smtClean="0"/>
              <a:t>σαφώς </a:t>
            </a:r>
            <a:r>
              <a:rPr lang="el-GR" sz="3200" dirty="0" smtClean="0"/>
              <a:t>από τις προσδοκίες του πολιτισμικού πλαισίου του ατόμου. Αυτό το πρότυπο εκδηλώνεται σε τουλάχιστον 2 περιοχές:</a:t>
            </a:r>
          </a:p>
          <a:p>
            <a:pPr lvl="1"/>
            <a:r>
              <a:rPr lang="el-GR" sz="2800" dirty="0"/>
              <a:t>Γνωστική λειτουργία</a:t>
            </a:r>
          </a:p>
          <a:p>
            <a:pPr lvl="1"/>
            <a:r>
              <a:rPr lang="el-GR" sz="2800" dirty="0"/>
              <a:t>Συναισθηματικότητα</a:t>
            </a:r>
          </a:p>
          <a:p>
            <a:pPr lvl="1"/>
            <a:r>
              <a:rPr lang="el-GR" sz="2800" dirty="0"/>
              <a:t>Διαπροσωπική λειτουργικότητα</a:t>
            </a:r>
          </a:p>
          <a:p>
            <a:pPr lvl="1"/>
            <a:r>
              <a:rPr lang="el-GR" sz="2800" dirty="0"/>
              <a:t>Έλεγχος των </a:t>
            </a:r>
            <a:r>
              <a:rPr lang="el-GR" sz="2800" dirty="0" smtClean="0"/>
              <a:t>παρορμήσεων</a:t>
            </a:r>
          </a:p>
          <a:p>
            <a:endParaRPr lang="el-GR" sz="3200" dirty="0" smtClean="0"/>
          </a:p>
          <a:p>
            <a:pPr marL="411480" lvl="1" indent="0">
              <a:buNone/>
            </a:pPr>
            <a:r>
              <a:rPr lang="el-GR" sz="3200" dirty="0" smtClean="0"/>
              <a:t/>
            </a:r>
            <a:br>
              <a:rPr lang="el-GR" sz="3200" dirty="0" smtClean="0"/>
            </a:br>
            <a:r>
              <a:rPr lang="el-GR" sz="3200" dirty="0" smtClean="0"/>
              <a:t>	</a:t>
            </a:r>
            <a:endParaRPr lang="el-GR" sz="3200" dirty="0"/>
          </a:p>
        </p:txBody>
      </p:sp>
    </p:spTree>
    <p:extLst>
      <p:ext uri="{BB962C8B-B14F-4D97-AF65-F5344CB8AC3E}">
        <p14:creationId xmlns:p14="http://schemas.microsoft.com/office/powerpoint/2010/main" val="3198976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Calibri" panose="020F0502020204030204" pitchFamily="34" charset="0"/>
              </a:rPr>
              <a:t>Προσωπικότητα: ερώτηση</a:t>
            </a:r>
            <a:endParaRPr lang="el-GR" sz="4400" dirty="0"/>
          </a:p>
        </p:txBody>
      </p:sp>
      <p:sp>
        <p:nvSpPr>
          <p:cNvPr id="3" name="Content Placeholder 2"/>
          <p:cNvSpPr>
            <a:spLocks noGrp="1"/>
          </p:cNvSpPr>
          <p:nvPr>
            <p:ph idx="1"/>
          </p:nvPr>
        </p:nvSpPr>
        <p:spPr/>
        <p:txBody>
          <a:bodyPr>
            <a:normAutofit/>
          </a:bodyPr>
          <a:lstStyle/>
          <a:p>
            <a:pPr marL="114300" indent="0" algn="ctr">
              <a:buNone/>
            </a:pPr>
            <a:r>
              <a:rPr lang="el-GR" sz="3200" dirty="0" smtClean="0"/>
              <a:t>Είναι η προσωπικότητα η </a:t>
            </a:r>
            <a:r>
              <a:rPr lang="el-GR" sz="3200" dirty="0"/>
              <a:t>αιτία της συμπεριφοράς μας; </a:t>
            </a:r>
            <a:r>
              <a:rPr lang="el-GR" sz="3200" dirty="0" smtClean="0"/>
              <a:t>Αποτελεί δηλαδή τον λόγο </a:t>
            </a:r>
            <a:r>
              <a:rPr lang="el-GR" sz="3200" dirty="0"/>
              <a:t>για τον οποίο συμπεριφερόμαστε με έναν συγκεκριμένο τρόπο;</a:t>
            </a:r>
          </a:p>
          <a:p>
            <a:pPr marL="114300" indent="0" algn="ctr">
              <a:buNone/>
            </a:pPr>
            <a:endParaRPr lang="el-GR" sz="2800" dirty="0"/>
          </a:p>
        </p:txBody>
      </p:sp>
    </p:spTree>
    <p:extLst>
      <p:ext uri="{BB962C8B-B14F-4D97-AF65-F5344CB8AC3E}">
        <p14:creationId xmlns:p14="http://schemas.microsoft.com/office/powerpoint/2010/main" val="7683923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Διαταραχές προσωπικότητας</a:t>
            </a:r>
            <a:endParaRPr lang="el-GR" sz="4400" dirty="0">
              <a:latin typeface="+mn-lt"/>
            </a:endParaRPr>
          </a:p>
        </p:txBody>
      </p:sp>
      <p:sp>
        <p:nvSpPr>
          <p:cNvPr id="3" name="Content Placeholder 2"/>
          <p:cNvSpPr>
            <a:spLocks noGrp="1"/>
          </p:cNvSpPr>
          <p:nvPr>
            <p:ph idx="1"/>
          </p:nvPr>
        </p:nvSpPr>
        <p:spPr/>
        <p:txBody>
          <a:bodyPr>
            <a:noAutofit/>
          </a:bodyPr>
          <a:lstStyle/>
          <a:p>
            <a:r>
              <a:rPr lang="el-GR" sz="3200" dirty="0" smtClean="0"/>
              <a:t>Το πρότυπο είναι δύσκαπτο &amp; διάχυτο σε ευρύ φάσμα προσωπικών &amp; κοινωνικών καταστάσεων</a:t>
            </a:r>
          </a:p>
          <a:p>
            <a:r>
              <a:rPr lang="el-GR" sz="3200" dirty="0" smtClean="0"/>
              <a:t>Σημαντική </a:t>
            </a:r>
            <a:r>
              <a:rPr lang="el-GR" sz="3200" dirty="0"/>
              <a:t>ενόχληση ή μείωση λειτουργικότητας</a:t>
            </a:r>
          </a:p>
          <a:p>
            <a:r>
              <a:rPr lang="el-GR" sz="3200" dirty="0" smtClean="0"/>
              <a:t>Το πρότυπο είναι σταθερό &amp; μακράς διάρκειας, ενώ η έναρξή του </a:t>
            </a:r>
            <a:r>
              <a:rPr lang="el-GR" sz="3200" dirty="0" smtClean="0"/>
              <a:t>μπορεί </a:t>
            </a:r>
            <a:r>
              <a:rPr lang="el-GR" sz="3200" dirty="0" smtClean="0"/>
              <a:t>να ανιχνευθεί τουλάχιστον στην εφηβεία ή στην ενήλικη ζωή</a:t>
            </a:r>
          </a:p>
          <a:p>
            <a:r>
              <a:rPr lang="el-GR" sz="3200" dirty="0" smtClean="0"/>
              <a:t>Δεν εξηγείται καλύτερα από άλλη διαταραχή, δράση ουσίας ή άλλη σωματική κατάσταση (π.χ. τραύμα κεφαλής)</a:t>
            </a:r>
          </a:p>
          <a:p>
            <a:r>
              <a:rPr lang="el-GR" sz="3200" dirty="0"/>
              <a:t>10 </a:t>
            </a:r>
            <a:r>
              <a:rPr lang="el-GR" sz="3200" dirty="0" smtClean="0"/>
              <a:t>τύποι διαταραχών </a:t>
            </a:r>
            <a:r>
              <a:rPr lang="el-GR" sz="3200" dirty="0"/>
              <a:t>προσωπικότητας</a:t>
            </a:r>
          </a:p>
          <a:p>
            <a:endParaRPr lang="el-GR" sz="3200" dirty="0"/>
          </a:p>
        </p:txBody>
      </p:sp>
    </p:spTree>
    <p:extLst>
      <p:ext uri="{BB962C8B-B14F-4D97-AF65-F5344CB8AC3E}">
        <p14:creationId xmlns:p14="http://schemas.microsoft.com/office/powerpoint/2010/main" val="10165762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Ναρκισσιστική διαταραχή προσωπικότητας</a:t>
            </a:r>
            <a:endParaRPr lang="el-GR" sz="4400" b="1" dirty="0">
              <a:latin typeface="+mn-lt"/>
            </a:endParaRPr>
          </a:p>
        </p:txBody>
      </p:sp>
      <p:sp>
        <p:nvSpPr>
          <p:cNvPr id="3" name="Content Placeholder 2"/>
          <p:cNvSpPr>
            <a:spLocks noGrp="1"/>
          </p:cNvSpPr>
          <p:nvPr>
            <p:ph idx="1"/>
          </p:nvPr>
        </p:nvSpPr>
        <p:spPr/>
        <p:txBody>
          <a:bodyPr>
            <a:normAutofit lnSpcReduction="10000"/>
          </a:bodyPr>
          <a:lstStyle/>
          <a:p>
            <a:pPr marL="114300" indent="0">
              <a:buNone/>
            </a:pPr>
            <a:r>
              <a:rPr lang="el-GR" sz="3200" dirty="0" smtClean="0"/>
              <a:t>Διάχυτο πρότυπο μεγαλείου (στη φαντασία ή στη συμπεριφορά), ανάγκης για θαυμασμό και έλλειψης ενσυναίσθησης, με έναρξη στην πρώιμη ενήλικη ζωή &amp; παρουσία σε ποικιλία πλαισίων, όπως φαίνεται από πέντε από τα ακόλουθα:</a:t>
            </a:r>
          </a:p>
          <a:p>
            <a:pPr lvl="1"/>
            <a:r>
              <a:rPr lang="el-GR" sz="2800" dirty="0" smtClean="0"/>
              <a:t>Διαθέτει μεγαλειώδη αίσθηση σημαντικότητας του εαυτού (π.χ. μεγαλοποιεί τα επιτεύγματα &amp; τα ταλέντα)</a:t>
            </a:r>
          </a:p>
          <a:p>
            <a:pPr lvl="1"/>
            <a:r>
              <a:rPr lang="el-GR" sz="2800" dirty="0" smtClean="0"/>
              <a:t>Ενασχόληση με φαντασιώσεις απεριόριστης επιτυχίας, δύναμης, ευφυΐας, ομορφιάς ή ιδανικής αγάπης</a:t>
            </a:r>
          </a:p>
          <a:p>
            <a:pPr lvl="1"/>
            <a:r>
              <a:rPr lang="el-GR" sz="2800" dirty="0"/>
              <a:t>Απαιτεί υπερβολικό </a:t>
            </a:r>
            <a:r>
              <a:rPr lang="el-GR" sz="2800" dirty="0" smtClean="0"/>
              <a:t>θαυμασμό</a:t>
            </a:r>
          </a:p>
          <a:p>
            <a:pPr marL="411480" lvl="1" indent="0">
              <a:buNone/>
            </a:pPr>
            <a:endParaRPr lang="el-GR" sz="2800" dirty="0"/>
          </a:p>
        </p:txBody>
      </p:sp>
    </p:spTree>
    <p:extLst>
      <p:ext uri="{BB962C8B-B14F-4D97-AF65-F5344CB8AC3E}">
        <p14:creationId xmlns:p14="http://schemas.microsoft.com/office/powerpoint/2010/main" val="33108368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Ναρκισσιστική διαταραχή προσωπικότητας</a:t>
            </a:r>
            <a:endParaRPr lang="el-GR" sz="4400" dirty="0">
              <a:latin typeface="+mn-lt"/>
            </a:endParaRPr>
          </a:p>
        </p:txBody>
      </p:sp>
      <p:sp>
        <p:nvSpPr>
          <p:cNvPr id="3" name="Content Placeholder 2"/>
          <p:cNvSpPr>
            <a:spLocks noGrp="1"/>
          </p:cNvSpPr>
          <p:nvPr>
            <p:ph idx="1"/>
          </p:nvPr>
        </p:nvSpPr>
        <p:spPr/>
        <p:txBody>
          <a:bodyPr>
            <a:normAutofit lnSpcReduction="10000"/>
          </a:bodyPr>
          <a:lstStyle/>
          <a:p>
            <a:pPr marL="342900" lvl="1">
              <a:buClr>
                <a:schemeClr val="accent1"/>
              </a:buClr>
            </a:pPr>
            <a:r>
              <a:rPr lang="el-GR" sz="2800" dirty="0" smtClean="0"/>
              <a:t>Πιστεύει </a:t>
            </a:r>
            <a:r>
              <a:rPr lang="el-GR" sz="2800" dirty="0"/>
              <a:t>ότι είναι εξαιρετικός &amp; μοναδικός &amp; μπορεί να γίνει κατανοητός </a:t>
            </a:r>
            <a:r>
              <a:rPr lang="el-GR" sz="2800" dirty="0" smtClean="0"/>
              <a:t>μόνο από, ή θα πρέπει να σχετιστεί με, άλλους εξαιρετικούς ανθρώπους</a:t>
            </a:r>
          </a:p>
          <a:p>
            <a:pPr marL="342900" lvl="1">
              <a:buClr>
                <a:schemeClr val="accent1"/>
              </a:buClr>
            </a:pPr>
            <a:r>
              <a:rPr lang="el-GR" sz="2800" dirty="0" smtClean="0"/>
              <a:t>Έχει αίσθηση κατοχής ιδιαίτερων δικαιωμάτων (π.χ. εξαιρετικά ευνοϊκή αντιμετώπιση ή αυτόματη συμμόρφωση με τις προσδοκίες του)</a:t>
            </a:r>
          </a:p>
          <a:p>
            <a:pPr marL="342900" lvl="1">
              <a:buClr>
                <a:schemeClr val="accent1"/>
              </a:buClr>
            </a:pPr>
            <a:r>
              <a:rPr lang="el-GR" sz="2800" dirty="0" smtClean="0"/>
              <a:t>Διαπροσωπική εκμετάλλευση</a:t>
            </a:r>
          </a:p>
          <a:p>
            <a:pPr marL="342900" lvl="1">
              <a:buClr>
                <a:schemeClr val="accent1"/>
              </a:buClr>
            </a:pPr>
            <a:r>
              <a:rPr lang="el-GR" sz="2800" dirty="0" smtClean="0"/>
              <a:t>Έλλειψη ενσυναίσθησης</a:t>
            </a:r>
          </a:p>
          <a:p>
            <a:pPr marL="342900" lvl="1">
              <a:buClr>
                <a:schemeClr val="accent1"/>
              </a:buClr>
            </a:pPr>
            <a:r>
              <a:rPr lang="el-GR" sz="2800" dirty="0" smtClean="0"/>
              <a:t>Είναι συχνά ζηλόφθονο με τους άλλους ή πιστεύει ότι είναι οι άλλοι μαζί του</a:t>
            </a:r>
          </a:p>
          <a:p>
            <a:pPr marL="342900" lvl="1">
              <a:buClr>
                <a:schemeClr val="accent1"/>
              </a:buClr>
            </a:pPr>
            <a:r>
              <a:rPr lang="el-GR" sz="2800" dirty="0" smtClean="0"/>
              <a:t>Έχει αλαζονικές, υπεροπτικές συμπεριφορές ή στάσεις</a:t>
            </a:r>
            <a:endParaRPr lang="el-GR" sz="2800" dirty="0"/>
          </a:p>
          <a:p>
            <a:pPr marL="342900" lvl="1">
              <a:buClr>
                <a:schemeClr val="accent1"/>
              </a:buClr>
            </a:pPr>
            <a:endParaRPr lang="el-GR" sz="2800" dirty="0"/>
          </a:p>
          <a:p>
            <a:endParaRPr lang="el-GR" dirty="0"/>
          </a:p>
        </p:txBody>
      </p:sp>
    </p:spTree>
    <p:extLst>
      <p:ext uri="{BB962C8B-B14F-4D97-AF65-F5344CB8AC3E}">
        <p14:creationId xmlns:p14="http://schemas.microsoft.com/office/powerpoint/2010/main" val="27291053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mn-lt"/>
              </a:rPr>
              <a:t>Σωματοδυσμορφική διαταραχή</a:t>
            </a:r>
            <a:endParaRPr lang="el-GR" sz="4400" b="1" dirty="0">
              <a:latin typeface="+mn-lt"/>
            </a:endParaRPr>
          </a:p>
        </p:txBody>
      </p:sp>
      <p:sp>
        <p:nvSpPr>
          <p:cNvPr id="3" name="Content Placeholder 2"/>
          <p:cNvSpPr>
            <a:spLocks noGrp="1"/>
          </p:cNvSpPr>
          <p:nvPr>
            <p:ph idx="1"/>
          </p:nvPr>
        </p:nvSpPr>
        <p:spPr/>
        <p:txBody>
          <a:bodyPr>
            <a:normAutofit fontScale="92500" lnSpcReduction="20000"/>
          </a:bodyPr>
          <a:lstStyle/>
          <a:p>
            <a:r>
              <a:rPr lang="el-GR" sz="3200" dirty="0" smtClean="0"/>
              <a:t>Ανήκει στις Ιδεοψυχαναγκαστικές και συνδεόμενες διαταραχές</a:t>
            </a:r>
          </a:p>
          <a:p>
            <a:r>
              <a:rPr lang="el-GR" sz="3200" dirty="0" smtClean="0"/>
              <a:t>Τα κριτήρια σύμφωνα με το </a:t>
            </a:r>
            <a:r>
              <a:rPr lang="en-GB" sz="3200" dirty="0" smtClean="0"/>
              <a:t>DSM-5 </a:t>
            </a:r>
            <a:r>
              <a:rPr lang="el-GR" sz="3200" dirty="0" smtClean="0"/>
              <a:t>είναι:</a:t>
            </a:r>
          </a:p>
          <a:p>
            <a:pPr lvl="1"/>
            <a:r>
              <a:rPr lang="el-GR" sz="3000" dirty="0" smtClean="0"/>
              <a:t>Ενασχόληση με ένα ή περισσότερα φανταστικά ελαττώματα ή ατέλειες στην εμφάνιση τα οποία δεν είναι παρατηρήσιμα ή φαίνονται μικρά για τους άλλους</a:t>
            </a:r>
          </a:p>
          <a:p>
            <a:pPr lvl="1"/>
            <a:r>
              <a:rPr lang="el-GR" sz="3000" dirty="0" smtClean="0"/>
              <a:t>Σε κάποιο σημείο κατά την πορεία της διαταραχής, το άτομο έχει εκτελέσει επαναληπτικές συμπεριφορές (π.χ. </a:t>
            </a:r>
            <a:r>
              <a:rPr lang="el-GR" sz="3000" dirty="0" smtClean="0"/>
              <a:t>έλεγχος </a:t>
            </a:r>
            <a:r>
              <a:rPr lang="el-GR" sz="3000" dirty="0" smtClean="0"/>
              <a:t>στον καθρέφτη, υπερβολική περιποίηση, τσίμπημα στο δέρμα, αναζητά την επιβεβαίωση) ή νοερές πράξεις (π.χ. συγκρίνει την εμφάνισή του με αυτή άλλων) σε απάντηση στις ανησυχίες για την εμφάνιση</a:t>
            </a:r>
          </a:p>
          <a:p>
            <a:pPr marL="114300" indent="0">
              <a:buNone/>
            </a:pPr>
            <a:endParaRPr lang="el-GR" sz="3000" dirty="0"/>
          </a:p>
        </p:txBody>
      </p:sp>
    </p:spTree>
    <p:extLst>
      <p:ext uri="{BB962C8B-B14F-4D97-AF65-F5344CB8AC3E}">
        <p14:creationId xmlns:p14="http://schemas.microsoft.com/office/powerpoint/2010/main" val="26826366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mn-lt"/>
              </a:rPr>
              <a:t>Σωματοδυσμορφική διαταραχή</a:t>
            </a:r>
            <a:endParaRPr lang="el-GR" sz="4400" dirty="0">
              <a:latin typeface="+mn-lt"/>
            </a:endParaRPr>
          </a:p>
        </p:txBody>
      </p:sp>
      <p:sp>
        <p:nvSpPr>
          <p:cNvPr id="3" name="Content Placeholder 2"/>
          <p:cNvSpPr>
            <a:spLocks noGrp="1"/>
          </p:cNvSpPr>
          <p:nvPr>
            <p:ph idx="1"/>
          </p:nvPr>
        </p:nvSpPr>
        <p:spPr/>
        <p:txBody>
          <a:bodyPr>
            <a:normAutofit/>
          </a:bodyPr>
          <a:lstStyle/>
          <a:p>
            <a:r>
              <a:rPr lang="el-GR" sz="2800" dirty="0" smtClean="0"/>
              <a:t>Η ενασχόληση προκαλέι κλινικά σημαντική ενόχληση ή έκπτωση λειτουργικότητας</a:t>
            </a:r>
          </a:p>
          <a:p>
            <a:r>
              <a:rPr lang="el-GR" sz="2800" dirty="0" smtClean="0"/>
              <a:t>Δεν </a:t>
            </a:r>
            <a:r>
              <a:rPr lang="el-GR" sz="2800" smtClean="0"/>
              <a:t>εξηγείται </a:t>
            </a:r>
            <a:r>
              <a:rPr lang="el-GR" sz="2800" smtClean="0"/>
              <a:t>καλύτερα </a:t>
            </a:r>
            <a:r>
              <a:rPr lang="el-GR" sz="2800" smtClean="0"/>
              <a:t>με </a:t>
            </a:r>
            <a:r>
              <a:rPr lang="el-GR" sz="2800" smtClean="0"/>
              <a:t>ανησυχίες </a:t>
            </a:r>
            <a:r>
              <a:rPr lang="el-GR" sz="2800" dirty="0" smtClean="0"/>
              <a:t>σχετικά με σωματικό λίπος ή βάρος όταν πληρείται </a:t>
            </a:r>
            <a:r>
              <a:rPr lang="el-GR" sz="2800" smtClean="0"/>
              <a:t>διαταραχή </a:t>
            </a:r>
            <a:r>
              <a:rPr lang="el-GR" sz="2800" smtClean="0"/>
              <a:t>σίτισης</a:t>
            </a:r>
            <a:endParaRPr lang="el-GR" sz="2800" dirty="0" smtClean="0"/>
          </a:p>
          <a:p>
            <a:r>
              <a:rPr lang="el-GR" sz="2800" dirty="0" smtClean="0"/>
              <a:t>Με ή χωρίς μυϊκή δυσμορφία: ανάλογα με το αν απασχολείται με την ιδέα ότι η διάπλαση είναι υπερβολικά μικρή ή ανεπαρκώς μυώδης</a:t>
            </a:r>
          </a:p>
          <a:p>
            <a:r>
              <a:rPr lang="el-GR" sz="2800" dirty="0" smtClean="0"/>
              <a:t>Με καλή/μέτρα, πτωχή ή απουσία εναισθησίας: ανάλογα με το αν αναγνωρίζει ότι οι πεποιθήσεις είναι αληθείς ή αναληθείς</a:t>
            </a:r>
          </a:p>
        </p:txBody>
      </p:sp>
    </p:spTree>
    <p:extLst>
      <p:ext uri="{BB962C8B-B14F-4D97-AF65-F5344CB8AC3E}">
        <p14:creationId xmlns:p14="http://schemas.microsoft.com/office/powerpoint/2010/main" val="18638056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4400" b="1" dirty="0" smtClean="0">
                <a:latin typeface="+mn-lt"/>
              </a:rPr>
              <a:t>Απορίες, Προβληματισμοί, Επισημάνσεις </a:t>
            </a:r>
            <a:endParaRPr lang="el-GR" sz="4400" b="1" dirty="0">
              <a:latin typeface="+mn-l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6787" y="2400300"/>
            <a:ext cx="6905625" cy="3200400"/>
          </a:xfrm>
        </p:spPr>
      </p:pic>
    </p:spTree>
    <p:extLst>
      <p:ext uri="{BB962C8B-B14F-4D97-AF65-F5344CB8AC3E}">
        <p14:creationId xmlns:p14="http://schemas.microsoft.com/office/powerpoint/2010/main" val="3223080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9837" y="1504949"/>
            <a:ext cx="6162675" cy="3809417"/>
          </a:xfrm>
          <a:prstGeom prst="rect">
            <a:avLst/>
          </a:prstGeom>
        </p:spPr>
      </p:pic>
    </p:spTree>
    <p:extLst>
      <p:ext uri="{BB962C8B-B14F-4D97-AF65-F5344CB8AC3E}">
        <p14:creationId xmlns:p14="http://schemas.microsoft.com/office/powerpoint/2010/main" val="385041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Calibri" panose="020F0502020204030204" pitchFamily="34" charset="0"/>
              </a:rPr>
              <a:t>Προσωπικότητα: δεν είναι η αιτία της συμπεριφοράς μας</a:t>
            </a:r>
            <a:endParaRPr lang="el-GR" dirty="0"/>
          </a:p>
        </p:txBody>
      </p:sp>
      <p:sp>
        <p:nvSpPr>
          <p:cNvPr id="3" name="Content Placeholder 2"/>
          <p:cNvSpPr>
            <a:spLocks noGrp="1"/>
          </p:cNvSpPr>
          <p:nvPr>
            <p:ph idx="1"/>
          </p:nvPr>
        </p:nvSpPr>
        <p:spPr/>
        <p:txBody>
          <a:bodyPr>
            <a:normAutofit/>
          </a:bodyPr>
          <a:lstStyle/>
          <a:p>
            <a:pPr marL="114300" indent="0">
              <a:buNone/>
            </a:pPr>
            <a:r>
              <a:rPr lang="el-GR" sz="3200" dirty="0">
                <a:latin typeface="Calibri" panose="020F0502020204030204" pitchFamily="34" charset="0"/>
              </a:rPr>
              <a:t>«κοινωνικός» ή «εξωστρεφής», «ντροπαλός» </a:t>
            </a:r>
            <a:r>
              <a:rPr lang="el-GR" sz="3200" dirty="0" smtClean="0">
                <a:latin typeface="Calibri" panose="020F0502020204030204" pitchFamily="34" charset="0"/>
              </a:rPr>
              <a:t>ή «εσωστρεφής</a:t>
            </a:r>
            <a:r>
              <a:rPr lang="el-GR" sz="3200" dirty="0">
                <a:latin typeface="Calibri" panose="020F0502020204030204" pitchFamily="34" charset="0"/>
              </a:rPr>
              <a:t>»: τις λέξεις αυτές </a:t>
            </a:r>
            <a:r>
              <a:rPr lang="el-GR" sz="3200" dirty="0" smtClean="0">
                <a:latin typeface="Calibri" panose="020F0502020204030204" pitchFamily="34" charset="0"/>
              </a:rPr>
              <a:t>συχνά </a:t>
            </a:r>
            <a:r>
              <a:rPr lang="el-GR" sz="3200" dirty="0">
                <a:latin typeface="Calibri" panose="020F0502020204030204" pitchFamily="34" charset="0"/>
              </a:rPr>
              <a:t>τις </a:t>
            </a:r>
            <a:r>
              <a:rPr lang="el-GR" sz="3200" dirty="0" smtClean="0">
                <a:latin typeface="Calibri" panose="020F0502020204030204" pitchFamily="34" charset="0"/>
              </a:rPr>
              <a:t>χρησιμοποιούμε </a:t>
            </a:r>
            <a:r>
              <a:rPr lang="el-GR" sz="3200" dirty="0">
                <a:latin typeface="Calibri" panose="020F0502020204030204" pitchFamily="34" charset="0"/>
              </a:rPr>
              <a:t>για να ερμηνεύσουμε μια συμπεριφορά π.χ. δεν πήγε στο πάρτι επειδή είναι ντροπαλός, </a:t>
            </a:r>
            <a:r>
              <a:rPr lang="el-GR" sz="3200" u="sng" dirty="0">
                <a:latin typeface="Calibri" panose="020F0502020204030204" pitchFamily="34" charset="0"/>
              </a:rPr>
              <a:t>όμως έτσι:</a:t>
            </a:r>
          </a:p>
          <a:p>
            <a:pPr lvl="1"/>
            <a:r>
              <a:rPr lang="el-GR" sz="2800" dirty="0">
                <a:latin typeface="Calibri" panose="020F0502020204030204" pitchFamily="34" charset="0"/>
              </a:rPr>
              <a:t>η προσωπικότητα </a:t>
            </a:r>
            <a:r>
              <a:rPr lang="el-GR" sz="2800" dirty="0" smtClean="0">
                <a:latin typeface="Calibri" panose="020F0502020204030204" pitchFamily="34" charset="0"/>
              </a:rPr>
              <a:t>αντιμετωπίζεται ως </a:t>
            </a:r>
            <a:r>
              <a:rPr lang="el-GR" sz="2800" dirty="0">
                <a:latin typeface="Calibri" panose="020F0502020204030204" pitchFamily="34" charset="0"/>
              </a:rPr>
              <a:t>κάτι που υπάρχει μέσα στο άτομο, ως αιτία &amp; προκαλεί τη συμπεριφορά </a:t>
            </a:r>
            <a:r>
              <a:rPr lang="el-GR" sz="2800" dirty="0" smtClean="0">
                <a:latin typeface="Calibri" panose="020F0502020204030204" pitchFamily="34" charset="0"/>
              </a:rPr>
              <a:t>του ατόμου</a:t>
            </a:r>
          </a:p>
          <a:p>
            <a:pPr lvl="1"/>
            <a:r>
              <a:rPr lang="el-GR" sz="2800" dirty="0" smtClean="0">
                <a:latin typeface="Calibri" panose="020F0502020204030204" pitchFamily="34" charset="0"/>
              </a:rPr>
              <a:t>κάτι </a:t>
            </a:r>
            <a:r>
              <a:rPr lang="el-GR" sz="2800" dirty="0">
                <a:latin typeface="Calibri" panose="020F0502020204030204" pitchFamily="34" charset="0"/>
              </a:rPr>
              <a:t>που κάνουμε μετατρέπεται σε κάτι που έχουμε μέσα </a:t>
            </a:r>
            <a:r>
              <a:rPr lang="el-GR" sz="2800" dirty="0" smtClean="0">
                <a:latin typeface="Calibri" panose="020F0502020204030204" pitchFamily="34" charset="0"/>
              </a:rPr>
              <a:t>μας</a:t>
            </a:r>
            <a:endParaRPr lang="el-GR" sz="2800" dirty="0">
              <a:latin typeface="Calibri" panose="020F0502020204030204" pitchFamily="34" charset="0"/>
            </a:endParaRPr>
          </a:p>
        </p:txBody>
      </p:sp>
    </p:spTree>
    <p:extLst>
      <p:ext uri="{BB962C8B-B14F-4D97-AF65-F5344CB8AC3E}">
        <p14:creationId xmlns:p14="http://schemas.microsoft.com/office/powerpoint/2010/main" val="3913984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Calibri" panose="020F0502020204030204" pitchFamily="34" charset="0"/>
              </a:rPr>
              <a:t>Προσωπικότητα ως περιγραφή της συμπεριφοράς</a:t>
            </a:r>
            <a:endParaRPr lang="el-GR" sz="4400" dirty="0"/>
          </a:p>
        </p:txBody>
      </p:sp>
      <p:sp>
        <p:nvSpPr>
          <p:cNvPr id="3" name="Content Placeholder 2"/>
          <p:cNvSpPr>
            <a:spLocks noGrp="1"/>
          </p:cNvSpPr>
          <p:nvPr>
            <p:ph idx="1"/>
          </p:nvPr>
        </p:nvSpPr>
        <p:spPr/>
        <p:txBody>
          <a:bodyPr/>
          <a:lstStyle/>
          <a:p>
            <a:pPr lvl="1"/>
            <a:r>
              <a:rPr lang="el-GR" sz="3000" dirty="0">
                <a:latin typeface="Calibri" panose="020F0502020204030204" pitchFamily="34" charset="0"/>
              </a:rPr>
              <a:t>η προσωπικότητα δεν είναι αιτία της συμπεριφοράς, αλλά περιγραφή αυτής</a:t>
            </a:r>
          </a:p>
          <a:p>
            <a:pPr lvl="1"/>
            <a:r>
              <a:rPr lang="el-GR" sz="3000" dirty="0">
                <a:latin typeface="Calibri" panose="020F0502020204030204" pitchFamily="34" charset="0"/>
              </a:rPr>
              <a:t>άρα </a:t>
            </a:r>
            <a:r>
              <a:rPr lang="el-GR" sz="3000" dirty="0" smtClean="0">
                <a:latin typeface="Calibri" panose="020F0502020204030204" pitchFamily="34" charset="0"/>
              </a:rPr>
              <a:t>τον αποκαλούμε «ντροπαλό» επειδή πολλές φορές δεν πήγε σε πάρτι</a:t>
            </a:r>
            <a:endParaRPr lang="el-GR" dirty="0"/>
          </a:p>
          <a:p>
            <a:endParaRPr lang="el-GR" dirty="0"/>
          </a:p>
        </p:txBody>
      </p:sp>
    </p:spTree>
    <p:extLst>
      <p:ext uri="{BB962C8B-B14F-4D97-AF65-F5344CB8AC3E}">
        <p14:creationId xmlns:p14="http://schemas.microsoft.com/office/powerpoint/2010/main" val="176041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a:latin typeface="Calibri" panose="020F0502020204030204" pitchFamily="34" charset="0"/>
              </a:rPr>
              <a:t>Το παράδειγμα της Ελένης</a:t>
            </a:r>
            <a:endParaRPr lang="el-GR" sz="4400" dirty="0"/>
          </a:p>
        </p:txBody>
      </p:sp>
      <p:sp>
        <p:nvSpPr>
          <p:cNvPr id="3" name="Content Placeholder 2"/>
          <p:cNvSpPr>
            <a:spLocks noGrp="1"/>
          </p:cNvSpPr>
          <p:nvPr>
            <p:ph idx="1"/>
          </p:nvPr>
        </p:nvSpPr>
        <p:spPr/>
        <p:txBody>
          <a:bodyPr>
            <a:noAutofit/>
          </a:bodyPr>
          <a:lstStyle/>
          <a:p>
            <a:pPr marL="0" indent="0">
              <a:buNone/>
            </a:pPr>
            <a:r>
              <a:rPr lang="el-GR" sz="3200" dirty="0">
                <a:latin typeface="Calibri" panose="020F0502020204030204" pitchFamily="34" charset="0"/>
              </a:rPr>
              <a:t>Η Ελένη είναι 14 χρ. Είναι λ</a:t>
            </a:r>
            <a:r>
              <a:rPr lang="el-GR" sz="3200" u="sng" dirty="0">
                <a:latin typeface="Calibri" panose="020F0502020204030204" pitchFamily="34" charset="0"/>
              </a:rPr>
              <a:t>επτή, ψηλή, με καστανά μάτια &amp; μαλλιά</a:t>
            </a:r>
            <a:r>
              <a:rPr lang="el-GR" sz="3200" dirty="0">
                <a:latin typeface="Calibri" panose="020F0502020204030204" pitchFamily="34" charset="0"/>
              </a:rPr>
              <a:t>. Είναι </a:t>
            </a:r>
            <a:r>
              <a:rPr lang="el-GR" sz="3200" u="sng" dirty="0">
                <a:latin typeface="Calibri" panose="020F0502020204030204" pitchFamily="34" charset="0"/>
              </a:rPr>
              <a:t>πρόσχαρη, κοινωνική, έχει πολλούς φίλους και βλέπει τη ζωή της με αισιοδοξία.</a:t>
            </a:r>
            <a:r>
              <a:rPr lang="el-GR" sz="3200" dirty="0">
                <a:latin typeface="Calibri" panose="020F0502020204030204" pitchFamily="34" charset="0"/>
              </a:rPr>
              <a:t> </a:t>
            </a:r>
            <a:r>
              <a:rPr lang="el-GR" sz="3200" u="sng" dirty="0">
                <a:latin typeface="Calibri" panose="020F0502020204030204" pitchFamily="34" charset="0"/>
              </a:rPr>
              <a:t>Ως μαθήτρια είναι μέτρια</a:t>
            </a:r>
            <a:r>
              <a:rPr lang="el-GR" sz="3200" dirty="0">
                <a:latin typeface="Calibri" panose="020F0502020204030204" pitchFamily="34" charset="0"/>
              </a:rPr>
              <a:t>, αλλά στα </a:t>
            </a:r>
            <a:r>
              <a:rPr lang="el-GR" sz="3200" u="sng" dirty="0">
                <a:latin typeface="Calibri" panose="020F0502020204030204" pitchFamily="34" charset="0"/>
              </a:rPr>
              <a:t>καλλιτεχνικά είναι άριστη. Παίζει πιάνο και κιθάρα και ζωγραφίζει πολύ </a:t>
            </a:r>
            <a:r>
              <a:rPr lang="el-GR" sz="3200" u="sng" dirty="0" smtClean="0">
                <a:latin typeface="Calibri" panose="020F0502020204030204" pitchFamily="34" charset="0"/>
              </a:rPr>
              <a:t>καλά. </a:t>
            </a:r>
            <a:r>
              <a:rPr lang="el-GR" sz="3200" dirty="0" smtClean="0">
                <a:latin typeface="Calibri" panose="020F0502020204030204" pitchFamily="34" charset="0"/>
              </a:rPr>
              <a:t>Αυτά </a:t>
            </a:r>
            <a:r>
              <a:rPr lang="el-GR" sz="3200" dirty="0">
                <a:latin typeface="Calibri" panose="020F0502020204030204" pitchFamily="34" charset="0"/>
              </a:rPr>
              <a:t>είναι μερικά χαρακτηριστικά που συνθέτουν την προσωπικότητα της Ελένης. Πώς τα απέκτησε όμως; </a:t>
            </a:r>
            <a:r>
              <a:rPr lang="el-GR" sz="3200" dirty="0" smtClean="0">
                <a:latin typeface="Calibri" panose="020F0502020204030204" pitchFamily="34" charset="0"/>
              </a:rPr>
              <a:t>Γεννήθηκε </a:t>
            </a:r>
            <a:r>
              <a:rPr lang="el-GR" sz="3200" dirty="0">
                <a:latin typeface="Calibri" panose="020F0502020204030204" pitchFamily="34" charset="0"/>
              </a:rPr>
              <a:t>ή </a:t>
            </a:r>
            <a:r>
              <a:rPr lang="el-GR" sz="3200" dirty="0" smtClean="0">
                <a:latin typeface="Calibri" panose="020F0502020204030204" pitchFamily="34" charset="0"/>
              </a:rPr>
              <a:t>έγινε αυτό </a:t>
            </a:r>
            <a:r>
              <a:rPr lang="el-GR" sz="3200" dirty="0">
                <a:latin typeface="Calibri" panose="020F0502020204030204" pitchFamily="34" charset="0"/>
              </a:rPr>
              <a:t>που </a:t>
            </a:r>
            <a:r>
              <a:rPr lang="el-GR" sz="3200" dirty="0" smtClean="0">
                <a:latin typeface="Calibri" panose="020F0502020204030204" pitchFamily="34" charset="0"/>
              </a:rPr>
              <a:t>είναι; </a:t>
            </a:r>
            <a:r>
              <a:rPr lang="el-GR" sz="3200" dirty="0">
                <a:latin typeface="Calibri" panose="020F0502020204030204" pitchFamily="34" charset="0"/>
              </a:rPr>
              <a:t>Είναι η προσωπικότητά μας το προϊόν των κληρονομικών μας καταβολών ή μήπως είναι το περιβάλλον που ζήσαμε &amp; ζούμε αυτό που μας διαμόρφωσε; </a:t>
            </a:r>
          </a:p>
          <a:p>
            <a:endParaRPr lang="el-GR" sz="3200" dirty="0"/>
          </a:p>
        </p:txBody>
      </p:sp>
    </p:spTree>
    <p:extLst>
      <p:ext uri="{BB962C8B-B14F-4D97-AF65-F5344CB8AC3E}">
        <p14:creationId xmlns:p14="http://schemas.microsoft.com/office/powerpoint/2010/main" val="1903941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Calibri" panose="020F0502020204030204" pitchFamily="34" charset="0"/>
              </a:rPr>
              <a:t>Κληρονομικότητα &amp; περιβάλλον</a:t>
            </a:r>
            <a:endParaRPr lang="el-GR" dirty="0"/>
          </a:p>
        </p:txBody>
      </p:sp>
      <p:sp>
        <p:nvSpPr>
          <p:cNvPr id="3" name="Content Placeholder 2"/>
          <p:cNvSpPr>
            <a:spLocks noGrp="1"/>
          </p:cNvSpPr>
          <p:nvPr>
            <p:ph idx="1"/>
          </p:nvPr>
        </p:nvSpPr>
        <p:spPr/>
        <p:txBody>
          <a:bodyPr>
            <a:noAutofit/>
          </a:bodyPr>
          <a:lstStyle/>
          <a:p>
            <a:r>
              <a:rPr lang="el-GR" sz="3200" dirty="0">
                <a:latin typeface="Calibri" panose="020F0502020204030204" pitchFamily="34" charset="0"/>
              </a:rPr>
              <a:t>Ο τρόπος </a:t>
            </a:r>
            <a:r>
              <a:rPr lang="el-GR" sz="3200" dirty="0" smtClean="0">
                <a:latin typeface="Calibri" panose="020F0502020204030204" pitchFamily="34" charset="0"/>
              </a:rPr>
              <a:t>που τα </a:t>
            </a:r>
            <a:r>
              <a:rPr lang="el-GR" sz="3200" dirty="0">
                <a:latin typeface="Calibri" panose="020F0502020204030204" pitchFamily="34" charset="0"/>
              </a:rPr>
              <a:t>χαρακτηριστικά των προγόνων μας μεταφέρονται σε εμάς μέσα από τον γενετικό μας κώδικα</a:t>
            </a:r>
          </a:p>
          <a:p>
            <a:r>
              <a:rPr lang="el-GR" sz="3200" dirty="0">
                <a:latin typeface="Calibri" panose="020F0502020204030204" pitchFamily="34" charset="0"/>
              </a:rPr>
              <a:t>Γονότυπος: το </a:t>
            </a:r>
            <a:r>
              <a:rPr lang="el-GR" sz="3200" dirty="0" smtClean="0">
                <a:latin typeface="Calibri" panose="020F0502020204030204" pitchFamily="34" charset="0"/>
              </a:rPr>
              <a:t>σύνολο του γενετικού υλικού ενός οργανισμού</a:t>
            </a:r>
            <a:endParaRPr lang="el-GR" sz="3200" dirty="0">
              <a:latin typeface="Calibri" panose="020F0502020204030204" pitchFamily="34" charset="0"/>
            </a:endParaRPr>
          </a:p>
          <a:p>
            <a:r>
              <a:rPr lang="el-GR" sz="3200" dirty="0">
                <a:latin typeface="Calibri" panose="020F0502020204030204" pitchFamily="34" charset="0"/>
              </a:rPr>
              <a:t>Φαινότυπος: το σύνολο των παρατηρήσιμων χαρακτηριστικών ενός οργανισμού, που εν μέρει καθορίζεται από τον γονότυπο. Σημαντική η επίδραση του περιβάλλοντος.</a:t>
            </a:r>
          </a:p>
          <a:p>
            <a:endParaRPr lang="el-GR" sz="3200" dirty="0"/>
          </a:p>
        </p:txBody>
      </p:sp>
    </p:spTree>
    <p:extLst>
      <p:ext uri="{BB962C8B-B14F-4D97-AF65-F5344CB8AC3E}">
        <p14:creationId xmlns:p14="http://schemas.microsoft.com/office/powerpoint/2010/main" val="3537508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400" b="1" dirty="0" smtClean="0">
                <a:latin typeface="Calibri" panose="020F0502020204030204" pitchFamily="34" charset="0"/>
              </a:rPr>
              <a:t>Κληρονομικότητα &amp; περιβάλλον</a:t>
            </a:r>
            <a:endParaRPr lang="el-GR" sz="4400" dirty="0"/>
          </a:p>
        </p:txBody>
      </p:sp>
      <p:sp>
        <p:nvSpPr>
          <p:cNvPr id="3" name="Content Placeholder 2"/>
          <p:cNvSpPr>
            <a:spLocks noGrp="1"/>
          </p:cNvSpPr>
          <p:nvPr>
            <p:ph idx="1"/>
          </p:nvPr>
        </p:nvSpPr>
        <p:spPr/>
        <p:txBody>
          <a:bodyPr>
            <a:noAutofit/>
          </a:bodyPr>
          <a:lstStyle/>
          <a:p>
            <a:r>
              <a:rPr lang="el-GR" sz="3200" dirty="0" smtClean="0">
                <a:latin typeface="Calibri" panose="020F0502020204030204" pitchFamily="34" charset="0"/>
              </a:rPr>
              <a:t>Γονότυπος </a:t>
            </a:r>
            <a:r>
              <a:rPr lang="el-GR" sz="3200" dirty="0">
                <a:latin typeface="Calibri" panose="020F0502020204030204" pitchFamily="34" charset="0"/>
              </a:rPr>
              <a:t>μια συνταγή από χαρακτηριστικά κατά τη σύλληψη, ο φαινότυπος το πως η συνταγή αυτή κατέληξε ανάλογα με τις συνθήκες που επέτρεψαν τα χαρακτηριστικά αυτά να </a:t>
            </a:r>
            <a:r>
              <a:rPr lang="el-GR" sz="3200" dirty="0" smtClean="0">
                <a:latin typeface="Calibri" panose="020F0502020204030204" pitchFamily="34" charset="0"/>
              </a:rPr>
              <a:t>αναπτυχθούν</a:t>
            </a:r>
          </a:p>
          <a:p>
            <a:r>
              <a:rPr lang="el-GR" sz="3200" dirty="0" smtClean="0">
                <a:latin typeface="Calibri" panose="020F0502020204030204" pitchFamily="34" charset="0"/>
              </a:rPr>
              <a:t>1 π.χ. </a:t>
            </a:r>
            <a:r>
              <a:rPr lang="el-GR" sz="3200" u="sng" dirty="0">
                <a:latin typeface="Calibri" panose="020F0502020204030204" pitchFamily="34" charset="0"/>
              </a:rPr>
              <a:t>χρώμα μαλλιών &amp; </a:t>
            </a:r>
            <a:r>
              <a:rPr lang="el-GR" sz="3200" u="sng" dirty="0" smtClean="0">
                <a:latin typeface="Calibri" panose="020F0502020204030204" pitchFamily="34" charset="0"/>
              </a:rPr>
              <a:t>δέρματος</a:t>
            </a:r>
            <a:r>
              <a:rPr lang="el-GR" sz="3200" dirty="0" smtClean="0">
                <a:latin typeface="Calibri" panose="020F0502020204030204" pitchFamily="34" charset="0"/>
              </a:rPr>
              <a:t>: γονίδια </a:t>
            </a:r>
            <a:r>
              <a:rPr lang="el-GR" sz="3200" dirty="0">
                <a:latin typeface="Calibri" panose="020F0502020204030204" pitchFamily="34" charset="0"/>
              </a:rPr>
              <a:t>μελανίνη, αλλά &amp; πόσο εκτίθεται στον ήλιο, ανάλογα με το </a:t>
            </a:r>
            <a:r>
              <a:rPr lang="el-GR" sz="3200" dirty="0" smtClean="0">
                <a:latin typeface="Calibri" panose="020F0502020204030204" pitchFamily="34" charset="0"/>
              </a:rPr>
              <a:t>που ζει. Σ</a:t>
            </a:r>
            <a:r>
              <a:rPr lang="el-GR" sz="3000" dirty="0" smtClean="0">
                <a:latin typeface="Calibri" panose="020F0502020204030204" pitchFamily="34" charset="0"/>
              </a:rPr>
              <a:t>ε </a:t>
            </a:r>
            <a:r>
              <a:rPr lang="el-GR" sz="3000" dirty="0">
                <a:latin typeface="Calibri" panose="020F0502020204030204" pitchFamily="34" charset="0"/>
              </a:rPr>
              <a:t>περιοχές με λίγη ηλιοφάνεια άτομα με σκούρα χαρακτηριστικά στα γονίδιά τους έχουν λιγότερο σκούρο δέρμα, από άτομα που έχουν σκούρα χαρακτηριστικά αλλά ζουν σε περιοχές με περισσότερη ηλιοφάνεια.</a:t>
            </a:r>
          </a:p>
          <a:p>
            <a:pPr marL="0" indent="0">
              <a:buNone/>
            </a:pPr>
            <a:endParaRPr lang="el-GR" sz="3200" dirty="0">
              <a:latin typeface="Calibri" panose="020F0502020204030204" pitchFamily="34" charset="0"/>
            </a:endParaRPr>
          </a:p>
          <a:p>
            <a:pPr marL="114300" indent="0">
              <a:buNone/>
            </a:pPr>
            <a:endParaRPr lang="el-GR" sz="3200" dirty="0">
              <a:latin typeface="Calibri" panose="020F0502020204030204" pitchFamily="34" charset="0"/>
            </a:endParaRPr>
          </a:p>
          <a:p>
            <a:endParaRPr lang="el-GR" sz="2800" dirty="0"/>
          </a:p>
        </p:txBody>
      </p:sp>
    </p:spTree>
    <p:extLst>
      <p:ext uri="{BB962C8B-B14F-4D97-AF65-F5344CB8AC3E}">
        <p14:creationId xmlns:p14="http://schemas.microsoft.com/office/powerpoint/2010/main" val="218691139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djacenc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TotalTime>
  <Words>2481</Words>
  <Application>Microsoft Office PowerPoint</Application>
  <PresentationFormat>Custom</PresentationFormat>
  <Paragraphs>213</Paragraphs>
  <Slides>46</Slides>
  <Notes>0</Notes>
  <HiddenSlides>0</HiddenSlides>
  <MMClips>0</MMClips>
  <ScaleCrop>false</ScaleCrop>
  <HeadingPairs>
    <vt:vector size="4" baseType="variant">
      <vt:variant>
        <vt:lpstr>Theme</vt:lpstr>
      </vt:variant>
      <vt:variant>
        <vt:i4>2</vt:i4>
      </vt:variant>
      <vt:variant>
        <vt:lpstr>Slide Titles</vt:lpstr>
      </vt:variant>
      <vt:variant>
        <vt:i4>46</vt:i4>
      </vt:variant>
    </vt:vector>
  </HeadingPairs>
  <TitlesOfParts>
    <vt:vector size="48" baseType="lpstr">
      <vt:lpstr>Office Theme</vt:lpstr>
      <vt:lpstr>Adjacency</vt:lpstr>
      <vt:lpstr>Ψυχολογία-Επαγγελματική Δεοντολογία 5. Προσωπικότητα Δ΄ εξάμηνο τεχνικός Αισθητικής Τέχνης και Μακιγιάζ Μαρία Δημητριάδου, Ψυχολόγος</vt:lpstr>
      <vt:lpstr>Δομή παρουσίασης</vt:lpstr>
      <vt:lpstr>Προσωπικότητα: ορισμός</vt:lpstr>
      <vt:lpstr>Προσωπικότητα: ερώτηση</vt:lpstr>
      <vt:lpstr>Προσωπικότητα: δεν είναι η αιτία της συμπεριφοράς μας</vt:lpstr>
      <vt:lpstr>Προσωπικότητα ως περιγραφή της συμπεριφοράς</vt:lpstr>
      <vt:lpstr>Το παράδειγμα της Ελένης</vt:lpstr>
      <vt:lpstr>Κληρονομικότητα &amp; περιβάλλον</vt:lpstr>
      <vt:lpstr>Κληρονομικότητα &amp; περιβάλλον</vt:lpstr>
      <vt:lpstr>Κληρονομικότητα &amp; περιβάλλον</vt:lpstr>
      <vt:lpstr>Το παράδειγμα της Ελένης: Τι θα απαντούσατε στις παρακάτω ερωτήσεις;</vt:lpstr>
      <vt:lpstr>Το παράδειγμα της Ελένης</vt:lpstr>
      <vt:lpstr>Θεωρίες προσωπικότητας</vt:lpstr>
      <vt:lpstr>Θεωρίες προσωπικότητας</vt:lpstr>
      <vt:lpstr>1. Ψυχαναλυτική θεωρία,  Sigmund Freud  (1856-1939)</vt:lpstr>
      <vt:lpstr>Δομικό μοντέλο της προσωπικότητας: 3 μέρη</vt:lpstr>
      <vt:lpstr>Ανάπτυξη προσωπικότητας</vt:lpstr>
      <vt:lpstr>Ψυχοσεξουαλικά στάδια</vt:lpstr>
      <vt:lpstr>Ψυχοσεξουαλικά στάδια</vt:lpstr>
      <vt:lpstr>Ψυχοσεξουαλικά στάδια</vt:lpstr>
      <vt:lpstr>Ψυχαναλυτική θεραπεία</vt:lpstr>
      <vt:lpstr>Ψυχαναλυτική θεραπεία: θεραπευτικές τεχνικές για πρόσβαση στο ασυνείδητο</vt:lpstr>
      <vt:lpstr>2. Ανθρωπιστική θεωρία,  Carl Rogers, 1902-1987</vt:lpstr>
      <vt:lpstr>Ανάγκη για θετική εκτίμηση </vt:lpstr>
      <vt:lpstr>Ανάγκη για θετική εκτίμηση</vt:lpstr>
      <vt:lpstr>Ανθρωπιστική θεραπεία</vt:lpstr>
      <vt:lpstr>Ανθρωπιστική θεραπεία</vt:lpstr>
      <vt:lpstr>3. Γνωστική συμπεριφοριστική θεωρία</vt:lpstr>
      <vt:lpstr>Βασικές αρχές</vt:lpstr>
      <vt:lpstr>Γνωστική συμπεριφοριστική θεραπεία</vt:lpstr>
      <vt:lpstr>Σημαντικοί εκπρόσωποι</vt:lpstr>
      <vt:lpstr>Σημαντικοί εκπρόσωποι</vt:lpstr>
      <vt:lpstr>Υγεία</vt:lpstr>
      <vt:lpstr>Ψυχική Υγεία</vt:lpstr>
      <vt:lpstr>Ψυχική διαταραχή σύμφωνα με το Διαγνωστικό &amp; Στατιστικό Εγχειρίδιο των Ψυχικών Διαταραχών</vt:lpstr>
      <vt:lpstr>Χαρακτηριστικά ψυχικών διαταραχών</vt:lpstr>
      <vt:lpstr>Χαρακτηριστικά ψυχικών διαταραχών</vt:lpstr>
      <vt:lpstr>Νεύρωση, Ψύχωση</vt:lpstr>
      <vt:lpstr>Διαταραχές προσωπικότητας</vt:lpstr>
      <vt:lpstr>Διαταραχές προσωπικότητας</vt:lpstr>
      <vt:lpstr>Ναρκισσιστική διαταραχή προσωπικότητας</vt:lpstr>
      <vt:lpstr>Ναρκισσιστική διαταραχή προσωπικότητας</vt:lpstr>
      <vt:lpstr>Σωματοδυσμορφική διαταραχή</vt:lpstr>
      <vt:lpstr>Σωματοδυσμορφική διαταραχή</vt:lpstr>
      <vt:lpstr>Απορίες, Προβληματισμοί, Επισημάνσεις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Ψυχολογία-Επαγγελματική Δεοντολογία Δ΄ εξάμηνο</dc:title>
  <dc:creator>MARIA DIMITRIADOU</dc:creator>
  <cp:lastModifiedBy>Maria Dimitriadou</cp:lastModifiedBy>
  <cp:revision>70</cp:revision>
  <dcterms:created xsi:type="dcterms:W3CDTF">2022-03-09T16:35:18Z</dcterms:created>
  <dcterms:modified xsi:type="dcterms:W3CDTF">2023-04-24T17:54:54Z</dcterms:modified>
</cp:coreProperties>
</file>