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8"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CE784C11-F8BB-4904-BA2A-3DEA49A5339D}" type="datetimeFigureOut">
              <a:rPr lang="el-GR" smtClean="0"/>
              <a:pPr/>
              <a:t>19/11/2024</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426F7C86-4EF4-4662-96FC-0C64609FA8C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CE784C11-F8BB-4904-BA2A-3DEA49A5339D}" type="datetimeFigureOut">
              <a:rPr lang="el-GR" smtClean="0"/>
              <a:pPr/>
              <a:t>19/11/2024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CE784C11-F8BB-4904-BA2A-3DEA49A5339D}" type="datetimeFigureOut">
              <a:rPr lang="el-GR" smtClean="0"/>
              <a:pPr/>
              <a:t>19/11/2024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26F7C86-4EF4-4662-96FC-0C64609FA8C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CE784C11-F8BB-4904-BA2A-3DEA49A5339D}" type="datetimeFigureOut">
              <a:rPr lang="el-GR" smtClean="0"/>
              <a:pPr/>
              <a:t>19/11/2024</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426F7C86-4EF4-4662-96FC-0C64609FA8CB}"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784C11-F8BB-4904-BA2A-3DEA49A5339D}" type="datetimeFigureOut">
              <a:rPr lang="el-GR" smtClean="0"/>
              <a:pPr/>
              <a:t>19/11/2024</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6F7C86-4EF4-4662-96FC-0C64609FA8C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928670"/>
            <a:ext cx="7772400" cy="3286148"/>
          </a:xfrm>
        </p:spPr>
        <p:txBody>
          <a:bodyPr>
            <a:normAutofit/>
          </a:bodyPr>
          <a:lstStyle/>
          <a:p>
            <a:pPr algn="l"/>
            <a:r>
              <a:rPr lang="el-GR" b="0" dirty="0" smtClean="0">
                <a:solidFill>
                  <a:srgbClr val="191919"/>
                </a:solidFill>
                <a:latin typeface="var(--base-font-family-bold)"/>
              </a:rPr>
              <a:t>Λέξεις - κλειδιά: </a:t>
            </a:r>
            <a:r>
              <a:rPr lang="en-US" b="0" dirty="0" smtClean="0">
                <a:solidFill>
                  <a:srgbClr val="191919"/>
                </a:solidFill>
                <a:latin typeface="var(--base-font-family-bold)"/>
              </a:rPr>
              <a:t> </a:t>
            </a:r>
            <a:r>
              <a:rPr lang="el-GR" b="0" dirty="0" smtClean="0">
                <a:solidFill>
                  <a:srgbClr val="191919"/>
                </a:solidFill>
                <a:latin typeface="var(--base-font-family-bold)"/>
              </a:rPr>
              <a:t>Τι είναι και </a:t>
            </a:r>
            <a:r>
              <a:rPr lang="en-US" b="0" dirty="0" smtClean="0">
                <a:solidFill>
                  <a:srgbClr val="191919"/>
                </a:solidFill>
                <a:latin typeface="var(--base-font-family-bold)"/>
              </a:rPr>
              <a:t/>
            </a:r>
            <a:br>
              <a:rPr lang="en-US" b="0" dirty="0" smtClean="0">
                <a:solidFill>
                  <a:srgbClr val="191919"/>
                </a:solidFill>
                <a:latin typeface="var(--base-font-family-bold)"/>
              </a:rPr>
            </a:br>
            <a:r>
              <a:rPr lang="el-GR" b="0" dirty="0" smtClean="0">
                <a:solidFill>
                  <a:srgbClr val="191919"/>
                </a:solidFill>
                <a:latin typeface="var(--base-font-family-bold)"/>
              </a:rPr>
              <a:t>ποια η σημασία τους</a:t>
            </a:r>
            <a:r>
              <a:rPr lang="en-US" b="0" dirty="0" smtClean="0">
                <a:solidFill>
                  <a:srgbClr val="191919"/>
                </a:solidFill>
                <a:latin typeface="var(--base-font-family-bold)"/>
              </a:rPr>
              <a:t> </a:t>
            </a:r>
            <a:r>
              <a:rPr lang="el-GR" b="0" dirty="0" smtClean="0">
                <a:solidFill>
                  <a:srgbClr val="191919"/>
                </a:solidFill>
                <a:latin typeface="var(--base-font-family-bold)"/>
              </a:rPr>
              <a:t>στο SEO</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buNone/>
            </a:pPr>
            <a:r>
              <a:rPr lang="en-US" dirty="0" smtClean="0">
                <a:solidFill>
                  <a:srgbClr val="191919"/>
                </a:solidFill>
                <a:latin typeface="LatoRegular"/>
              </a:rPr>
              <a:t>  </a:t>
            </a:r>
            <a:r>
              <a:rPr lang="el-GR" dirty="0" smtClean="0">
                <a:solidFill>
                  <a:srgbClr val="191919"/>
                </a:solidFill>
                <a:latin typeface="LatoRegular"/>
              </a:rPr>
              <a:t>Τα </a:t>
            </a:r>
            <a:r>
              <a:rPr lang="el-GR" dirty="0" err="1" smtClean="0">
                <a:solidFill>
                  <a:srgbClr val="191919"/>
                </a:solidFill>
                <a:latin typeface="LatoRegular"/>
              </a:rPr>
              <a:t>short</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 </a:t>
            </a:r>
            <a:r>
              <a:rPr lang="el-GR" dirty="0" err="1" smtClean="0">
                <a:solidFill>
                  <a:srgbClr val="191919"/>
                </a:solidFill>
                <a:latin typeface="LatoRegular"/>
              </a:rPr>
              <a:t>keywords</a:t>
            </a:r>
            <a:r>
              <a:rPr lang="el-GR" dirty="0" smtClean="0">
                <a:solidFill>
                  <a:srgbClr val="191919"/>
                </a:solidFill>
                <a:latin typeface="LatoRegular"/>
              </a:rPr>
              <a:t> είναι συνήθως μια έως δύο λέξεις, αρκετά κοινές θα λέγαμε, που έχουν υψηλό όγκο αναζητήσεων. Θα σκεφτείτε ότι αυτό είναι καλό και ότι αν στοχεύσετε σε αυτές τις λέξεις θα έχετε επιτυχία. Παρόλο που αυτές οι λέξεις-κλειδιά είναι πολύ δημοφιλείς, δεν υποδεικνύουν πάντα ότι ο χρήστης είναι έτοιμος να αγοράσει. Επιπλέον, τέτοιου είδους </a:t>
            </a:r>
            <a:r>
              <a:rPr lang="el-GR" dirty="0" err="1" smtClean="0">
                <a:solidFill>
                  <a:srgbClr val="191919"/>
                </a:solidFill>
                <a:latin typeface="LatoRegular"/>
              </a:rPr>
              <a:t>keywords</a:t>
            </a:r>
            <a:r>
              <a:rPr lang="el-GR" dirty="0" smtClean="0">
                <a:solidFill>
                  <a:srgbClr val="191919"/>
                </a:solidFill>
                <a:latin typeface="LatoRegular"/>
              </a:rPr>
              <a:t> είναι συνήθως εξαιρετικά ανταγωνιστικά, γεγονός που καθιστά δύσκολη την κατάταξη ψηλά στα αποτελέσματα αναζήτησης. Ακόμη κι αν καταφέρετε να φτάσετε στην κορυφή, η σελίδα σας μπορεί να μην ανταποκρίνεται πλήρως στις πραγματικές ανάγκες του χρήστη.</a:t>
            </a:r>
            <a:endParaRPr lang="el-GR" dirty="0"/>
          </a:p>
        </p:txBody>
      </p:sp>
      <p:sp>
        <p:nvSpPr>
          <p:cNvPr id="3" name="2 - Τίτλος"/>
          <p:cNvSpPr>
            <a:spLocks noGrp="1"/>
          </p:cNvSpPr>
          <p:nvPr>
            <p:ph type="title"/>
          </p:nvPr>
        </p:nvSpPr>
        <p:spPr>
          <a:xfrm>
            <a:off x="285720" y="500042"/>
            <a:ext cx="8229600" cy="1143000"/>
          </a:xfrm>
        </p:spPr>
        <p:txBody>
          <a:bodyPr>
            <a:normAutofit fontScale="90000"/>
          </a:bodyPr>
          <a:lstStyle/>
          <a:p>
            <a:r>
              <a:rPr lang="el-GR" b="0" dirty="0" smtClean="0">
                <a:solidFill>
                  <a:srgbClr val="191919"/>
                </a:solidFill>
                <a:latin typeface="var(--base-font-family-bold)"/>
              </a:rPr>
              <a:t>Λέξεις κλειδιά μικρής ουράς (</a:t>
            </a:r>
            <a:r>
              <a:rPr lang="el-GR" b="0" dirty="0" err="1" smtClean="0">
                <a:solidFill>
                  <a:srgbClr val="191919"/>
                </a:solidFill>
                <a:latin typeface="var(--base-font-family-bold)"/>
              </a:rPr>
              <a:t>Short</a:t>
            </a:r>
            <a:r>
              <a:rPr lang="el-GR" b="0" dirty="0" smtClean="0">
                <a:solidFill>
                  <a:srgbClr val="191919"/>
                </a:solidFill>
                <a:latin typeface="var(--base-font-family-bold)"/>
              </a:rPr>
              <a:t>-</a:t>
            </a:r>
            <a:r>
              <a:rPr lang="el-GR" b="0" dirty="0" err="1" smtClean="0">
                <a:solidFill>
                  <a:srgbClr val="191919"/>
                </a:solidFill>
                <a:latin typeface="var(--base-font-family-bold)"/>
              </a:rPr>
              <a:t>tail</a:t>
            </a:r>
            <a:r>
              <a:rPr lang="el-GR" b="0" dirty="0" smtClean="0">
                <a:solidFill>
                  <a:srgbClr val="191919"/>
                </a:solidFill>
                <a:latin typeface="var(--base-font-family-bold)"/>
              </a:rPr>
              <a:t> </a:t>
            </a:r>
            <a:r>
              <a:rPr lang="el-GR" b="0" dirty="0" err="1" smtClean="0">
                <a:solidFill>
                  <a:srgbClr val="191919"/>
                </a:solidFill>
                <a:latin typeface="var(--base-font-family-bold)"/>
              </a:rPr>
              <a:t>keywords</a:t>
            </a:r>
            <a:r>
              <a:rPr lang="el-GR" b="0" dirty="0" smtClean="0">
                <a:solidFill>
                  <a:srgbClr val="191919"/>
                </a:solidFill>
                <a:latin typeface="var(--base-font-family-bold)"/>
              </a:rPr>
              <a:t>)</a:t>
            </a:r>
            <a:br>
              <a:rPr lang="el-GR" b="0" dirty="0" smtClean="0">
                <a:solidFill>
                  <a:srgbClr val="191919"/>
                </a:solidFill>
                <a:latin typeface="var(--base-font-family-bold)"/>
              </a:rPr>
            </a:b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85720" y="857232"/>
            <a:ext cx="8229600" cy="4525963"/>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Ας πούμε ότι ο χρήστης ψάχνει τη λέξη “ρούχα” και εσείς έχετε μια επιχείρηση με επιδιορθώσεις ρούχων. Αν η πρόθεση του χρήστη είναι να αγοράσει και παρόλα αυτά “πέσει” στη σελίδα σας, θα φύγει γρήγορα γιατί δεν έχετε αυτό που ψάχνει. Όμως, είστε η ιδανική επιλογή για κάποιον που θα ψάξει “ρούχα επιδιορθώσεις”.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71480"/>
            <a:ext cx="8229600" cy="5435811"/>
          </a:xfrm>
        </p:spPr>
        <p:txBody>
          <a:bodyPr>
            <a:normAutofit fontScale="92500"/>
          </a:bodyPr>
          <a:lstStyle/>
          <a:p>
            <a:pPr>
              <a:buNone/>
            </a:pPr>
            <a:r>
              <a:rPr lang="en-US" dirty="0" smtClean="0">
                <a:solidFill>
                  <a:srgbClr val="191919"/>
                </a:solidFill>
                <a:latin typeface="LatoRegular"/>
              </a:rPr>
              <a:t>  </a:t>
            </a:r>
            <a:r>
              <a:rPr lang="el-GR" dirty="0" smtClean="0">
                <a:solidFill>
                  <a:srgbClr val="191919"/>
                </a:solidFill>
                <a:latin typeface="LatoRegular"/>
              </a:rPr>
              <a:t>Φανταστείτε τη σελίδα σας σαν έναν κορμό δέντρου. Οι </a:t>
            </a:r>
            <a:r>
              <a:rPr lang="el-GR" dirty="0" err="1" smtClean="0">
                <a:solidFill>
                  <a:srgbClr val="191919"/>
                </a:solidFill>
                <a:latin typeface="LatoRegular"/>
              </a:rPr>
              <a:t>short</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 λέξεις - κλειδιά αποτελούν τα θεμέλιά του και παίζουν κρίσιμο ρόλο στην </a:t>
            </a:r>
            <a:r>
              <a:rPr lang="el-GR" dirty="0" err="1" smtClean="0">
                <a:solidFill>
                  <a:srgbClr val="191919"/>
                </a:solidFill>
                <a:latin typeface="LatoRegular"/>
              </a:rPr>
              <a:t>αναγνωρισιμότητα</a:t>
            </a:r>
            <a:r>
              <a:rPr lang="el-GR" dirty="0" smtClean="0">
                <a:solidFill>
                  <a:srgbClr val="191919"/>
                </a:solidFill>
                <a:latin typeface="LatoRegular"/>
              </a:rPr>
              <a:t> του </a:t>
            </a:r>
            <a:r>
              <a:rPr lang="el-GR" dirty="0" err="1" smtClean="0">
                <a:solidFill>
                  <a:srgbClr val="191919"/>
                </a:solidFill>
                <a:latin typeface="LatoRegular"/>
              </a:rPr>
              <a:t>brand</a:t>
            </a:r>
            <a:r>
              <a:rPr lang="el-GR" dirty="0" smtClean="0">
                <a:solidFill>
                  <a:srgbClr val="191919"/>
                </a:solidFill>
                <a:latin typeface="LatoRegular"/>
              </a:rPr>
              <a:t> σας, καθώς είναι οι πρώτες που θα συναντήσει ένας χρήστης στις γενικές αναζητήσεις του. Η παρουσία σας σε αυτούς τους βασικούς όρους αναζήτησης αυξάνει την ορατότητα της επιχείρησής σας και μπορεί να προσελκύσει μεγάλο όγκο οργανικής κίνησης. Στη συνέχεια, αυτές οι λέξεις - κλειδιά λειτουργούν ως βάση για πιο εξειδικευμένες αναζητήσεις μέσω των </a:t>
            </a:r>
            <a:r>
              <a:rPr lang="el-GR" dirty="0" err="1" smtClean="0">
                <a:solidFill>
                  <a:srgbClr val="191919"/>
                </a:solidFill>
                <a:latin typeface="LatoRegular"/>
              </a:rPr>
              <a:t>long</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 και LSI </a:t>
            </a:r>
            <a:r>
              <a:rPr lang="el-GR" dirty="0" err="1" smtClean="0">
                <a:solidFill>
                  <a:srgbClr val="191919"/>
                </a:solidFill>
                <a:latin typeface="LatoRegular"/>
              </a:rPr>
              <a:t>keywords</a:t>
            </a:r>
            <a:r>
              <a:rPr lang="el-GR" dirty="0" smtClean="0">
                <a:solidFill>
                  <a:srgbClr val="191919"/>
                </a:solidFill>
                <a:latin typeface="LatoRegular"/>
              </a:rPr>
              <a:t>, ενισχύοντας την πιθανότητα να εμφανίζεστε σε αποτελέσματα που ανταποκρίνονται ακριβέστερα στις ανάγκες του πελάτη.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pPr>
              <a:buNone/>
            </a:pPr>
            <a:r>
              <a:rPr lang="en-US" dirty="0" smtClean="0">
                <a:solidFill>
                  <a:srgbClr val="191919"/>
                </a:solidFill>
                <a:latin typeface="LatoRegular"/>
              </a:rPr>
              <a:t> </a:t>
            </a:r>
            <a:r>
              <a:rPr lang="el-GR" dirty="0" smtClean="0">
                <a:solidFill>
                  <a:srgbClr val="191919"/>
                </a:solidFill>
                <a:latin typeface="LatoRegular"/>
              </a:rPr>
              <a:t> </a:t>
            </a:r>
            <a:r>
              <a:rPr lang="el-GR" b="1" dirty="0" err="1" smtClean="0">
                <a:solidFill>
                  <a:srgbClr val="191919"/>
                </a:solidFill>
                <a:latin typeface="LatoRegular"/>
              </a:rPr>
              <a:t>long</a:t>
            </a:r>
            <a:r>
              <a:rPr lang="el-GR" b="1" dirty="0" smtClean="0">
                <a:solidFill>
                  <a:srgbClr val="191919"/>
                </a:solidFill>
                <a:latin typeface="LatoRegular"/>
              </a:rPr>
              <a:t>-</a:t>
            </a:r>
            <a:r>
              <a:rPr lang="el-GR" b="1" dirty="0" err="1" smtClean="0">
                <a:solidFill>
                  <a:srgbClr val="191919"/>
                </a:solidFill>
                <a:latin typeface="LatoRegular"/>
              </a:rPr>
              <a:t>tail</a:t>
            </a:r>
            <a:r>
              <a:rPr lang="el-GR" b="1" dirty="0" smtClean="0">
                <a:solidFill>
                  <a:srgbClr val="191919"/>
                </a:solidFill>
                <a:latin typeface="LatoRegular"/>
              </a:rPr>
              <a:t> </a:t>
            </a:r>
            <a:r>
              <a:rPr lang="el-GR" b="1" dirty="0" err="1" smtClean="0">
                <a:solidFill>
                  <a:srgbClr val="191919"/>
                </a:solidFill>
                <a:latin typeface="LatoRegular"/>
              </a:rPr>
              <a:t>keywords</a:t>
            </a:r>
            <a:r>
              <a:rPr lang="el-GR" dirty="0" smtClean="0">
                <a:solidFill>
                  <a:srgbClr val="191919"/>
                </a:solidFill>
                <a:latin typeface="LatoRegular"/>
              </a:rPr>
              <a:t>, αυτά δηλαδή που είναι πιο συγκεκριμένα, μιας και αποτελούνται από τρεις ή και περισσότερες λέξεις. Τα </a:t>
            </a:r>
            <a:r>
              <a:rPr lang="el-GR" dirty="0" err="1" smtClean="0">
                <a:solidFill>
                  <a:srgbClr val="191919"/>
                </a:solidFill>
                <a:latin typeface="LatoRegular"/>
              </a:rPr>
              <a:t>keywords</a:t>
            </a:r>
            <a:r>
              <a:rPr lang="el-GR" dirty="0" smtClean="0">
                <a:solidFill>
                  <a:srgbClr val="191919"/>
                </a:solidFill>
                <a:latin typeface="LatoRegular"/>
              </a:rPr>
              <a:t> αυτά είναι λιγότερο ανταγωνιστικά και με περισσότερες πιθανότητες επιτυχίας, αφού στοχεύουν σε κοινό με πιο συγκεκριμένες προθέσεις. Ωστόσο, παρόλο που οι </a:t>
            </a:r>
            <a:r>
              <a:rPr lang="el-GR" dirty="0" err="1" smtClean="0">
                <a:solidFill>
                  <a:srgbClr val="191919"/>
                </a:solidFill>
                <a:latin typeface="LatoRegular"/>
              </a:rPr>
              <a:t>long</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 λέξεις προσφέρουν υψηλότερη στόχευση, τείνουν να έχουν μικρότερους όγκους αναζητήσεων, κάτι που σημαίνει ότι αν και λιγότερο ανταγωνιστικές, μπορεί να μην προσελκύουν τον ίδιο όγκο επισκεπτών όπως οι </a:t>
            </a:r>
            <a:r>
              <a:rPr lang="el-GR" dirty="0" err="1" smtClean="0">
                <a:solidFill>
                  <a:srgbClr val="191919"/>
                </a:solidFill>
                <a:latin typeface="LatoRegular"/>
              </a:rPr>
              <a:t>short</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a:t>
            </a:r>
            <a:endParaRPr lang="el-GR" dirty="0"/>
          </a:p>
        </p:txBody>
      </p:sp>
      <p:sp>
        <p:nvSpPr>
          <p:cNvPr id="3" name="2 - Τίτλος"/>
          <p:cNvSpPr>
            <a:spLocks noGrp="1"/>
          </p:cNvSpPr>
          <p:nvPr>
            <p:ph type="title"/>
          </p:nvPr>
        </p:nvSpPr>
        <p:spPr>
          <a:xfrm>
            <a:off x="428596" y="428604"/>
            <a:ext cx="8229600" cy="1143000"/>
          </a:xfrm>
        </p:spPr>
        <p:txBody>
          <a:bodyPr>
            <a:normAutofit fontScale="90000"/>
          </a:bodyPr>
          <a:lstStyle/>
          <a:p>
            <a:r>
              <a:rPr lang="el-GR" b="0" dirty="0" smtClean="0">
                <a:solidFill>
                  <a:srgbClr val="191919"/>
                </a:solidFill>
                <a:latin typeface="var(--base-font-family-bold)"/>
              </a:rPr>
              <a:t>Λέξεις - κλειδιά μακράς ουράς (</a:t>
            </a:r>
            <a:r>
              <a:rPr lang="el-GR" b="0" dirty="0" err="1" smtClean="0">
                <a:solidFill>
                  <a:srgbClr val="191919"/>
                </a:solidFill>
                <a:latin typeface="var(--base-font-family-bold)"/>
              </a:rPr>
              <a:t>Long</a:t>
            </a:r>
            <a:r>
              <a:rPr lang="el-GR" b="0" dirty="0" smtClean="0">
                <a:solidFill>
                  <a:srgbClr val="191919"/>
                </a:solidFill>
                <a:latin typeface="var(--base-font-family-bold)"/>
              </a:rPr>
              <a:t>-</a:t>
            </a:r>
            <a:r>
              <a:rPr lang="el-GR" b="0" dirty="0" err="1" smtClean="0">
                <a:solidFill>
                  <a:srgbClr val="191919"/>
                </a:solidFill>
                <a:latin typeface="var(--base-font-family-bold)"/>
              </a:rPr>
              <a:t>tail</a:t>
            </a:r>
            <a:r>
              <a:rPr lang="el-GR" b="0" dirty="0" smtClean="0">
                <a:solidFill>
                  <a:srgbClr val="191919"/>
                </a:solidFill>
                <a:latin typeface="var(--base-font-family-bold)"/>
              </a:rPr>
              <a:t> </a:t>
            </a:r>
            <a:r>
              <a:rPr lang="el-GR" b="0" dirty="0" err="1" smtClean="0">
                <a:solidFill>
                  <a:srgbClr val="191919"/>
                </a:solidFill>
                <a:latin typeface="var(--base-font-family-bold)"/>
              </a:rPr>
              <a:t>keywords</a:t>
            </a:r>
            <a:r>
              <a:rPr lang="el-GR" b="0" dirty="0" smtClean="0">
                <a:solidFill>
                  <a:srgbClr val="191919"/>
                </a:solidFill>
                <a:latin typeface="var(--base-font-family-bold)"/>
              </a:rPr>
              <a:t>)</a:t>
            </a:r>
            <a:br>
              <a:rPr lang="el-GR" b="0" dirty="0" smtClean="0">
                <a:solidFill>
                  <a:srgbClr val="191919"/>
                </a:solidFill>
                <a:latin typeface="var(--base-font-family-bold)"/>
              </a:rPr>
            </a:b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85728"/>
            <a:ext cx="8229600" cy="5786478"/>
          </a:xfrm>
        </p:spPr>
        <p:txBody>
          <a:bodyPr>
            <a:normAutofit fontScale="92500" lnSpcReduction="10000"/>
          </a:bodyPr>
          <a:lstStyle/>
          <a:p>
            <a:pPr>
              <a:buNone/>
            </a:pPr>
            <a:r>
              <a:rPr lang="en-US" dirty="0" smtClean="0">
                <a:solidFill>
                  <a:srgbClr val="191919"/>
                </a:solidFill>
                <a:latin typeface="LatoRegular"/>
              </a:rPr>
              <a:t> </a:t>
            </a:r>
            <a:r>
              <a:rPr lang="el-GR" dirty="0" smtClean="0">
                <a:solidFill>
                  <a:srgbClr val="191919"/>
                </a:solidFill>
                <a:latin typeface="LatoRegular"/>
              </a:rPr>
              <a:t>Κάποιος λοιπόν που θα ψάξει τον όρο “άνετη καρέκλα τραπεζαρίας” θα περιμένει να μεταφερθεί σε ένα αποτέλεσμα που θα του δείχνει αυτές τις επιλογές και όχι για παράδειγμα, καρέκλες κουζίνας. Αυτός ο τύπος λέξεων κλειδιών είναι ιδανικός για μικρότερες επιχειρήσεις ή για όσες προσφέρουν συγκεκριμένο τύπο προϊόντων. Με αυτόν τον τρόπο, οι αναζητήσεις και η προσφορά από κάθε σελίδα συμβαδίζουν περισσότερο με την πρόθεση αγοράς ή υπηρεσίας, γεγονός που μπορεί να οδηγήσει σε καλύτερα ποσοστά μετατροπής. Τα </a:t>
            </a:r>
            <a:r>
              <a:rPr lang="el-GR" dirty="0" err="1" smtClean="0">
                <a:solidFill>
                  <a:srgbClr val="191919"/>
                </a:solidFill>
                <a:latin typeface="LatoRegular"/>
              </a:rPr>
              <a:t>long</a:t>
            </a:r>
            <a:r>
              <a:rPr lang="el-GR" dirty="0" smtClean="0">
                <a:solidFill>
                  <a:srgbClr val="191919"/>
                </a:solidFill>
                <a:latin typeface="LatoRegular"/>
              </a:rPr>
              <a:t>-</a:t>
            </a:r>
            <a:r>
              <a:rPr lang="el-GR" dirty="0" err="1" smtClean="0">
                <a:solidFill>
                  <a:srgbClr val="191919"/>
                </a:solidFill>
                <a:latin typeface="LatoRegular"/>
              </a:rPr>
              <a:t>tail</a:t>
            </a:r>
            <a:r>
              <a:rPr lang="el-GR" dirty="0" smtClean="0">
                <a:solidFill>
                  <a:srgbClr val="191919"/>
                </a:solidFill>
                <a:latin typeface="LatoRegular"/>
              </a:rPr>
              <a:t> </a:t>
            </a:r>
            <a:r>
              <a:rPr lang="el-GR" dirty="0" err="1" smtClean="0">
                <a:solidFill>
                  <a:srgbClr val="191919"/>
                </a:solidFill>
                <a:latin typeface="LatoRegular"/>
              </a:rPr>
              <a:t>keywords</a:t>
            </a:r>
            <a:r>
              <a:rPr lang="el-GR" dirty="0" smtClean="0">
                <a:solidFill>
                  <a:srgbClr val="191919"/>
                </a:solidFill>
                <a:latin typeface="LatoRegular"/>
              </a:rPr>
              <a:t> συχνά προσελκύουν ένα πολύ εξειδικευμένο κοινό που έχει ήδη προσδιορίσει τις ανάγκες του, αυξάνοντας τις πιθανότητες για επιτυχημένη αλληλεπίδραση και αγορά.</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pPr>
              <a:buNone/>
            </a:pPr>
            <a:r>
              <a:rPr lang="el-GR" dirty="0" smtClean="0">
                <a:solidFill>
                  <a:srgbClr val="191919"/>
                </a:solidFill>
                <a:latin typeface="LatoRegular"/>
              </a:rPr>
              <a:t> Ποια είναι όμως τα πιο σημαντικά βήματα;</a:t>
            </a:r>
          </a:p>
          <a:p>
            <a:pPr>
              <a:buFont typeface="Arial"/>
              <a:buChar char="•"/>
            </a:pPr>
            <a:r>
              <a:rPr lang="el-GR" dirty="0" smtClean="0">
                <a:solidFill>
                  <a:srgbClr val="191919"/>
                </a:solidFill>
                <a:latin typeface="LatoRegular"/>
              </a:rPr>
              <a:t>Εύρεση</a:t>
            </a:r>
          </a:p>
          <a:p>
            <a:pPr>
              <a:buFont typeface="Arial"/>
              <a:buChar char="•"/>
            </a:pPr>
            <a:r>
              <a:rPr lang="el-GR" dirty="0" smtClean="0">
                <a:solidFill>
                  <a:srgbClr val="191919"/>
                </a:solidFill>
                <a:latin typeface="LatoRegular"/>
              </a:rPr>
              <a:t>Ανάλυσή</a:t>
            </a:r>
          </a:p>
          <a:p>
            <a:pPr>
              <a:buFont typeface="Arial"/>
              <a:buChar char="•"/>
            </a:pPr>
            <a:r>
              <a:rPr lang="el-GR" dirty="0" smtClean="0">
                <a:solidFill>
                  <a:srgbClr val="191919"/>
                </a:solidFill>
                <a:latin typeface="LatoRegular"/>
              </a:rPr>
              <a:t>Στόχευση</a:t>
            </a:r>
            <a:endParaRPr lang="en-US" dirty="0" smtClean="0">
              <a:solidFill>
                <a:srgbClr val="191919"/>
              </a:solidFill>
              <a:latin typeface="LatoRegular"/>
            </a:endParaRPr>
          </a:p>
          <a:p>
            <a:pPr>
              <a:buFont typeface="Arial"/>
              <a:buChar char="•"/>
            </a:pPr>
            <a:endParaRPr lang="el-GR" dirty="0" smtClean="0">
              <a:solidFill>
                <a:srgbClr val="191919"/>
              </a:solidFill>
              <a:latin typeface="LatoRegular"/>
            </a:endParaRPr>
          </a:p>
          <a:p>
            <a:pPr>
              <a:buNone/>
            </a:pPr>
            <a:r>
              <a:rPr lang="el-GR" dirty="0" smtClean="0">
                <a:solidFill>
                  <a:srgbClr val="191919"/>
                </a:solidFill>
                <a:latin typeface="LatoRegular"/>
              </a:rPr>
              <a:t>Η έρευνα για λέξεις κλειδιά, ξεκινά με την εύρεσή τους. Ο πιο απλός τρόπος για να το κάνετε αυτό, είναι να σκεφτείτε τους όρους και τις φράσεις που χρησιμοποιεί το κοινό σας, να ελέγξετε τις σελίδες των ανταγωνιστών, ή να δείτε τις προτεινόμενες αναζητήσεις όταν πληκτρολογείτε ένα ερώτημα. Ο καλύτερος όμως και πιο αποδοτικός τρόπος, είναι να χρησιμοποιήσετε ειδικά εργαλεία έρευνας λέξεων κλειδιών</a:t>
            </a:r>
            <a:r>
              <a:rPr lang="en-US" dirty="0" smtClean="0">
                <a:solidFill>
                  <a:srgbClr val="191919"/>
                </a:solidFill>
                <a:latin typeface="LatoRegular"/>
              </a:rPr>
              <a:t>.</a:t>
            </a:r>
            <a:endParaRPr lang="el-GR" dirty="0"/>
          </a:p>
        </p:txBody>
      </p:sp>
      <p:sp>
        <p:nvSpPr>
          <p:cNvPr id="3" name="2 - Τίτλος"/>
          <p:cNvSpPr>
            <a:spLocks noGrp="1"/>
          </p:cNvSpPr>
          <p:nvPr>
            <p:ph type="title"/>
          </p:nvPr>
        </p:nvSpPr>
        <p:spPr>
          <a:xfrm>
            <a:off x="500034" y="428604"/>
            <a:ext cx="8229600" cy="1143000"/>
          </a:xfrm>
        </p:spPr>
        <p:txBody>
          <a:bodyPr>
            <a:normAutofit fontScale="90000"/>
          </a:bodyPr>
          <a:lstStyle/>
          <a:p>
            <a:r>
              <a:rPr lang="el-GR" b="0" dirty="0" smtClean="0">
                <a:solidFill>
                  <a:srgbClr val="191919"/>
                </a:solidFill>
                <a:latin typeface="var(--base-font-family-bold)"/>
              </a:rPr>
              <a:t/>
            </a:r>
            <a:br>
              <a:rPr lang="el-GR" b="0" dirty="0" smtClean="0">
                <a:solidFill>
                  <a:srgbClr val="191919"/>
                </a:solidFill>
                <a:latin typeface="var(--base-font-family-bold)"/>
              </a:rPr>
            </a:br>
            <a:r>
              <a:rPr lang="el-GR" b="0" dirty="0" smtClean="0">
                <a:solidFill>
                  <a:srgbClr val="191919"/>
                </a:solidFill>
                <a:latin typeface="var(--base-font-family-bold)"/>
              </a:rPr>
              <a:t>Πώς να βρείτε τις κατάλληλες λέξεις - κλειδιά</a:t>
            </a:r>
            <a:br>
              <a:rPr lang="el-GR" b="0" dirty="0" smtClean="0">
                <a:solidFill>
                  <a:srgbClr val="191919"/>
                </a:solidFill>
                <a:latin typeface="var(--base-font-family-bold)"/>
              </a:rPr>
            </a:b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Αφού έχετε συγκεντρώσει μια λίστα με πιθανά </a:t>
            </a:r>
            <a:r>
              <a:rPr lang="el-GR" dirty="0" err="1" smtClean="0">
                <a:solidFill>
                  <a:srgbClr val="191919"/>
                </a:solidFill>
                <a:latin typeface="LatoRegular"/>
              </a:rPr>
              <a:t>keywords</a:t>
            </a:r>
            <a:r>
              <a:rPr lang="el-GR" dirty="0" smtClean="0">
                <a:solidFill>
                  <a:srgbClr val="191919"/>
                </a:solidFill>
                <a:latin typeface="LatoRegular"/>
              </a:rPr>
              <a:t>, θα πρέπει να δείτε ποια είναι τα πιο αποδοτικά. Αυτό θα γίνει με την ανάλυσή τους και εξετάζοντας τα εξής στοιχεία: Τον όγκο αναζητήσεων και τη δυσκολία κατάταξής τους. Έπειτα αξιολογήστε τις μετρήσεις αυτές για να μπορέσετε να δώσετε προτεραιότητα στους πιο αποδοτικούς για εσάς όρους.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buNone/>
            </a:pPr>
            <a:r>
              <a:rPr lang="en-US" dirty="0" smtClean="0">
                <a:solidFill>
                  <a:srgbClr val="191919"/>
                </a:solidFill>
                <a:latin typeface="LatoRegular"/>
              </a:rPr>
              <a:t>  </a:t>
            </a:r>
            <a:r>
              <a:rPr lang="el-GR" dirty="0" smtClean="0">
                <a:solidFill>
                  <a:srgbClr val="191919"/>
                </a:solidFill>
                <a:latin typeface="LatoRegular"/>
              </a:rPr>
              <a:t>Τέλος, έρχεται η στιγμή που θα πρέπει να αποφασίσετε σε ποια </a:t>
            </a:r>
            <a:r>
              <a:rPr lang="el-GR" dirty="0" err="1" smtClean="0">
                <a:solidFill>
                  <a:srgbClr val="191919"/>
                </a:solidFill>
                <a:latin typeface="LatoRegular"/>
              </a:rPr>
              <a:t>keywords</a:t>
            </a:r>
            <a:r>
              <a:rPr lang="el-GR" dirty="0" smtClean="0">
                <a:solidFill>
                  <a:srgbClr val="191919"/>
                </a:solidFill>
                <a:latin typeface="LatoRegular"/>
              </a:rPr>
              <a:t> θα στοχεύσετε και πώς. Επιλέξτε τους όρους που είναι συναφείς με τις θεματικές σας και περιεχόμενο που ικανοποιεί αυτό που ψάχνει το κοινό - στόχος. Χρησιμοποιήστε τα στοιχεία από τα εργαλεία έρευνας για να καταλάβετε πόσο δύσκολο θα είναι να κατακτήσετε υψηλές θέσεις για κάθε λέξη κλειδί και επιλέξτε εκείνες που προσφέρουν την καλύτερη ισορροπία μεταξύ υψηλού όγκου αναζητήσεων και χαμηλού ανταγωνισμού.</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500306"/>
            <a:ext cx="8229600" cy="3506985"/>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 Για να έχετε μια αποτελεσματική SEO στρατηγική, θα πρέπει να </a:t>
            </a:r>
            <a:r>
              <a:rPr lang="el-GR" dirty="0" smtClean="0">
                <a:solidFill>
                  <a:srgbClr val="191919"/>
                </a:solidFill>
                <a:latin typeface="LatoRegular"/>
                <a:cs typeface="Alef" pitchFamily="2" charset="-79"/>
              </a:rPr>
              <a:t>χρησιμοποιήσετε τα κατάλληλα μέσα.</a:t>
            </a:r>
          </a:p>
          <a:p>
            <a:pPr>
              <a:buNone/>
            </a:pPr>
            <a:r>
              <a:rPr lang="el-GR" dirty="0" smtClean="0">
                <a:solidFill>
                  <a:srgbClr val="191919"/>
                </a:solidFill>
                <a:latin typeface="LatoRegular"/>
                <a:cs typeface="Alef" pitchFamily="2" charset="-79"/>
              </a:rPr>
              <a:t> Ας δούμε μερικά από </a:t>
            </a:r>
            <a:r>
              <a:rPr lang="el-GR" dirty="0" smtClean="0">
                <a:cs typeface="Alef" pitchFamily="2" charset="-79"/>
              </a:rPr>
              <a:t> τ</a:t>
            </a:r>
            <a:r>
              <a:rPr lang="el-GR" dirty="0" smtClean="0">
                <a:solidFill>
                  <a:srgbClr val="191919"/>
                </a:solidFill>
                <a:latin typeface="LatoRegular"/>
                <a:cs typeface="Alef" pitchFamily="2" charset="-79"/>
              </a:rPr>
              <a:t>α</a:t>
            </a:r>
            <a:r>
              <a:rPr lang="el-GR" dirty="0" smtClean="0">
                <a:cs typeface="Alef" pitchFamily="2" charset="-79"/>
              </a:rPr>
              <a:t> 3 δωρεάν εργαλεία για να αναλύσετε τον ανταγωνισμό λέξεων-κλειδιών SEO:</a:t>
            </a:r>
            <a:endParaRPr lang="el-GR" dirty="0">
              <a:cs typeface="Alef" pitchFamily="2" charset="-79"/>
            </a:endParaRPr>
          </a:p>
        </p:txBody>
      </p:sp>
      <p:sp>
        <p:nvSpPr>
          <p:cNvPr id="3" name="2 - Τίτλος"/>
          <p:cNvSpPr>
            <a:spLocks noGrp="1"/>
          </p:cNvSpPr>
          <p:nvPr>
            <p:ph type="title"/>
          </p:nvPr>
        </p:nvSpPr>
        <p:spPr>
          <a:xfrm>
            <a:off x="357158" y="1000108"/>
            <a:ext cx="8229600" cy="1143000"/>
          </a:xfrm>
        </p:spPr>
        <p:txBody>
          <a:bodyPr>
            <a:normAutofit fontScale="90000"/>
          </a:bodyPr>
          <a:lstStyle/>
          <a:p>
            <a:r>
              <a:rPr lang="el-GR" b="0" dirty="0" smtClean="0">
                <a:solidFill>
                  <a:srgbClr val="191919"/>
                </a:solidFill>
                <a:latin typeface="var(--base-font-family-bold)"/>
              </a:rPr>
              <a:t>Χρήση εργαλείων για έρευνα λέξεων - κλειδιών</a:t>
            </a:r>
            <a:br>
              <a:rPr lang="el-GR" b="0" dirty="0" smtClean="0">
                <a:solidFill>
                  <a:srgbClr val="191919"/>
                </a:solidFill>
                <a:latin typeface="var(--base-font-family-bold)"/>
              </a:rPr>
            </a:b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857232"/>
            <a:ext cx="8229600" cy="5150059"/>
          </a:xfrm>
        </p:spPr>
        <p:txBody>
          <a:bodyPr/>
          <a:lstStyle/>
          <a:p>
            <a:pPr>
              <a:buNone/>
            </a:pPr>
            <a:r>
              <a:rPr lang="el-GR" b="1" dirty="0" err="1" smtClean="0">
                <a:solidFill>
                  <a:srgbClr val="191919"/>
                </a:solidFill>
                <a:latin typeface="var(--base-font-family-bold)"/>
              </a:rPr>
              <a:t>Google</a:t>
            </a:r>
            <a:r>
              <a:rPr lang="el-GR" b="1" dirty="0" smtClean="0">
                <a:solidFill>
                  <a:srgbClr val="191919"/>
                </a:solidFill>
                <a:latin typeface="var(--base-font-family-bold)"/>
              </a:rPr>
              <a:t> </a:t>
            </a:r>
            <a:r>
              <a:rPr lang="el-GR" b="1" dirty="0" err="1" smtClean="0">
                <a:solidFill>
                  <a:srgbClr val="191919"/>
                </a:solidFill>
                <a:latin typeface="var(--base-font-family-bold)"/>
              </a:rPr>
              <a:t>Keyword</a:t>
            </a:r>
            <a:r>
              <a:rPr lang="el-GR" b="1" dirty="0" smtClean="0">
                <a:solidFill>
                  <a:srgbClr val="191919"/>
                </a:solidFill>
                <a:latin typeface="var(--base-font-family-bold)"/>
              </a:rPr>
              <a:t> </a:t>
            </a:r>
            <a:r>
              <a:rPr lang="el-GR" b="1" dirty="0" err="1" smtClean="0">
                <a:solidFill>
                  <a:srgbClr val="191919"/>
                </a:solidFill>
                <a:latin typeface="var(--base-font-family-bold)"/>
              </a:rPr>
              <a:t>Planne</a:t>
            </a:r>
            <a:r>
              <a:rPr lang="el-GR" dirty="0" err="1" smtClean="0">
                <a:solidFill>
                  <a:srgbClr val="191919"/>
                </a:solidFill>
                <a:latin typeface="var(--base-font-family-bold)"/>
              </a:rPr>
              <a:t>r</a:t>
            </a:r>
            <a:endParaRPr lang="en-US" dirty="0" smtClean="0">
              <a:solidFill>
                <a:srgbClr val="191919"/>
              </a:solidFill>
              <a:latin typeface="var(--base-font-family-bold)"/>
            </a:endParaRPr>
          </a:p>
          <a:p>
            <a:pPr>
              <a:buNone/>
            </a:pPr>
            <a:endParaRPr lang="el-GR" dirty="0" smtClean="0">
              <a:solidFill>
                <a:srgbClr val="191919"/>
              </a:solidFill>
              <a:latin typeface="var(--base-font-family-bold)"/>
            </a:endParaRPr>
          </a:p>
          <a:p>
            <a:pPr>
              <a:buNone/>
            </a:pPr>
            <a:r>
              <a:rPr lang="el-GR" dirty="0" smtClean="0">
                <a:solidFill>
                  <a:srgbClr val="191919"/>
                </a:solidFill>
                <a:latin typeface="LatoRegular"/>
              </a:rPr>
              <a:t>Το </a:t>
            </a:r>
            <a:r>
              <a:rPr lang="el-GR" b="1" dirty="0" err="1" smtClean="0">
                <a:solidFill>
                  <a:srgbClr val="191919"/>
                </a:solidFill>
                <a:latin typeface="LatoRegular"/>
              </a:rPr>
              <a:t>Google</a:t>
            </a:r>
            <a:r>
              <a:rPr lang="el-GR" b="1" dirty="0" smtClean="0">
                <a:solidFill>
                  <a:srgbClr val="191919"/>
                </a:solidFill>
                <a:latin typeface="LatoRegular"/>
              </a:rPr>
              <a:t> </a:t>
            </a:r>
            <a:r>
              <a:rPr lang="el-GR" b="1" dirty="0" err="1" smtClean="0">
                <a:solidFill>
                  <a:srgbClr val="191919"/>
                </a:solidFill>
                <a:latin typeface="LatoRegular"/>
              </a:rPr>
              <a:t>Keyword</a:t>
            </a:r>
            <a:r>
              <a:rPr lang="el-GR" b="1" dirty="0" smtClean="0">
                <a:solidFill>
                  <a:srgbClr val="191919"/>
                </a:solidFill>
                <a:latin typeface="LatoRegular"/>
              </a:rPr>
              <a:t> </a:t>
            </a:r>
            <a:r>
              <a:rPr lang="el-GR" b="1" dirty="0" err="1" smtClean="0">
                <a:solidFill>
                  <a:srgbClr val="191919"/>
                </a:solidFill>
                <a:latin typeface="LatoRegular"/>
              </a:rPr>
              <a:t>Planner</a:t>
            </a:r>
            <a:r>
              <a:rPr lang="el-GR" b="1" dirty="0" smtClean="0">
                <a:solidFill>
                  <a:srgbClr val="191919"/>
                </a:solidFill>
                <a:latin typeface="LatoRegular"/>
              </a:rPr>
              <a:t> </a:t>
            </a:r>
            <a:r>
              <a:rPr lang="el-GR" dirty="0" smtClean="0">
                <a:solidFill>
                  <a:srgbClr val="191919"/>
                </a:solidFill>
                <a:latin typeface="LatoRegular"/>
              </a:rPr>
              <a:t>είναι ένα δωρεάν εργαλείο και σας δίνει άμεση πρόσβαση στα δεδομένα αναζήτησης της </a:t>
            </a:r>
            <a:r>
              <a:rPr lang="el-GR" dirty="0" err="1" smtClean="0">
                <a:solidFill>
                  <a:srgbClr val="191919"/>
                </a:solidFill>
                <a:latin typeface="LatoRegular"/>
              </a:rPr>
              <a:t>Google</a:t>
            </a:r>
            <a:r>
              <a:rPr lang="el-GR" dirty="0" smtClean="0">
                <a:solidFill>
                  <a:srgbClr val="191919"/>
                </a:solidFill>
                <a:latin typeface="LatoRegular"/>
              </a:rPr>
              <a:t> και όχι μόνο. Βοηθά στην καλύτερη κατανόηση των τάσεων και τη δυνητική απόδοση των λέξεων - κλειδιών. Εισάγοντας τον </a:t>
            </a:r>
            <a:r>
              <a:rPr lang="el-GR" dirty="0" err="1" smtClean="0">
                <a:solidFill>
                  <a:srgbClr val="191919"/>
                </a:solidFill>
                <a:latin typeface="LatoRegular"/>
              </a:rPr>
              <a:t>ιστότοπό</a:t>
            </a:r>
            <a:r>
              <a:rPr lang="el-GR" dirty="0" smtClean="0">
                <a:solidFill>
                  <a:srgbClr val="191919"/>
                </a:solidFill>
                <a:latin typeface="LatoRegular"/>
              </a:rPr>
              <a:t> σας ή τον </a:t>
            </a:r>
            <a:r>
              <a:rPr lang="el-GR" dirty="0" err="1" smtClean="0">
                <a:solidFill>
                  <a:srgbClr val="191919"/>
                </a:solidFill>
                <a:latin typeface="LatoRegular"/>
              </a:rPr>
              <a:t>ιστότοπο</a:t>
            </a:r>
            <a:r>
              <a:rPr lang="el-GR" dirty="0" smtClean="0">
                <a:solidFill>
                  <a:srgbClr val="191919"/>
                </a:solidFill>
                <a:latin typeface="LatoRegular"/>
              </a:rPr>
              <a:t> ανταγωνιστή, μπορείτε επίσης να δείτε ποιοι όροι κερδίζουν το ενδιαφέρον, καθώς και προβλέψεις απόδοσης και να προσαρμόσετε ανάλογα τη στρατηγική σας.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857364"/>
            <a:ext cx="8229600" cy="4525963"/>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Οι λέξεις - κλειδιά ή </a:t>
            </a:r>
            <a:r>
              <a:rPr lang="el-GR" dirty="0" err="1" smtClean="0">
                <a:solidFill>
                  <a:srgbClr val="191919"/>
                </a:solidFill>
                <a:latin typeface="LatoRegular"/>
              </a:rPr>
              <a:t>keywords</a:t>
            </a:r>
            <a:r>
              <a:rPr lang="el-GR" dirty="0" smtClean="0">
                <a:solidFill>
                  <a:srgbClr val="191919"/>
                </a:solidFill>
                <a:latin typeface="LatoRegular"/>
              </a:rPr>
              <a:t> είναι φαινομενικά απλές λέξεις, που όμως λειτουργούν σαν “γέφυρες”, που συνδέουν αυτό που αναζητούν οι εν δυνάμει πελάτες σας με το περιεχόμενο που εσείς προσφέρετε. Με λίγα λόγια είναι η βάση αναζήτησης στο διαδίκτυο και σίγουρα ένα από τα κυριότερα “συστατικά” της βελτιστοποίησης για τις μηχανές αναζήτησης, δηλαδή το SEO.</a:t>
            </a:r>
            <a:endParaRPr lang="el-GR" dirty="0"/>
          </a:p>
        </p:txBody>
      </p:sp>
      <p:sp>
        <p:nvSpPr>
          <p:cNvPr id="2" name="1 - Τίτλος"/>
          <p:cNvSpPr>
            <a:spLocks noGrp="1"/>
          </p:cNvSpPr>
          <p:nvPr>
            <p:ph type="title"/>
          </p:nvPr>
        </p:nvSpPr>
        <p:spPr>
          <a:xfrm>
            <a:off x="428596" y="785794"/>
            <a:ext cx="8229600" cy="1143000"/>
          </a:xfrm>
        </p:spPr>
        <p:txBody>
          <a:bodyPr>
            <a:normAutofit fontScale="90000"/>
          </a:bodyPr>
          <a:lstStyle/>
          <a:p>
            <a:r>
              <a:rPr lang="el-GR" b="0" dirty="0" smtClean="0">
                <a:solidFill>
                  <a:srgbClr val="191919"/>
                </a:solidFill>
                <a:latin typeface="var(--base-font-family-bold)"/>
              </a:rPr>
              <a:t>Λέξεις - κλειδιά: Τι είναι και ποια η σημασία τους στο SEO</a:t>
            </a:r>
            <a:br>
              <a:rPr lang="el-GR" b="0" dirty="0" smtClean="0">
                <a:solidFill>
                  <a:srgbClr val="191919"/>
                </a:solidFill>
                <a:latin typeface="var(--base-font-family-bold)"/>
              </a:rPr>
            </a:b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dirty="0" err="1" smtClean="0">
                <a:solidFill>
                  <a:srgbClr val="191919"/>
                </a:solidFill>
                <a:latin typeface="var(--base-font-family-bold)"/>
              </a:rPr>
              <a:t>Google</a:t>
            </a:r>
            <a:r>
              <a:rPr lang="el-GR" dirty="0" smtClean="0">
                <a:solidFill>
                  <a:srgbClr val="191919"/>
                </a:solidFill>
                <a:latin typeface="var(--base-font-family-bold)"/>
              </a:rPr>
              <a:t> </a:t>
            </a:r>
            <a:r>
              <a:rPr lang="el-GR" dirty="0" err="1" smtClean="0">
                <a:solidFill>
                  <a:srgbClr val="191919"/>
                </a:solidFill>
                <a:latin typeface="var(--base-font-family-bold)"/>
              </a:rPr>
              <a:t>Keyword</a:t>
            </a:r>
            <a:r>
              <a:rPr lang="el-GR" dirty="0" smtClean="0">
                <a:solidFill>
                  <a:srgbClr val="191919"/>
                </a:solidFill>
                <a:latin typeface="var(--base-font-family-bold)"/>
              </a:rPr>
              <a:t> </a:t>
            </a:r>
            <a:r>
              <a:rPr lang="el-GR" dirty="0" err="1" smtClean="0">
                <a:solidFill>
                  <a:srgbClr val="191919"/>
                </a:solidFill>
                <a:latin typeface="var(--base-font-family-bold)"/>
              </a:rPr>
              <a:t>Planner</a:t>
            </a:r>
            <a:r>
              <a:rPr lang="en-US" dirty="0" smtClean="0">
                <a:solidFill>
                  <a:srgbClr val="191919"/>
                </a:solidFill>
                <a:latin typeface="var(--base-font-family-bold)"/>
              </a:rPr>
              <a:t/>
            </a:r>
            <a:br>
              <a:rPr lang="en-US" dirty="0" smtClean="0">
                <a:solidFill>
                  <a:srgbClr val="191919"/>
                </a:solidFill>
                <a:latin typeface="var(--base-font-family-bold)"/>
              </a:rPr>
            </a:br>
            <a:endParaRPr lang="el-GR"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45543" y="1500174"/>
            <a:ext cx="8549182" cy="4238169"/>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642918"/>
            <a:ext cx="8229600" cy="5364373"/>
          </a:xfrm>
        </p:spPr>
        <p:txBody>
          <a:bodyPr>
            <a:normAutofit/>
          </a:bodyPr>
          <a:lstStyle/>
          <a:p>
            <a:pPr fontAlgn="base"/>
            <a:r>
              <a:rPr lang="en-US" b="1" dirty="0" smtClean="0"/>
              <a:t>Google Trends</a:t>
            </a:r>
            <a:endParaRPr lang="el-GR" b="1" dirty="0" smtClean="0"/>
          </a:p>
          <a:p>
            <a:pPr fontAlgn="base">
              <a:buNone/>
            </a:pPr>
            <a:r>
              <a:rPr lang="el-GR" sz="2000" dirty="0" smtClean="0"/>
              <a:t>Το εργαλείο της </a:t>
            </a:r>
            <a:r>
              <a:rPr lang="el-GR" sz="2000" dirty="0" err="1" smtClean="0"/>
              <a:t>Google</a:t>
            </a:r>
            <a:r>
              <a:rPr lang="el-GR" sz="2000" dirty="0" smtClean="0"/>
              <a:t> για τη στόχευση των τάσεων στη μηχανή αναζήτησης</a:t>
            </a:r>
            <a:endParaRPr lang="en-US" sz="2000" b="1" dirty="0" smtClean="0"/>
          </a:p>
          <a:p>
            <a:pPr>
              <a:buNone/>
            </a:pPr>
            <a:r>
              <a:rPr lang="en-US" dirty="0" smtClean="0">
                <a:solidFill>
                  <a:srgbClr val="191919"/>
                </a:solidFill>
                <a:latin typeface="LatoRegular"/>
              </a:rPr>
              <a:t> </a:t>
            </a:r>
          </a:p>
          <a:p>
            <a:endParaRPr lang="el-GR" dirty="0"/>
          </a:p>
        </p:txBody>
      </p:sp>
      <p:pic>
        <p:nvPicPr>
          <p:cNvPr id="4" name="3 - Εικόνα" descr="Screen_Shot_2018-05-13_at_8.50.32_PM.max-1500x1500-1-1024x550.png"/>
          <p:cNvPicPr>
            <a:picLocks noChangeAspect="1"/>
          </p:cNvPicPr>
          <p:nvPr/>
        </p:nvPicPr>
        <p:blipFill>
          <a:blip r:embed="rId2" cstate="print"/>
          <a:stretch>
            <a:fillRect/>
          </a:stretch>
        </p:blipFill>
        <p:spPr>
          <a:xfrm>
            <a:off x="714348" y="1857364"/>
            <a:ext cx="7802880" cy="395288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642918"/>
            <a:ext cx="8229600" cy="5364373"/>
          </a:xfrm>
        </p:spPr>
        <p:txBody>
          <a:bodyPr/>
          <a:lstStyle/>
          <a:p>
            <a:pPr fontAlgn="base"/>
            <a:r>
              <a:rPr lang="en-US" b="1" dirty="0" smtClean="0"/>
              <a:t>Keyword Surfer</a:t>
            </a:r>
          </a:p>
          <a:p>
            <a:pPr>
              <a:buNone/>
            </a:pPr>
            <a:endParaRPr lang="el-GR" sz="2400" dirty="0" smtClean="0"/>
          </a:p>
          <a:p>
            <a:pPr>
              <a:buNone/>
            </a:pPr>
            <a:r>
              <a:rPr lang="el-GR" sz="2400" dirty="0" smtClean="0"/>
              <a:t>Δωρεάν επέκταση του </a:t>
            </a:r>
            <a:r>
              <a:rPr lang="el-GR" sz="2400" dirty="0" err="1" smtClean="0"/>
              <a:t>Google</a:t>
            </a:r>
            <a:r>
              <a:rPr lang="el-GR" sz="2400" dirty="0" smtClean="0"/>
              <a:t> </a:t>
            </a:r>
            <a:r>
              <a:rPr lang="el-GR" sz="2400" dirty="0" err="1" smtClean="0"/>
              <a:t>Chrome</a:t>
            </a:r>
            <a:r>
              <a:rPr lang="el-GR" sz="2400" dirty="0" smtClean="0"/>
              <a:t> που δείχνει τον εκτιμώμενο παγκόσμιο και μηνιαίο όγκο αναζήτησης και πολλές άλλες πληροφορίες</a:t>
            </a:r>
            <a:endParaRPr lang="el-GR" sz="2400" b="1" dirty="0" smtClean="0">
              <a:solidFill>
                <a:srgbClr val="191919"/>
              </a:solidFill>
              <a:latin typeface="var(--base-font-family-bold)"/>
            </a:endParaRPr>
          </a:p>
          <a:p>
            <a:pPr>
              <a:buNone/>
            </a:pPr>
            <a:endParaRPr lang="el-GR" dirty="0"/>
          </a:p>
        </p:txBody>
      </p:sp>
      <p:pic>
        <p:nvPicPr>
          <p:cNvPr id="4" name="3 - Εικόνα" descr="ezgif.com-gif-maker-2-1024x633.jpg"/>
          <p:cNvPicPr>
            <a:picLocks noChangeAspect="1"/>
          </p:cNvPicPr>
          <p:nvPr/>
        </p:nvPicPr>
        <p:blipFill>
          <a:blip r:embed="rId2" cstate="print"/>
          <a:stretch>
            <a:fillRect/>
          </a:stretch>
        </p:blipFill>
        <p:spPr>
          <a:xfrm>
            <a:off x="642910" y="2714620"/>
            <a:ext cx="7802880" cy="319754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57158" y="1714488"/>
            <a:ext cx="8229600" cy="4525963"/>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Η επιλογή των κατάλληλων λέξεων κλειδιών αποτελεί πολύ σημαντικό στοιχείο για την επιτυχία της SEO στρατηγικής, αλλά και των PPC καμπανιών σας. Ποιους παράγοντες, λοιπόν, είναι απαραίτητο να λάβετε υπόψη όταν επιλέγετε </a:t>
            </a:r>
            <a:r>
              <a:rPr lang="el-GR" dirty="0" err="1" smtClean="0">
                <a:solidFill>
                  <a:srgbClr val="191919"/>
                </a:solidFill>
                <a:latin typeface="LatoRegular"/>
              </a:rPr>
              <a:t>keywords</a:t>
            </a:r>
            <a:r>
              <a:rPr lang="el-GR" dirty="0" smtClean="0">
                <a:solidFill>
                  <a:srgbClr val="191919"/>
                </a:solidFill>
                <a:latin typeface="LatoRegular"/>
              </a:rPr>
              <a:t>;</a:t>
            </a:r>
            <a:endParaRPr lang="el-GR" dirty="0"/>
          </a:p>
        </p:txBody>
      </p:sp>
      <p:sp>
        <p:nvSpPr>
          <p:cNvPr id="3" name="2 - Τίτλος"/>
          <p:cNvSpPr>
            <a:spLocks noGrp="1"/>
          </p:cNvSpPr>
          <p:nvPr>
            <p:ph type="title"/>
          </p:nvPr>
        </p:nvSpPr>
        <p:spPr>
          <a:xfrm>
            <a:off x="500034" y="428604"/>
            <a:ext cx="8229600" cy="1143000"/>
          </a:xfrm>
        </p:spPr>
        <p:txBody>
          <a:bodyPr>
            <a:normAutofit fontScale="90000"/>
          </a:bodyPr>
          <a:lstStyle/>
          <a:p>
            <a:r>
              <a:rPr lang="el-GR" b="0" dirty="0" smtClean="0">
                <a:solidFill>
                  <a:srgbClr val="191919"/>
                </a:solidFill>
                <a:latin typeface="var(--base-font-family-bold)"/>
              </a:rPr>
              <a:t>Τι να προσέξετε κατά την επιλογή λέξεων-κλειδιών</a:t>
            </a:r>
            <a:br>
              <a:rPr lang="el-GR" b="0" dirty="0" smtClean="0">
                <a:solidFill>
                  <a:srgbClr val="191919"/>
                </a:solidFill>
                <a:latin typeface="var(--base-font-family-bold)"/>
              </a:rPr>
            </a:b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1500174"/>
            <a:ext cx="8229600" cy="4525963"/>
          </a:xfrm>
        </p:spPr>
        <p:txBody>
          <a:bodyPr/>
          <a:lstStyle/>
          <a:p>
            <a:pPr marL="624078" indent="-514350">
              <a:buFont typeface="Wingdings" pitchFamily="2" charset="2"/>
              <a:buChar char="v"/>
            </a:pPr>
            <a:r>
              <a:rPr lang="el-GR" b="1" dirty="0" smtClean="0">
                <a:solidFill>
                  <a:srgbClr val="191919"/>
                </a:solidFill>
                <a:latin typeface="var(--base-font-family-bold)"/>
              </a:rPr>
              <a:t>Δυσκολία κατάταξης (</a:t>
            </a:r>
            <a:r>
              <a:rPr lang="el-GR" b="1" dirty="0" err="1" smtClean="0">
                <a:solidFill>
                  <a:srgbClr val="191919"/>
                </a:solidFill>
                <a:latin typeface="var(--base-font-family-bold)"/>
              </a:rPr>
              <a:t>Keyword</a:t>
            </a:r>
            <a:r>
              <a:rPr lang="el-GR" b="1" dirty="0" smtClean="0">
                <a:solidFill>
                  <a:srgbClr val="191919"/>
                </a:solidFill>
                <a:latin typeface="var(--base-font-family-bold)"/>
              </a:rPr>
              <a:t> </a:t>
            </a:r>
            <a:r>
              <a:rPr lang="el-GR" b="1" dirty="0" err="1" smtClean="0">
                <a:solidFill>
                  <a:srgbClr val="191919"/>
                </a:solidFill>
                <a:latin typeface="var(--base-font-family-bold)"/>
              </a:rPr>
              <a:t>Difficulty</a:t>
            </a:r>
            <a:r>
              <a:rPr lang="el-GR" b="1" dirty="0" smtClean="0">
                <a:solidFill>
                  <a:srgbClr val="191919"/>
                </a:solidFill>
                <a:latin typeface="var(--base-font-family-bold)"/>
              </a:rPr>
              <a:t> - KD</a:t>
            </a:r>
            <a:r>
              <a:rPr lang="el-GR" dirty="0" smtClean="0">
                <a:solidFill>
                  <a:srgbClr val="191919"/>
                </a:solidFill>
                <a:latin typeface="var(--base-font-family-bold)"/>
              </a:rPr>
              <a:t>)</a:t>
            </a:r>
            <a:r>
              <a:rPr lang="el-GR" dirty="0" smtClean="0">
                <a:solidFill>
                  <a:srgbClr val="191919"/>
                </a:solidFill>
                <a:latin typeface="LatoRegular"/>
              </a:rPr>
              <a:t>:</a:t>
            </a:r>
            <a:endParaRPr lang="en-US" dirty="0" smtClean="0">
              <a:solidFill>
                <a:srgbClr val="191919"/>
              </a:solidFill>
              <a:latin typeface="LatoRegular"/>
            </a:endParaRPr>
          </a:p>
          <a:p>
            <a:pPr>
              <a:buNone/>
            </a:pPr>
            <a:r>
              <a:rPr lang="el-GR" dirty="0" smtClean="0">
                <a:solidFill>
                  <a:srgbClr val="191919"/>
                </a:solidFill>
                <a:latin typeface="LatoRegular"/>
              </a:rPr>
              <a:t> Το KD είναι ένας δείκτης που εκτιμάει πόσο δύσκολη είναι η κατάταξη μιας σελίδας για μια συγκεκριμένη λέξη - κλειδί, στα οργανικά αποτελέσματα αναζήτησης. Υψηλό KD, σημαίνει μεγάλος ανταγωνισμός και δυσκολία στην κατάταξη υψηλών θέσεων, ειδικά για νέες ή πιο μικρές σελίδες.</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marL="624078" indent="-514350">
              <a:buFont typeface="Wingdings" pitchFamily="2" charset="2"/>
              <a:buChar char="v"/>
            </a:pPr>
            <a:r>
              <a:rPr lang="el-GR" b="1" dirty="0" smtClean="0">
                <a:solidFill>
                  <a:srgbClr val="191919"/>
                </a:solidFill>
                <a:latin typeface="var(--base-font-family-bold)"/>
              </a:rPr>
              <a:t>Όγκος αναζητήσεων</a:t>
            </a:r>
            <a:r>
              <a:rPr lang="el-GR" b="1" dirty="0" smtClean="0">
                <a:solidFill>
                  <a:srgbClr val="191919"/>
                </a:solidFill>
                <a:latin typeface="LatoRegular"/>
              </a:rPr>
              <a:t>:</a:t>
            </a:r>
            <a:endParaRPr lang="en-US" b="1" dirty="0" smtClean="0">
              <a:solidFill>
                <a:srgbClr val="191919"/>
              </a:solidFill>
              <a:latin typeface="LatoRegular"/>
            </a:endParaRPr>
          </a:p>
          <a:p>
            <a:pPr>
              <a:buNone/>
            </a:pPr>
            <a:r>
              <a:rPr lang="el-GR" dirty="0" smtClean="0">
                <a:solidFill>
                  <a:srgbClr val="191919"/>
                </a:solidFill>
                <a:latin typeface="LatoRegular"/>
              </a:rPr>
              <a:t> Αν και είναι σημαντικός, δεν αποτελεί πάντα τον βασικότερο παράγοντα. Υψηλός όγκος μπορεί να σημαίνει μεγάλος ανταγωνισμός και μικρότερες πιθανότητες κατάταξης για νέες ή μικρότερες επιχειρήσεις που τώρα εμφανίστηκαν στον ψηφιακό κόσμο.</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Font typeface="Wingdings" pitchFamily="2" charset="2"/>
              <a:buChar char="v"/>
            </a:pPr>
            <a:r>
              <a:rPr lang="el-GR" b="1" dirty="0" smtClean="0">
                <a:solidFill>
                  <a:srgbClr val="191919"/>
                </a:solidFill>
                <a:latin typeface="var(--base-font-family-bold)"/>
              </a:rPr>
              <a:t>Εκτίμηση ανταγωνισμού στις PPC καμπάνιες</a:t>
            </a:r>
            <a:r>
              <a:rPr lang="el-GR" dirty="0" smtClean="0">
                <a:solidFill>
                  <a:srgbClr val="191919"/>
                </a:solidFill>
                <a:latin typeface="LatoRegular"/>
              </a:rPr>
              <a:t>:</a:t>
            </a:r>
            <a:endParaRPr lang="en-US" dirty="0" smtClean="0">
              <a:solidFill>
                <a:srgbClr val="191919"/>
              </a:solidFill>
              <a:latin typeface="LatoRegular"/>
            </a:endParaRPr>
          </a:p>
          <a:p>
            <a:pPr>
              <a:buNone/>
            </a:pPr>
            <a:endParaRPr lang="en-US" dirty="0" smtClean="0">
              <a:solidFill>
                <a:srgbClr val="191919"/>
              </a:solidFill>
              <a:latin typeface="LatoRegular"/>
            </a:endParaRPr>
          </a:p>
          <a:p>
            <a:pPr>
              <a:buNone/>
            </a:pPr>
            <a:r>
              <a:rPr lang="en-US" dirty="0" smtClean="0">
                <a:solidFill>
                  <a:srgbClr val="191919"/>
                </a:solidFill>
                <a:latin typeface="LatoRegular"/>
              </a:rPr>
              <a:t>  </a:t>
            </a:r>
            <a:r>
              <a:rPr lang="el-GR" dirty="0" smtClean="0">
                <a:solidFill>
                  <a:srgbClr val="191919"/>
                </a:solidFill>
                <a:latin typeface="LatoRegular"/>
              </a:rPr>
              <a:t>οι </a:t>
            </a:r>
            <a:r>
              <a:rPr lang="el-GR" dirty="0" smtClean="0">
                <a:solidFill>
                  <a:srgbClr val="191919"/>
                </a:solidFill>
                <a:latin typeface="LatoRegular"/>
              </a:rPr>
              <a:t>λέξεις - κλειδιά είναι πολύ χρήσιμες και για τις </a:t>
            </a:r>
            <a:r>
              <a:rPr lang="el-GR" dirty="0" err="1" smtClean="0">
                <a:solidFill>
                  <a:srgbClr val="191919"/>
                </a:solidFill>
                <a:latin typeface="LatoRegular"/>
              </a:rPr>
              <a:t>google</a:t>
            </a:r>
            <a:r>
              <a:rPr lang="el-GR" dirty="0" smtClean="0">
                <a:solidFill>
                  <a:srgbClr val="191919"/>
                </a:solidFill>
                <a:latin typeface="LatoRegular"/>
              </a:rPr>
              <a:t> </a:t>
            </a:r>
            <a:r>
              <a:rPr lang="el-GR" dirty="0" err="1" smtClean="0">
                <a:solidFill>
                  <a:srgbClr val="191919"/>
                </a:solidFill>
                <a:latin typeface="LatoRegular"/>
              </a:rPr>
              <a:t>ads</a:t>
            </a:r>
            <a:r>
              <a:rPr lang="el-GR" dirty="0" smtClean="0">
                <a:solidFill>
                  <a:srgbClr val="191919"/>
                </a:solidFill>
                <a:latin typeface="LatoRegular"/>
              </a:rPr>
              <a:t> καμπάνιες. Λέξεις - κλειδιά με υψηλό CPC συχνά δείχνουν υψηλή εμπορική πρόθεση, καθιστώντας τα ιδανικά για εκστρατείες PPC. Ο ανταγωνισμός στις PPC καμπάνιες, μπορεί να λειτουργήσει και ως “ένδειξη” για την επιλογή των κατάλληλων </a:t>
            </a:r>
            <a:r>
              <a:rPr lang="el-GR" dirty="0" err="1" smtClean="0">
                <a:solidFill>
                  <a:srgbClr val="191919"/>
                </a:solidFill>
                <a:latin typeface="LatoRegular"/>
              </a:rPr>
              <a:t>keywords</a:t>
            </a:r>
            <a:r>
              <a:rPr lang="el-GR" dirty="0" smtClean="0">
                <a:solidFill>
                  <a:srgbClr val="191919"/>
                </a:solidFill>
                <a:latin typeface="LatoRegular"/>
              </a:rPr>
              <a:t> για οργανική κατάταξη.</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pPr>
              <a:buNone/>
            </a:pPr>
            <a:r>
              <a:rPr lang="el-GR" i="1" dirty="0" smtClean="0">
                <a:solidFill>
                  <a:srgbClr val="191919"/>
                </a:solidFill>
                <a:latin typeface="LatoRegular"/>
              </a:rPr>
              <a:t>Ας δούμε μερικά παραδείγματα που δείχνουν πώς μπορείτε να εξισορροπήσετε στην πράξη τους παραπάνω παράγοντες.</a:t>
            </a:r>
            <a:endParaRPr lang="en-US" i="1" dirty="0" smtClean="0">
              <a:solidFill>
                <a:srgbClr val="191919"/>
              </a:solidFill>
              <a:latin typeface="LatoRegular"/>
            </a:endParaRPr>
          </a:p>
          <a:p>
            <a:pPr>
              <a:buNone/>
            </a:pPr>
            <a:endParaRPr lang="el-GR" dirty="0" smtClean="0">
              <a:solidFill>
                <a:srgbClr val="191919"/>
              </a:solidFill>
              <a:latin typeface="LatoRegular"/>
            </a:endParaRPr>
          </a:p>
          <a:p>
            <a:pPr>
              <a:buNone/>
            </a:pPr>
            <a:r>
              <a:rPr lang="el-GR" dirty="0" smtClean="0">
                <a:solidFill>
                  <a:srgbClr val="191919"/>
                </a:solidFill>
                <a:latin typeface="LatoRegular"/>
              </a:rPr>
              <a:t>Έστω ότι έχετε μια επιχείρηση με φυσικά καλλυντικά. Αντί να επικεντρωθείτε μόνο στον όρο “καλλυντικά” που έχει υψηλό KD και CPC, μπορείτε να στοχεύσετε σε λέξεις όπως “οργανικά καλλυντικά για ευαίσθητη επιδερμίδα”. Έτσι, στοχεύετε σε ένα πιο συγκεκριμένο κοινό με λιγότερο ανταγωνισμό και περισσότερες πιθανότητες μετατροπής.</a:t>
            </a:r>
          </a:p>
          <a:p>
            <a:endParaRPr lang="el-GR" dirty="0"/>
          </a:p>
        </p:txBody>
      </p:sp>
      <p:sp>
        <p:nvSpPr>
          <p:cNvPr id="3" name="2 - Τίτλος"/>
          <p:cNvSpPr>
            <a:spLocks noGrp="1"/>
          </p:cNvSpPr>
          <p:nvPr>
            <p:ph type="title"/>
          </p:nvPr>
        </p:nvSpPr>
        <p:spPr/>
        <p:txBody>
          <a:bodyPr>
            <a:normAutofit fontScale="90000"/>
          </a:bodyPr>
          <a:lstStyle/>
          <a:p>
            <a:r>
              <a:rPr lang="el-GR" b="0" dirty="0" smtClean="0">
                <a:solidFill>
                  <a:srgbClr val="191919"/>
                </a:solidFill>
                <a:latin typeface="var(--base-font-family-bold)"/>
              </a:rPr>
              <a:t>Πρακτικά παραδείγματα</a:t>
            </a:r>
            <a:br>
              <a:rPr lang="el-GR" b="0" dirty="0" smtClean="0">
                <a:solidFill>
                  <a:srgbClr val="191919"/>
                </a:solidFill>
                <a:latin typeface="var(--base-font-family-bold)"/>
              </a:rPr>
            </a:b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l-GR" dirty="0" smtClean="0">
                <a:solidFill>
                  <a:srgbClr val="191919"/>
                </a:solidFill>
                <a:latin typeface="LatoRegular"/>
              </a:rPr>
              <a:t>Ή ας πούμε ότι παρέχετε υπηρεσίες εισιτηρίων για ψυχαγωγία και θεάματα. Η χρήση της λέξης "εισιτήρια θεάτρου στην Αθήνα" μπορεί να έχει μικρότερο ανταγωνισμό από το "εισιτήρια θεάτρου". Επιλέγοντας την πρώτη, στοχεύετε σε άτομα που έχουν ήδη αποφασίσει να παρακολουθήσουν θέατρο στην Αθήνα, προσφέροντας πιο συγκεκριμένες λύσεις που ανταποκρίνονται στην πρόθεση αγοράς.</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l-GR" dirty="0" smtClean="0">
                <a:solidFill>
                  <a:srgbClr val="191919"/>
                </a:solidFill>
                <a:latin typeface="LatoRegular"/>
              </a:rPr>
              <a:t>Τέλος, ας υποθέσουμε ότι πουλάτε συμπληρώματα διατροφής. Η λέξη "καλύτερο συμπλήρωμα πρωτεΐνης για αύξηση μυϊκής μάζας" είναι εξαιρετικά </a:t>
            </a:r>
            <a:r>
              <a:rPr lang="el-GR" dirty="0" err="1" smtClean="0">
                <a:solidFill>
                  <a:srgbClr val="191919"/>
                </a:solidFill>
                <a:latin typeface="LatoRegular"/>
              </a:rPr>
              <a:t>στοχευμένη</a:t>
            </a:r>
            <a:r>
              <a:rPr lang="el-GR" dirty="0" smtClean="0">
                <a:solidFill>
                  <a:srgbClr val="191919"/>
                </a:solidFill>
                <a:latin typeface="LatoRegular"/>
              </a:rPr>
              <a:t> και δείχνει ξεκάθαρη πρόθεση αγοράς, σε σχέση με την πιο γενική "πρωτεΐνη". Αν επικεντρωθείτε λοιπόν σε </a:t>
            </a:r>
            <a:r>
              <a:rPr lang="el-GR" dirty="0" err="1" smtClean="0">
                <a:solidFill>
                  <a:srgbClr val="191919"/>
                </a:solidFill>
                <a:latin typeface="LatoRegular"/>
              </a:rPr>
              <a:t>στοχευμένους</a:t>
            </a:r>
            <a:r>
              <a:rPr lang="el-GR" dirty="0" smtClean="0">
                <a:solidFill>
                  <a:srgbClr val="191919"/>
                </a:solidFill>
                <a:latin typeface="LatoRegular"/>
              </a:rPr>
              <a:t> όρους, μπορείτε να βελτιστοποιήσετε τη σελίδα προϊόντος και να έχετε υψηλότερα ποσοστά μετατροπής, αφού ο χρήστης γνωρίζει ήδη τι ψάχνει.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71472" y="1071546"/>
            <a:ext cx="8229600" cy="5507249"/>
          </a:xfrm>
        </p:spPr>
        <p:txBody>
          <a:bodyPr/>
          <a:lstStyle/>
          <a:p>
            <a:endParaRPr lang="en-US" dirty="0" smtClean="0">
              <a:solidFill>
                <a:srgbClr val="191919"/>
              </a:solidFill>
              <a:latin typeface="LatoRegular"/>
            </a:endParaRPr>
          </a:p>
          <a:p>
            <a:pPr>
              <a:buNone/>
            </a:pPr>
            <a:r>
              <a:rPr lang="en-US" sz="3200" dirty="0" smtClean="0">
                <a:solidFill>
                  <a:srgbClr val="191919"/>
                </a:solidFill>
                <a:latin typeface="LatoRegular"/>
              </a:rPr>
              <a:t>  </a:t>
            </a:r>
            <a:r>
              <a:rPr lang="el-GR" sz="3200" dirty="0" smtClean="0">
                <a:solidFill>
                  <a:srgbClr val="191919"/>
                </a:solidFill>
                <a:latin typeface="LatoRegular"/>
              </a:rPr>
              <a:t>Οι λέξεις κλειδιά, μπορεί να είναι από απλές λέξεις έως και φράσεις που εισάγουν οι χρήστες στις μηχανές αναζήτησης, όπως η </a:t>
            </a:r>
            <a:r>
              <a:rPr lang="el-GR" sz="3200" dirty="0" err="1" smtClean="0">
                <a:solidFill>
                  <a:srgbClr val="191919"/>
                </a:solidFill>
                <a:latin typeface="LatoRegular"/>
              </a:rPr>
              <a:t>Google</a:t>
            </a:r>
            <a:r>
              <a:rPr lang="el-GR" sz="3200" dirty="0" smtClean="0">
                <a:solidFill>
                  <a:srgbClr val="191919"/>
                </a:solidFill>
                <a:latin typeface="LatoRegular"/>
              </a:rPr>
              <a:t>, ψάχνοντας να βρουν πληροφορίες για προϊόντα και υπηρεσίες που τους ενδιαφέρουν.</a:t>
            </a:r>
            <a:endParaRPr lang="el-G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endParaRPr lang="en-US" dirty="0" smtClean="0">
              <a:solidFill>
                <a:srgbClr val="191919"/>
              </a:solidFill>
              <a:latin typeface="LatoRegular"/>
            </a:endParaRPr>
          </a:p>
          <a:p>
            <a:pPr>
              <a:buNone/>
            </a:pPr>
            <a:r>
              <a:rPr lang="el-GR" dirty="0" smtClean="0">
                <a:solidFill>
                  <a:srgbClr val="191919"/>
                </a:solidFill>
                <a:latin typeface="LatoRegular"/>
              </a:rPr>
              <a:t>Ο τίτλος, όπως και οι </a:t>
            </a:r>
            <a:r>
              <a:rPr lang="el-GR" dirty="0" err="1" smtClean="0">
                <a:solidFill>
                  <a:srgbClr val="191919"/>
                </a:solidFill>
                <a:latin typeface="LatoRegular"/>
              </a:rPr>
              <a:t>meta</a:t>
            </a:r>
            <a:r>
              <a:rPr lang="el-GR" dirty="0" smtClean="0">
                <a:solidFill>
                  <a:srgbClr val="191919"/>
                </a:solidFill>
                <a:latin typeface="LatoRegular"/>
              </a:rPr>
              <a:t> - περιγραφές είναι θα λέγαμε το “εισιτήριο” για να διαβάσει κάποιος το περιεχόμενό σας. Γιατί; Διότι αυτά τα στοιχεία εμφανίζονται στα αποτελέσματα αναζήτησης. Που σημαίνει ότι αυτά θα δει ο χρήστης για να αποφασίσει αν θα κάνει κλικ στη σελίδα σας ή όχι.</a:t>
            </a:r>
            <a:endParaRPr lang="el-GR" dirty="0"/>
          </a:p>
        </p:txBody>
      </p:sp>
      <p:sp>
        <p:nvSpPr>
          <p:cNvPr id="3" name="2 - Τίτλος"/>
          <p:cNvSpPr>
            <a:spLocks noGrp="1"/>
          </p:cNvSpPr>
          <p:nvPr>
            <p:ph type="title"/>
          </p:nvPr>
        </p:nvSpPr>
        <p:spPr>
          <a:xfrm>
            <a:off x="428596" y="357166"/>
            <a:ext cx="8229600" cy="1143000"/>
          </a:xfrm>
        </p:spPr>
        <p:txBody>
          <a:bodyPr>
            <a:normAutofit fontScale="90000"/>
          </a:bodyPr>
          <a:lstStyle/>
          <a:p>
            <a:r>
              <a:rPr lang="el-GR" b="0" dirty="0" smtClean="0">
                <a:solidFill>
                  <a:srgbClr val="191919"/>
                </a:solidFill>
                <a:latin typeface="var(--base-font-family-bold)"/>
              </a:rPr>
              <a:t>Λέξεις - κλειδιά στους τίτλους και τις </a:t>
            </a:r>
            <a:r>
              <a:rPr lang="el-GR" b="0" dirty="0" err="1" smtClean="0">
                <a:solidFill>
                  <a:srgbClr val="191919"/>
                </a:solidFill>
                <a:latin typeface="var(--base-font-family-bold)"/>
              </a:rPr>
              <a:t>μετα</a:t>
            </a:r>
            <a:r>
              <a:rPr lang="el-GR" b="0" dirty="0" smtClean="0">
                <a:solidFill>
                  <a:srgbClr val="191919"/>
                </a:solidFill>
                <a:latin typeface="var(--base-font-family-bold)"/>
              </a:rPr>
              <a:t>-περιγραφές</a:t>
            </a:r>
            <a:br>
              <a:rPr lang="el-GR" b="0" dirty="0" smtClean="0">
                <a:solidFill>
                  <a:srgbClr val="191919"/>
                </a:solidFill>
                <a:latin typeface="var(--base-font-family-bold)"/>
              </a:rPr>
            </a:b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l-GR" dirty="0" smtClean="0">
                <a:solidFill>
                  <a:srgbClr val="191919"/>
                </a:solidFill>
                <a:latin typeface="LatoRegular"/>
              </a:rPr>
              <a:t>Άρα, το πρώτο συμπέρασμα που έχουμε, είναι πως, οι τίτλοι και οι </a:t>
            </a:r>
            <a:r>
              <a:rPr lang="el-GR" dirty="0" err="1" smtClean="0">
                <a:solidFill>
                  <a:srgbClr val="191919"/>
                </a:solidFill>
                <a:latin typeface="LatoRegular"/>
              </a:rPr>
              <a:t>meta</a:t>
            </a:r>
            <a:r>
              <a:rPr lang="el-GR" dirty="0" smtClean="0">
                <a:solidFill>
                  <a:srgbClr val="191919"/>
                </a:solidFill>
                <a:latin typeface="LatoRegular"/>
              </a:rPr>
              <a:t> - περιγραφές, θα πρέπει να είναι εξαιρετικά ελκυστικά για να τραβούν την προσοχή του χρήστη. Αρκεί όμως μόνο αυτό; Όχι. Θα πρέπει να προσφέρουν μια σαφή εικόνα του περιεχομένου της ιστοσελίδας σας. Επίσης, θα πρέπει να περιέχουν σίγουρα το βασικό σας </a:t>
            </a:r>
            <a:r>
              <a:rPr lang="el-GR" dirty="0" err="1" smtClean="0">
                <a:solidFill>
                  <a:srgbClr val="191919"/>
                </a:solidFill>
                <a:latin typeface="LatoRegular"/>
              </a:rPr>
              <a:t>keyword</a:t>
            </a:r>
            <a:r>
              <a:rPr lang="el-GR" dirty="0" smtClean="0">
                <a:solidFill>
                  <a:srgbClr val="191919"/>
                </a:solidFill>
                <a:latin typeface="LatoRegular"/>
              </a:rPr>
              <a:t>, ώστε να καταλαβαίνει και ο αλγόριθμος τι είναι αυτό που προσφέρετε.</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rgbClr val="191919"/>
                </a:solidFill>
                <a:latin typeface="LatoRegular"/>
              </a:rPr>
              <a:t>Ας πούμε πως η κύρια λέξη - κλειδί σας είναι “έπιπλα κήπου”. Ένας ελκυστικός αλλά ταυτόχρονα σαφής τίτλος θα μπορεί να είναι “4 έπιπλα κήπου που θα πρέπει να αποκτήσετε”. Ο χρήστης γνωρίζει ότι θα δει έπιπλα κήπου, ενώ ταυτόχρονα εξάπτετε την περιέργειά του για το ποια είναι αυτά τα 4 έπιπλα. Αντίστοιχα, η περιγραφή θα μπορούσε να λέει “Ανακαλύψτε έπιπλα κήπου υψηλής ποιότητας που θα αλλάξουν την εξωτερική σας διακόσμηση”.</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l-GR" dirty="0" smtClean="0">
                <a:solidFill>
                  <a:srgbClr val="191919"/>
                </a:solidFill>
                <a:latin typeface="LatoRegular"/>
              </a:rPr>
              <a:t>Πέραν από τον τρόπο που θα γράψετε τα παραπάνω, θα πρέπει να προσέξετε και το βέλτιστο μήκος που θα έχουν. Οι τίτλοι, θα πρέπει να είναι συνήθως 50-60 χαρακτήρες, ώστε να εμφανίζονται ολόκληροι στα αποτελέσματα αναζήτησης. Οι </a:t>
            </a:r>
            <a:r>
              <a:rPr lang="el-GR" dirty="0" err="1" smtClean="0">
                <a:solidFill>
                  <a:srgbClr val="191919"/>
                </a:solidFill>
                <a:latin typeface="LatoRegular"/>
              </a:rPr>
              <a:t>meta</a:t>
            </a:r>
            <a:r>
              <a:rPr lang="el-GR" dirty="0" smtClean="0">
                <a:solidFill>
                  <a:srgbClr val="191919"/>
                </a:solidFill>
                <a:latin typeface="LatoRegular"/>
              </a:rPr>
              <a:t> - περιγραφές αντίστοιχα, θα πρέπει να είναι περίπου 150-160 χαρακτήρων, για να προβάλλονται επίσης σωστά στα αποτελέσματα αναζήτησης της </a:t>
            </a:r>
            <a:r>
              <a:rPr lang="el-GR" dirty="0" err="1" smtClean="0">
                <a:solidFill>
                  <a:srgbClr val="191919"/>
                </a:solidFill>
                <a:latin typeface="LatoRegular"/>
              </a:rPr>
              <a:t>Google</a:t>
            </a:r>
            <a:r>
              <a:rPr lang="el-GR" dirty="0" smtClean="0">
                <a:solidFill>
                  <a:srgbClr val="191919"/>
                </a:solidFill>
                <a:latin typeface="LatoRegular"/>
              </a:rPr>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85720" y="857232"/>
            <a:ext cx="8229600" cy="4525963"/>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Καταλαβαίνουμε λοιπόν, πως ο ρόλος τους είναι να προσελκύσουν οργανικά το κοινό (SERP), ωστόσο δεν περιορίζονται μόνο σε αυτό. Ουσιαστικά, λειτουργούν σαν ένας "οδηγός" για τις μηχανές αναζήτησης, βοηθώντας τον αλγόριθμο να ευρετηριάσει και να κατανοήσει τη θεματική του περιεχομένου μιας ιστοσελίδας. Αυτό τους επιτρέπει να ταξινομούν το περιεχόμενο, βελτιστοποιώντας με ακρίβεια τις αναζητήσεις.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Έτσι, όταν το κοινό εισάγει μια συγκεκριμένη λέξη στην αναζήτηση, ο αλγόριθμος επεξεργάζεται τα δεδομένα που έχει ευρετηριάσει για να προσφέρει πιο σχετικά και υψηλής ποιότητας αποτελέσματα. Βέβαια, το να επιλέξετε τις κατάλληλες λέξεις κλειδιά πολλές φορές δεν αρκεί. Ο στόχος σας είναι να τις “ευθυγραμμίσετε” με τις προθέσεις που έχει ο χρήστης.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Για παράδειγμα, το “Τρόποι για να διακοσμήσω το σαλόνι μου” είναι διαφορετικό από το “Είδη διακόσμησης για σαλόνι”. Στην πρώτη αναζήτηση ο χρήστης ψάχνει πληροφορίες και ιδέες που θα τον εμπνεύσουν. Στη δεύτερη περίπτωση ψάχνει πιο συγκεκριμένα, αναζητά προϊόντα διακόσμησης.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57158" y="1500174"/>
            <a:ext cx="8229600" cy="5526095"/>
          </a:xfrm>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Η κατανόηση της διαφοράς αυτής και η στόχευση των λέξεων κλειδιών ανάλογα με την πρόθεση μπορεί να βελτιώσει σημαντικά τις κατατάξεις, την απόδοση και την </a:t>
            </a:r>
            <a:r>
              <a:rPr lang="el-GR" dirty="0" err="1" smtClean="0">
                <a:solidFill>
                  <a:srgbClr val="191919"/>
                </a:solidFill>
                <a:latin typeface="LatoRegular"/>
              </a:rPr>
              <a:t>επισκεψιμότητα</a:t>
            </a:r>
            <a:r>
              <a:rPr lang="el-GR" dirty="0" smtClean="0">
                <a:solidFill>
                  <a:srgbClr val="191919"/>
                </a:solidFill>
                <a:latin typeface="LatoRegular"/>
              </a:rPr>
              <a:t> της ιστοσελίδας.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None/>
            </a:pPr>
            <a:r>
              <a:rPr lang="en-US" dirty="0" smtClean="0">
                <a:solidFill>
                  <a:srgbClr val="191919"/>
                </a:solidFill>
                <a:latin typeface="LatoRegular"/>
              </a:rPr>
              <a:t>  </a:t>
            </a:r>
            <a:r>
              <a:rPr lang="el-GR" dirty="0" smtClean="0">
                <a:solidFill>
                  <a:srgbClr val="191919"/>
                </a:solidFill>
                <a:latin typeface="LatoRegular"/>
              </a:rPr>
              <a:t>Για να μπορέσετε να ανταποκριθείτε στην αναζήτηση με λέξεις κλειδιά που κάνουν οι χρήστες και να βελτιστοποιήσετε τη SEO στρατηγική σας, θα πρέπει πρώτα να κατανοήσετε πλήρως τους τύπους των </a:t>
            </a:r>
            <a:r>
              <a:rPr lang="el-GR" dirty="0" err="1" smtClean="0">
                <a:solidFill>
                  <a:srgbClr val="191919"/>
                </a:solidFill>
                <a:latin typeface="LatoRegular"/>
              </a:rPr>
              <a:t>keywords</a:t>
            </a:r>
            <a:r>
              <a:rPr lang="el-GR" dirty="0" smtClean="0">
                <a:solidFill>
                  <a:srgbClr val="191919"/>
                </a:solidFill>
                <a:latin typeface="LatoRegular"/>
              </a:rPr>
              <a:t>. Έπειτα, θα πρέπει να ενσωματώσετε τους τύπους αυτούς στη γενικότερη στρατηγική </a:t>
            </a:r>
            <a:r>
              <a:rPr lang="el-GR" dirty="0" err="1" smtClean="0">
                <a:solidFill>
                  <a:srgbClr val="191919"/>
                </a:solidFill>
                <a:latin typeface="LatoRegular"/>
              </a:rPr>
              <a:t>marketing</a:t>
            </a:r>
            <a:r>
              <a:rPr lang="el-GR" dirty="0" smtClean="0">
                <a:solidFill>
                  <a:srgbClr val="191919"/>
                </a:solidFill>
                <a:latin typeface="LatoRegular"/>
              </a:rPr>
              <a:t> που ακολουθείτε για τη σελίδα σας.</a:t>
            </a:r>
            <a:endParaRPr lang="el-GR" dirty="0"/>
          </a:p>
        </p:txBody>
      </p:sp>
      <p:sp>
        <p:nvSpPr>
          <p:cNvPr id="3" name="2 - Τίτλος"/>
          <p:cNvSpPr>
            <a:spLocks noGrp="1"/>
          </p:cNvSpPr>
          <p:nvPr>
            <p:ph type="title"/>
          </p:nvPr>
        </p:nvSpPr>
        <p:spPr>
          <a:xfrm>
            <a:off x="357158" y="642918"/>
            <a:ext cx="8229600" cy="1143000"/>
          </a:xfrm>
        </p:spPr>
        <p:txBody>
          <a:bodyPr>
            <a:normAutofit fontScale="90000"/>
          </a:bodyPr>
          <a:lstStyle/>
          <a:p>
            <a:r>
              <a:rPr lang="el-GR" b="0" dirty="0" smtClean="0">
                <a:solidFill>
                  <a:srgbClr val="191919"/>
                </a:solidFill>
                <a:latin typeface="var(--base-font-family-bold)"/>
              </a:rPr>
              <a:t>Τύποι λέξεων κλειδιών</a:t>
            </a:r>
            <a:br>
              <a:rPr lang="el-GR" b="0" dirty="0" smtClean="0">
                <a:solidFill>
                  <a:srgbClr val="191919"/>
                </a:solidFill>
                <a:latin typeface="var(--base-font-family-bold)"/>
              </a:rPr>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1071546"/>
            <a:ext cx="8229600" cy="4525963"/>
          </a:xfrm>
        </p:spPr>
        <p:txBody>
          <a:bodyPr>
            <a:normAutofit lnSpcReduction="10000"/>
          </a:bodyPr>
          <a:lstStyle/>
          <a:p>
            <a:pPr>
              <a:buNone/>
            </a:pPr>
            <a:r>
              <a:rPr lang="en-US" dirty="0" smtClean="0">
                <a:solidFill>
                  <a:srgbClr val="191919"/>
                </a:solidFill>
                <a:latin typeface="LatoRegular"/>
              </a:rPr>
              <a:t> </a:t>
            </a:r>
            <a:r>
              <a:rPr lang="el-GR" dirty="0" smtClean="0">
                <a:solidFill>
                  <a:srgbClr val="191919"/>
                </a:solidFill>
                <a:latin typeface="LatoRegular"/>
              </a:rPr>
              <a:t>Δεν αρκεί να χρησιμοποιείτε ένα τύπο κάθε φορά, χρειάζεται συνδυασμός και στρατηγική επιλογή για να εξασφαλίσετε μια αποτελεσματική και ισορροπημένη προσέγγιση στο SEO, αλλά και στο </a:t>
            </a:r>
            <a:r>
              <a:rPr lang="el-GR" dirty="0" err="1" smtClean="0">
                <a:solidFill>
                  <a:srgbClr val="191919"/>
                </a:solidFill>
                <a:latin typeface="LatoRegular"/>
              </a:rPr>
              <a:t>marketing</a:t>
            </a:r>
            <a:r>
              <a:rPr lang="el-GR" dirty="0" smtClean="0">
                <a:solidFill>
                  <a:srgbClr val="191919"/>
                </a:solidFill>
                <a:latin typeface="LatoRegular"/>
              </a:rPr>
              <a:t>. Κάθε τύπος άλλωστε, συνδέεται με διαφορετικά στάδια του </a:t>
            </a:r>
            <a:r>
              <a:rPr lang="el-GR" dirty="0" err="1" smtClean="0">
                <a:solidFill>
                  <a:srgbClr val="191919"/>
                </a:solidFill>
                <a:latin typeface="LatoRegular"/>
              </a:rPr>
              <a:t>marketing</a:t>
            </a:r>
            <a:r>
              <a:rPr lang="el-GR" dirty="0" smtClean="0">
                <a:solidFill>
                  <a:srgbClr val="191919"/>
                </a:solidFill>
                <a:latin typeface="LatoRegular"/>
              </a:rPr>
              <a:t>, υποστηρίζοντας διάφορες ενέργειες όπως:</a:t>
            </a:r>
            <a:endParaRPr lang="en-US" dirty="0" smtClean="0">
              <a:solidFill>
                <a:srgbClr val="191919"/>
              </a:solidFill>
              <a:latin typeface="LatoRegular"/>
            </a:endParaRPr>
          </a:p>
          <a:p>
            <a:pPr>
              <a:buFont typeface="Arial"/>
              <a:buChar char="•"/>
            </a:pPr>
            <a:endParaRPr lang="en-US" dirty="0" smtClean="0">
              <a:solidFill>
                <a:srgbClr val="191919"/>
              </a:solidFill>
              <a:latin typeface="LatoRegular"/>
            </a:endParaRPr>
          </a:p>
          <a:p>
            <a:pPr>
              <a:buFont typeface="Arial"/>
              <a:buChar char="•"/>
            </a:pPr>
            <a:r>
              <a:rPr lang="el-GR" dirty="0" smtClean="0">
                <a:solidFill>
                  <a:srgbClr val="191919"/>
                </a:solidFill>
                <a:latin typeface="LatoRegular"/>
              </a:rPr>
              <a:t>Αρχική προσέγγιση και στόχευση του πελάτη</a:t>
            </a:r>
          </a:p>
          <a:p>
            <a:pPr>
              <a:buFont typeface="Arial"/>
              <a:buChar char="•"/>
            </a:pPr>
            <a:r>
              <a:rPr lang="el-GR" dirty="0" err="1" smtClean="0">
                <a:solidFill>
                  <a:srgbClr val="191919"/>
                </a:solidFill>
                <a:latin typeface="LatoRegular"/>
              </a:rPr>
              <a:t>Brand</a:t>
            </a:r>
            <a:r>
              <a:rPr lang="el-GR" dirty="0" smtClean="0">
                <a:solidFill>
                  <a:srgbClr val="191919"/>
                </a:solidFill>
                <a:latin typeface="LatoRegular"/>
              </a:rPr>
              <a:t> </a:t>
            </a:r>
            <a:r>
              <a:rPr lang="el-GR" dirty="0" err="1" smtClean="0">
                <a:solidFill>
                  <a:srgbClr val="191919"/>
                </a:solidFill>
                <a:latin typeface="LatoRegular"/>
              </a:rPr>
              <a:t>awareness</a:t>
            </a:r>
            <a:endParaRPr lang="el-GR" dirty="0" smtClean="0">
              <a:solidFill>
                <a:srgbClr val="191919"/>
              </a:solidFill>
              <a:latin typeface="LatoRegular"/>
            </a:endParaRPr>
          </a:p>
          <a:p>
            <a:pPr>
              <a:buFont typeface="Arial"/>
              <a:buChar char="•"/>
            </a:pPr>
            <a:r>
              <a:rPr lang="el-GR" dirty="0" smtClean="0">
                <a:solidFill>
                  <a:srgbClr val="191919"/>
                </a:solidFill>
                <a:latin typeface="LatoRegular"/>
              </a:rPr>
              <a:t>Απόφαση για αγορά</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TotalTime>
  <Words>271</Words>
  <Application>Microsoft Office PowerPoint</Application>
  <PresentationFormat>Προβολή στην οθόνη (4:3)</PresentationFormat>
  <Paragraphs>66</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Συγκέντρωση</vt:lpstr>
      <vt:lpstr>Λέξεις - κλειδιά:  Τι είναι και  ποια η σημασία τους στο SEO</vt:lpstr>
      <vt:lpstr>Λέξεις - κλειδιά: Τι είναι και ποια η σημασία τους στο SEO </vt:lpstr>
      <vt:lpstr>Διαφάνεια 3</vt:lpstr>
      <vt:lpstr>Διαφάνεια 4</vt:lpstr>
      <vt:lpstr>Διαφάνεια 5</vt:lpstr>
      <vt:lpstr>Διαφάνεια 6</vt:lpstr>
      <vt:lpstr>Διαφάνεια 7</vt:lpstr>
      <vt:lpstr>Τύποι λέξεων κλειδιών </vt:lpstr>
      <vt:lpstr>Διαφάνεια 9</vt:lpstr>
      <vt:lpstr>Λέξεις κλειδιά μικρής ουράς (Short-tail keywords) </vt:lpstr>
      <vt:lpstr>Διαφάνεια 11</vt:lpstr>
      <vt:lpstr>Διαφάνεια 12</vt:lpstr>
      <vt:lpstr>Λέξεις - κλειδιά μακράς ουράς (Long-tail keywords) </vt:lpstr>
      <vt:lpstr>Διαφάνεια 14</vt:lpstr>
      <vt:lpstr> Πώς να βρείτε τις κατάλληλες λέξεις - κλειδιά </vt:lpstr>
      <vt:lpstr>Διαφάνεια 16</vt:lpstr>
      <vt:lpstr>Διαφάνεια 17</vt:lpstr>
      <vt:lpstr>Χρήση εργαλείων για έρευνα λέξεων - κλειδιών </vt:lpstr>
      <vt:lpstr>Διαφάνεια 19</vt:lpstr>
      <vt:lpstr>Google Keyword Planner </vt:lpstr>
      <vt:lpstr>Διαφάνεια 21</vt:lpstr>
      <vt:lpstr>Διαφάνεια 22</vt:lpstr>
      <vt:lpstr>Τι να προσέξετε κατά την επιλογή λέξεων-κλειδιών </vt:lpstr>
      <vt:lpstr>Διαφάνεια 24</vt:lpstr>
      <vt:lpstr>Διαφάνεια 25</vt:lpstr>
      <vt:lpstr>Διαφάνεια 26</vt:lpstr>
      <vt:lpstr>Πρακτικά παραδείγματα </vt:lpstr>
      <vt:lpstr>Διαφάνεια 28</vt:lpstr>
      <vt:lpstr>Διαφάνεια 29</vt:lpstr>
      <vt:lpstr>Λέξεις - κλειδιά στους τίτλους και τις μετα-περιγραφές </vt:lpstr>
      <vt:lpstr>Διαφάνεια 31</vt:lpstr>
      <vt:lpstr>Διαφάνεια 32</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Λέξεις - κλειδιά:  Τι είναι και  ποια η σημασία τους στο SEO</dc:title>
  <dc:creator>dell 15-5100</dc:creator>
  <cp:lastModifiedBy>dell 15-5100</cp:lastModifiedBy>
  <cp:revision>5</cp:revision>
  <dcterms:created xsi:type="dcterms:W3CDTF">2024-11-18T18:14:44Z</dcterms:created>
  <dcterms:modified xsi:type="dcterms:W3CDTF">2024-11-19T10:55:22Z</dcterms:modified>
</cp:coreProperties>
</file>