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71" r:id="rId3"/>
    <p:sldId id="258" r:id="rId4"/>
    <p:sldId id="270" r:id="rId5"/>
    <p:sldId id="264" r:id="rId6"/>
    <p:sldId id="257" r:id="rId7"/>
    <p:sldId id="259" r:id="rId8"/>
    <p:sldId id="261" r:id="rId9"/>
    <p:sldId id="262" r:id="rId10"/>
    <p:sldId id="260" r:id="rId11"/>
    <p:sldId id="269" r:id="rId12"/>
    <p:sldId id="263" r:id="rId13"/>
    <p:sldId id="265" r:id="rId14"/>
    <p:sldId id="266" r:id="rId15"/>
    <p:sldId id="267" r:id="rId16"/>
    <p:sldId id="268" r:id="rId17"/>
    <p:sldId id="272" r:id="rId18"/>
    <p:sldId id="273"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9B040-15B9-494E-9843-1CAD6F93A401}" v="94" dt="2022-02-28T20:32:05.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Gatsou" userId="97b626e2777f0911" providerId="LiveId" clId="{7ED9B040-15B9-494E-9843-1CAD6F93A401}"/>
    <pc:docChg chg="custSel modSld">
      <pc:chgData name="Maria Gatsou" userId="97b626e2777f0911" providerId="LiveId" clId="{7ED9B040-15B9-494E-9843-1CAD6F93A401}" dt="2022-02-28T20:32:05.390" v="94"/>
      <pc:docMkLst>
        <pc:docMk/>
      </pc:docMkLst>
      <pc:sldChg chg="modSp modTransition modAnim">
        <pc:chgData name="Maria Gatsou" userId="97b626e2777f0911" providerId="LiveId" clId="{7ED9B040-15B9-494E-9843-1CAD6F93A401}" dt="2022-02-28T20:30:13" v="77"/>
        <pc:sldMkLst>
          <pc:docMk/>
          <pc:sldMk cId="99268828" sldId="256"/>
        </pc:sldMkLst>
        <pc:spChg chg="mod">
          <ac:chgData name="Maria Gatsou" userId="97b626e2777f0911" providerId="LiveId" clId="{7ED9B040-15B9-494E-9843-1CAD6F93A401}" dt="2022-02-28T20:24:44.852" v="29" actId="20577"/>
          <ac:spMkLst>
            <pc:docMk/>
            <pc:sldMk cId="99268828" sldId="256"/>
            <ac:spMk id="3" creationId="{589A3BBA-48EA-42F4-831D-79014DF4E42A}"/>
          </ac:spMkLst>
        </pc:spChg>
      </pc:sldChg>
      <pc:sldChg chg="modTransition modAnim">
        <pc:chgData name="Maria Gatsou" userId="97b626e2777f0911" providerId="LiveId" clId="{7ED9B040-15B9-494E-9843-1CAD6F93A401}" dt="2022-02-28T20:31:14.572" v="82"/>
        <pc:sldMkLst>
          <pc:docMk/>
          <pc:sldMk cId="3892229242" sldId="257"/>
        </pc:sldMkLst>
      </pc:sldChg>
      <pc:sldChg chg="modTransition modAnim">
        <pc:chgData name="Maria Gatsou" userId="97b626e2777f0911" providerId="LiveId" clId="{7ED9B040-15B9-494E-9843-1CAD6F93A401}" dt="2022-02-28T20:31:01.288" v="79"/>
        <pc:sldMkLst>
          <pc:docMk/>
          <pc:sldMk cId="140798315" sldId="258"/>
        </pc:sldMkLst>
      </pc:sldChg>
      <pc:sldChg chg="modTransition modAnim">
        <pc:chgData name="Maria Gatsou" userId="97b626e2777f0911" providerId="LiveId" clId="{7ED9B040-15B9-494E-9843-1CAD6F93A401}" dt="2022-02-28T20:31:18.112" v="83"/>
        <pc:sldMkLst>
          <pc:docMk/>
          <pc:sldMk cId="3994392684" sldId="259"/>
        </pc:sldMkLst>
      </pc:sldChg>
      <pc:sldChg chg="modTransition modAnim">
        <pc:chgData name="Maria Gatsou" userId="97b626e2777f0911" providerId="LiveId" clId="{7ED9B040-15B9-494E-9843-1CAD6F93A401}" dt="2022-02-28T20:31:31.688" v="86"/>
        <pc:sldMkLst>
          <pc:docMk/>
          <pc:sldMk cId="2166722938" sldId="260"/>
        </pc:sldMkLst>
      </pc:sldChg>
      <pc:sldChg chg="modTransition modAnim">
        <pc:chgData name="Maria Gatsou" userId="97b626e2777f0911" providerId="LiveId" clId="{7ED9B040-15B9-494E-9843-1CAD6F93A401}" dt="2022-02-28T20:31:21.772" v="84"/>
        <pc:sldMkLst>
          <pc:docMk/>
          <pc:sldMk cId="1947775096" sldId="261"/>
        </pc:sldMkLst>
      </pc:sldChg>
      <pc:sldChg chg="modTransition modAnim">
        <pc:chgData name="Maria Gatsou" userId="97b626e2777f0911" providerId="LiveId" clId="{7ED9B040-15B9-494E-9843-1CAD6F93A401}" dt="2022-02-28T20:31:25.396" v="85"/>
        <pc:sldMkLst>
          <pc:docMk/>
          <pc:sldMk cId="3943333474" sldId="262"/>
        </pc:sldMkLst>
      </pc:sldChg>
      <pc:sldChg chg="modTransition modAnim">
        <pc:chgData name="Maria Gatsou" userId="97b626e2777f0911" providerId="LiveId" clId="{7ED9B040-15B9-494E-9843-1CAD6F93A401}" dt="2022-02-28T20:31:38.563" v="88"/>
        <pc:sldMkLst>
          <pc:docMk/>
          <pc:sldMk cId="3994600714" sldId="263"/>
        </pc:sldMkLst>
      </pc:sldChg>
      <pc:sldChg chg="modTransition modAnim">
        <pc:chgData name="Maria Gatsou" userId="97b626e2777f0911" providerId="LiveId" clId="{7ED9B040-15B9-494E-9843-1CAD6F93A401}" dt="2022-02-28T20:31:08.507" v="81"/>
        <pc:sldMkLst>
          <pc:docMk/>
          <pc:sldMk cId="1342312182" sldId="264"/>
        </pc:sldMkLst>
      </pc:sldChg>
      <pc:sldChg chg="modTransition modAnim">
        <pc:chgData name="Maria Gatsou" userId="97b626e2777f0911" providerId="LiveId" clId="{7ED9B040-15B9-494E-9843-1CAD6F93A401}" dt="2022-02-28T20:31:41.835" v="89"/>
        <pc:sldMkLst>
          <pc:docMk/>
          <pc:sldMk cId="2996518120" sldId="265"/>
        </pc:sldMkLst>
      </pc:sldChg>
      <pc:sldChg chg="modTransition modAnim">
        <pc:chgData name="Maria Gatsou" userId="97b626e2777f0911" providerId="LiveId" clId="{7ED9B040-15B9-494E-9843-1CAD6F93A401}" dt="2022-02-28T20:31:47.826" v="90"/>
        <pc:sldMkLst>
          <pc:docMk/>
          <pc:sldMk cId="1903270338" sldId="266"/>
        </pc:sldMkLst>
      </pc:sldChg>
      <pc:sldChg chg="modTransition modAnim">
        <pc:chgData name="Maria Gatsou" userId="97b626e2777f0911" providerId="LiveId" clId="{7ED9B040-15B9-494E-9843-1CAD6F93A401}" dt="2022-02-28T20:31:52.457" v="91"/>
        <pc:sldMkLst>
          <pc:docMk/>
          <pc:sldMk cId="2041234227" sldId="267"/>
        </pc:sldMkLst>
      </pc:sldChg>
      <pc:sldChg chg="modTransition modAnim">
        <pc:chgData name="Maria Gatsou" userId="97b626e2777f0911" providerId="LiveId" clId="{7ED9B040-15B9-494E-9843-1CAD6F93A401}" dt="2022-02-28T20:31:57" v="92"/>
        <pc:sldMkLst>
          <pc:docMk/>
          <pc:sldMk cId="3461604867" sldId="268"/>
        </pc:sldMkLst>
      </pc:sldChg>
      <pc:sldChg chg="modSp mod modTransition modAnim">
        <pc:chgData name="Maria Gatsou" userId="97b626e2777f0911" providerId="LiveId" clId="{7ED9B040-15B9-494E-9843-1CAD6F93A401}" dt="2022-02-28T20:31:35.010" v="87"/>
        <pc:sldMkLst>
          <pc:docMk/>
          <pc:sldMk cId="497524050" sldId="269"/>
        </pc:sldMkLst>
        <pc:spChg chg="mod">
          <ac:chgData name="Maria Gatsou" userId="97b626e2777f0911" providerId="LiveId" clId="{7ED9B040-15B9-494E-9843-1CAD6F93A401}" dt="2022-02-28T20:26:58.942" v="51" actId="27636"/>
          <ac:spMkLst>
            <pc:docMk/>
            <pc:sldMk cId="497524050" sldId="269"/>
            <ac:spMk id="3" creationId="{DD6553AF-B7AA-4A42-B139-1E8F95E106CA}"/>
          </ac:spMkLst>
        </pc:spChg>
      </pc:sldChg>
      <pc:sldChg chg="modTransition modAnim">
        <pc:chgData name="Maria Gatsou" userId="97b626e2777f0911" providerId="LiveId" clId="{7ED9B040-15B9-494E-9843-1CAD6F93A401}" dt="2022-02-28T20:31:05.078" v="80"/>
        <pc:sldMkLst>
          <pc:docMk/>
          <pc:sldMk cId="2336124805" sldId="270"/>
        </pc:sldMkLst>
      </pc:sldChg>
      <pc:sldChg chg="modTransition modAnim">
        <pc:chgData name="Maria Gatsou" userId="97b626e2777f0911" providerId="LiveId" clId="{7ED9B040-15B9-494E-9843-1CAD6F93A401}" dt="2022-02-28T20:30:57.498" v="78"/>
        <pc:sldMkLst>
          <pc:docMk/>
          <pc:sldMk cId="789307462" sldId="271"/>
        </pc:sldMkLst>
      </pc:sldChg>
      <pc:sldChg chg="modTransition modAnim">
        <pc:chgData name="Maria Gatsou" userId="97b626e2777f0911" providerId="LiveId" clId="{7ED9B040-15B9-494E-9843-1CAD6F93A401}" dt="2022-02-28T20:32:01.033" v="93"/>
        <pc:sldMkLst>
          <pc:docMk/>
          <pc:sldMk cId="3905166207" sldId="272"/>
        </pc:sldMkLst>
      </pc:sldChg>
      <pc:sldChg chg="modTransition modAnim">
        <pc:chgData name="Maria Gatsou" userId="97b626e2777f0911" providerId="LiveId" clId="{7ED9B040-15B9-494E-9843-1CAD6F93A401}" dt="2022-02-28T20:32:05.390" v="94"/>
        <pc:sldMkLst>
          <pc:docMk/>
          <pc:sldMk cId="1435147207" sldId="27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2181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13892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1929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36904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684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5561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2/28/2022</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586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4122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8474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67444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2/28/2022</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8054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2/28/2022</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76181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Εικόνα 3">
            <a:extLst>
              <a:ext uri="{FF2B5EF4-FFF2-40B4-BE49-F238E27FC236}">
                <a16:creationId xmlns:a16="http://schemas.microsoft.com/office/drawing/2014/main" id="{162DE64C-4DCE-4287-A4A1-FAC7F5B8CA63}"/>
              </a:ext>
            </a:extLst>
          </p:cNvPr>
          <p:cNvPicPr>
            <a:picLocks noChangeAspect="1"/>
          </p:cNvPicPr>
          <p:nvPr/>
        </p:nvPicPr>
        <p:blipFill rotWithShape="1">
          <a:blip r:embed="rId3">
            <a:alphaModFix amt="60000"/>
          </a:blip>
          <a:srcRect r="14510"/>
          <a:stretch/>
        </p:blipFill>
        <p:spPr>
          <a:xfrm>
            <a:off x="-25875"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Τίτλος 1">
            <a:extLst>
              <a:ext uri="{FF2B5EF4-FFF2-40B4-BE49-F238E27FC236}">
                <a16:creationId xmlns:a16="http://schemas.microsoft.com/office/drawing/2014/main" id="{D063BC74-B571-4F4A-BB23-0CAA236DBA46}"/>
              </a:ext>
            </a:extLst>
          </p:cNvPr>
          <p:cNvSpPr>
            <a:spLocks noGrp="1"/>
          </p:cNvSpPr>
          <p:nvPr>
            <p:ph type="ctrTitle"/>
          </p:nvPr>
        </p:nvSpPr>
        <p:spPr>
          <a:xfrm>
            <a:off x="1169070" y="1475309"/>
            <a:ext cx="9339075" cy="2682160"/>
          </a:xfrm>
        </p:spPr>
        <p:txBody>
          <a:bodyPr>
            <a:normAutofit fontScale="9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br>
              <a:rPr kumimoji="0" lang="en-US" sz="4800" b="1" i="0" u="none" strike="noStrike" kern="1200" cap="none" spc="0" normalizeH="0" baseline="0" noProof="0" dirty="0">
                <a:ln>
                  <a:noFill/>
                </a:ln>
                <a:solidFill>
                  <a:schemeClr val="bg1"/>
                </a:solidFill>
                <a:effectLst/>
                <a:uLnTx/>
                <a:uFillTx/>
                <a:latin typeface="Sabon Next LT"/>
                <a:ea typeface="+mn-ea"/>
                <a:cs typeface="+mn-cs"/>
              </a:rPr>
            </a:br>
            <a:br>
              <a:rPr kumimoji="0" lang="en-US" sz="4800" b="1" i="0" u="none" strike="noStrike" kern="1200" cap="none" spc="0" normalizeH="0" baseline="0" noProof="0" dirty="0">
                <a:ln>
                  <a:noFill/>
                </a:ln>
                <a:solidFill>
                  <a:schemeClr val="bg1"/>
                </a:solidFill>
                <a:effectLst/>
                <a:uLnTx/>
                <a:uFillTx/>
                <a:latin typeface="Sabon Next LT"/>
                <a:ea typeface="+mn-ea"/>
                <a:cs typeface="+mn-cs"/>
              </a:rPr>
            </a:br>
            <a:br>
              <a:rPr kumimoji="0" lang="en-US" sz="4800" b="1" i="0" u="none" strike="noStrike" kern="1200" cap="none" spc="0" normalizeH="0" baseline="0" noProof="0" dirty="0">
                <a:ln>
                  <a:noFill/>
                </a:ln>
                <a:solidFill>
                  <a:schemeClr val="bg1"/>
                </a:solidFill>
                <a:effectLst/>
                <a:uLnTx/>
                <a:uFillTx/>
                <a:latin typeface="Sabon Next LT"/>
                <a:ea typeface="+mn-ea"/>
                <a:cs typeface="+mn-cs"/>
              </a:rPr>
            </a:br>
            <a:br>
              <a:rPr kumimoji="0" lang="en-US" sz="4800" b="1" i="0" u="none" strike="noStrike" kern="1200" cap="none" spc="0" normalizeH="0" baseline="0" noProof="0" dirty="0">
                <a:ln>
                  <a:noFill/>
                </a:ln>
                <a:solidFill>
                  <a:schemeClr val="bg1"/>
                </a:solidFill>
                <a:effectLst/>
                <a:uLnTx/>
                <a:uFillTx/>
                <a:latin typeface="Sabon Next LT"/>
                <a:ea typeface="+mn-ea"/>
                <a:cs typeface="+mn-cs"/>
              </a:rPr>
            </a:br>
            <a:r>
              <a:rPr kumimoji="0" lang="en-US" sz="4800" b="1" i="0" u="none" strike="noStrike" kern="1200" cap="none" spc="0" normalizeH="0" baseline="0" noProof="0" dirty="0">
                <a:ln>
                  <a:noFill/>
                </a:ln>
                <a:solidFill>
                  <a:schemeClr val="bg1"/>
                </a:solidFill>
                <a:effectLst/>
                <a:uLnTx/>
                <a:uFillTx/>
                <a:latin typeface="Sabon Next LT"/>
                <a:ea typeface="+mn-ea"/>
                <a:cs typeface="+mn-cs"/>
              </a:rPr>
              <a:t>Δ.Ι.Ε.Κ. </a:t>
            </a:r>
            <a:br>
              <a:rPr kumimoji="0" lang="en-US" sz="4800" b="1" i="0" u="none" strike="noStrike" kern="1200" cap="none" spc="0" normalizeH="0" baseline="0" noProof="0" dirty="0">
                <a:ln>
                  <a:noFill/>
                </a:ln>
                <a:solidFill>
                  <a:schemeClr val="bg1"/>
                </a:solidFill>
                <a:effectLst/>
                <a:uLnTx/>
                <a:uFillTx/>
                <a:latin typeface="Sabon Next LT"/>
                <a:ea typeface="+mn-ea"/>
                <a:cs typeface="+mn-cs"/>
              </a:rPr>
            </a:br>
            <a:r>
              <a:rPr kumimoji="0" lang="en-US" sz="4800" b="0" i="0" u="none" strike="noStrike" kern="1200" cap="none" spc="0" normalizeH="0" baseline="0" noProof="0" dirty="0">
                <a:ln>
                  <a:noFill/>
                </a:ln>
                <a:solidFill>
                  <a:schemeClr val="bg1"/>
                </a:solidFill>
                <a:effectLst/>
                <a:uLnTx/>
                <a:uFillTx/>
                <a:latin typeface="Sabon Next LT"/>
                <a:ea typeface="+mn-ea"/>
                <a:cs typeface="+mn-cs"/>
              </a:rPr>
              <a:t> </a:t>
            </a:r>
            <a:br>
              <a:rPr kumimoji="0" lang="en-US" sz="4800" b="0" i="0" u="none" strike="noStrike" kern="1200" cap="none" spc="0" normalizeH="0" baseline="0" noProof="0" dirty="0">
                <a:ln>
                  <a:noFill/>
                </a:ln>
                <a:solidFill>
                  <a:schemeClr val="bg1"/>
                </a:solidFill>
                <a:effectLst/>
                <a:uLnTx/>
                <a:uFillTx/>
                <a:latin typeface="Sabon Next LT"/>
                <a:ea typeface="+mn-ea"/>
                <a:cs typeface="+mn-cs"/>
              </a:rPr>
            </a:br>
            <a:r>
              <a:rPr kumimoji="0" lang="en-US" sz="4800" b="0" i="0" u="none" strike="noStrike" kern="1200" cap="none" spc="0" normalizeH="0" baseline="0" noProof="0" dirty="0">
                <a:ln>
                  <a:noFill/>
                </a:ln>
                <a:solidFill>
                  <a:schemeClr val="bg1"/>
                </a:solidFill>
                <a:effectLst/>
                <a:uLnTx/>
                <a:uFillTx/>
                <a:latin typeface="Sabon Next LT"/>
                <a:ea typeface="+mn-ea"/>
                <a:cs typeface="+mn-cs"/>
              </a:rPr>
              <a:t>   </a:t>
            </a:r>
            <a:r>
              <a:rPr kumimoji="0" lang="en-US" sz="3600" b="0" i="0" u="none" strike="noStrike" kern="1200" cap="none" spc="0" normalizeH="0" baseline="0" noProof="0" dirty="0">
                <a:ln>
                  <a:noFill/>
                </a:ln>
                <a:solidFill>
                  <a:schemeClr val="bg1"/>
                </a:solidFill>
                <a:effectLst/>
                <a:uLnTx/>
                <a:uFillTx/>
                <a:latin typeface="Sabon Next LT"/>
                <a:ea typeface="+mn-ea"/>
                <a:cs typeface="+mn-cs"/>
              </a:rPr>
              <a:t>ΕΙΔΙΚΟΤΗΤΑ:</a:t>
            </a:r>
            <a:br>
              <a:rPr kumimoji="0" lang="en-US" sz="3600" b="0" i="0" u="none" strike="noStrike" kern="1200" cap="none" spc="0" normalizeH="0" baseline="0" noProof="0" dirty="0">
                <a:ln>
                  <a:noFill/>
                </a:ln>
                <a:solidFill>
                  <a:schemeClr val="bg1"/>
                </a:solidFill>
                <a:effectLst/>
                <a:uLnTx/>
                <a:uFillTx/>
                <a:latin typeface="Sabon Next LT"/>
                <a:ea typeface="+mn-ea"/>
                <a:cs typeface="+mn-cs"/>
              </a:rPr>
            </a:br>
            <a:r>
              <a:rPr kumimoji="0" lang="en-US" sz="4800" b="1" i="0" u="none" strike="noStrike" kern="1200" cap="none" spc="0" normalizeH="0" baseline="0" noProof="0" dirty="0">
                <a:ln>
                  <a:noFill/>
                </a:ln>
                <a:solidFill>
                  <a:schemeClr val="bg1"/>
                </a:solidFill>
                <a:effectLst/>
                <a:uLnTx/>
                <a:uFillTx/>
                <a:latin typeface="Sabon Next LT"/>
                <a:ea typeface="+mn-ea"/>
                <a:cs typeface="+mn-cs"/>
              </a:rPr>
              <a:t>     ΒΟΗΘΟΣ ΕΡΓΟΘΕΡΑΠΕΙΑ</a:t>
            </a:r>
            <a:r>
              <a:rPr kumimoji="0" lang="el-GR" sz="4800" b="1" i="0" u="none" strike="noStrike" kern="1200" cap="none" spc="0" normalizeH="0" baseline="0" noProof="0" dirty="0">
                <a:ln>
                  <a:noFill/>
                </a:ln>
                <a:solidFill>
                  <a:schemeClr val="bg1"/>
                </a:solidFill>
                <a:effectLst/>
                <a:uLnTx/>
                <a:uFillTx/>
                <a:latin typeface="Sabon Next LT"/>
                <a:ea typeface="+mn-ea"/>
                <a:cs typeface="+mn-cs"/>
              </a:rPr>
              <a:t>Σ</a:t>
            </a:r>
            <a:br>
              <a:rPr kumimoji="0" lang="en-US" sz="1800" b="1" i="0" u="none" strike="noStrike" kern="1200" cap="none" spc="0" normalizeH="0" baseline="0" noProof="0" dirty="0">
                <a:ln>
                  <a:noFill/>
                </a:ln>
                <a:solidFill>
                  <a:srgbClr val="FFFFFF"/>
                </a:solidFill>
                <a:effectLst/>
                <a:uLnTx/>
                <a:uFillTx/>
                <a:latin typeface="Sabon Next LT"/>
                <a:ea typeface="+mn-ea"/>
                <a:cs typeface="+mn-cs"/>
              </a:rPr>
            </a:br>
            <a:br>
              <a:rPr kumimoji="0" lang="en-US" sz="1800" b="1" i="0" u="none" strike="noStrike" kern="1200" cap="none" spc="0" normalizeH="0" baseline="0" noProof="0" dirty="0">
                <a:ln>
                  <a:noFill/>
                </a:ln>
                <a:solidFill>
                  <a:srgbClr val="FFFFFF"/>
                </a:solidFill>
                <a:effectLst/>
                <a:uLnTx/>
                <a:uFillTx/>
                <a:latin typeface="Sabon Next LT"/>
                <a:ea typeface="+mn-ea"/>
                <a:cs typeface="+mn-cs"/>
              </a:rPr>
            </a:br>
            <a:br>
              <a:rPr kumimoji="0" lang="en-US" sz="1800" b="1" i="0" u="none" strike="noStrike" kern="1200" cap="none" spc="0" normalizeH="0" baseline="0" noProof="0" dirty="0">
                <a:ln>
                  <a:noFill/>
                </a:ln>
                <a:solidFill>
                  <a:srgbClr val="FFFFFF"/>
                </a:solidFill>
                <a:effectLst/>
                <a:uLnTx/>
                <a:uFillTx/>
                <a:latin typeface="Sabon Next LT"/>
                <a:ea typeface="+mn-ea"/>
                <a:cs typeface="+mn-cs"/>
              </a:rPr>
            </a:br>
            <a:br>
              <a:rPr kumimoji="0" lang="en-US" sz="1800" b="1" i="0" u="none" strike="noStrike" kern="1200" cap="none" spc="0" normalizeH="0" baseline="0" noProof="0" dirty="0">
                <a:ln>
                  <a:noFill/>
                </a:ln>
                <a:solidFill>
                  <a:srgbClr val="FFFFFF"/>
                </a:solidFill>
                <a:effectLst/>
                <a:uLnTx/>
                <a:uFillTx/>
                <a:latin typeface="Sabon Next LT"/>
                <a:ea typeface="+mn-ea"/>
                <a:cs typeface="+mn-cs"/>
              </a:rPr>
            </a:br>
            <a:br>
              <a:rPr kumimoji="0" lang="en-US" sz="1800" b="1" i="0" u="none" strike="noStrike" kern="1200" cap="none" spc="0" normalizeH="0" baseline="0" noProof="0" dirty="0">
                <a:ln>
                  <a:noFill/>
                </a:ln>
                <a:solidFill>
                  <a:srgbClr val="FFFFFF"/>
                </a:solidFill>
                <a:effectLst/>
                <a:uLnTx/>
                <a:uFillTx/>
                <a:latin typeface="Sabon Next LT"/>
                <a:ea typeface="+mn-ea"/>
                <a:cs typeface="+mn-cs"/>
              </a:rPr>
            </a:br>
            <a:br>
              <a:rPr kumimoji="0" lang="en-US" sz="1800" b="1" i="0" u="none" strike="noStrike" kern="1200" cap="none" spc="0" normalizeH="0" baseline="0" noProof="0" dirty="0">
                <a:ln>
                  <a:noFill/>
                </a:ln>
                <a:solidFill>
                  <a:srgbClr val="FFFFFF"/>
                </a:solidFill>
                <a:effectLst/>
                <a:uLnTx/>
                <a:uFillTx/>
                <a:latin typeface="Sabon Next LT"/>
                <a:ea typeface="+mn-ea"/>
                <a:cs typeface="+mn-cs"/>
              </a:rPr>
            </a:br>
            <a:endParaRPr lang="el-GR" sz="1800" dirty="0">
              <a:solidFill>
                <a:srgbClr val="FFFFFF"/>
              </a:solidFill>
            </a:endParaRPr>
          </a:p>
        </p:txBody>
      </p:sp>
      <p:sp>
        <p:nvSpPr>
          <p:cNvPr id="3" name="Υπότιτλος 2">
            <a:extLst>
              <a:ext uri="{FF2B5EF4-FFF2-40B4-BE49-F238E27FC236}">
                <a16:creationId xmlns:a16="http://schemas.microsoft.com/office/drawing/2014/main" id="{589A3BBA-48EA-42F4-831D-79014DF4E42A}"/>
              </a:ext>
            </a:extLst>
          </p:cNvPr>
          <p:cNvSpPr>
            <a:spLocks noGrp="1"/>
          </p:cNvSpPr>
          <p:nvPr>
            <p:ph type="subTitle" idx="1"/>
          </p:nvPr>
        </p:nvSpPr>
        <p:spPr>
          <a:xfrm>
            <a:off x="684225" y="3674327"/>
            <a:ext cx="9339075" cy="1380213"/>
          </a:xfrm>
        </p:spPr>
        <p:txBody>
          <a:bodyPr>
            <a:normAutofit fontScale="25000" lnSpcReduction="20000"/>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en-US" sz="112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l-GR" sz="112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Β’ ΕΞΑΜΗΝΟ</a:t>
            </a: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en-US" sz="112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l-GR" sz="112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ΜΑΘΗΜΑ: </a:t>
            </a:r>
            <a:r>
              <a:rPr kumimoji="0" lang="el-GR" sz="11200" b="1" i="1" u="none" strike="noStrike" kern="1200" cap="none" spc="0" normalizeH="0" baseline="0" noProof="0" dirty="0">
                <a:ln>
                  <a:noFill/>
                </a:ln>
                <a:solidFill>
                  <a:prstClr val="white"/>
                </a:solidFill>
                <a:effectLst/>
                <a:highlight>
                  <a:srgbClr val="000080"/>
                </a:highlight>
                <a:uLnTx/>
                <a:uFillTx/>
                <a:latin typeface="Arial" panose="020B0604020202020204" pitchFamily="34" charset="0"/>
                <a:cs typeface="Arial" panose="020B0604020202020204" pitchFamily="34" charset="0"/>
              </a:rPr>
              <a:t>ΣΤΟΙΧΕΙΑ ΓΗΡΙΑΤΡΙΚΗΣ ( Β΄ εξ.)</a:t>
            </a:r>
            <a:endParaRPr kumimoji="0" lang="en-US" sz="11200" b="1" i="1" u="none" strike="noStrike" kern="1200" cap="none" spc="0" normalizeH="0" baseline="0" noProof="0" dirty="0">
              <a:ln>
                <a:noFill/>
              </a:ln>
              <a:solidFill>
                <a:prstClr val="white"/>
              </a:solidFill>
              <a:effectLst/>
              <a:highlight>
                <a:srgbClr val="000080"/>
              </a:highligh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endParaRPr lang="en-US" sz="11200" b="1" i="1" dirty="0">
              <a:solidFill>
                <a:prstClr val="white"/>
              </a:solidFill>
              <a:highlight>
                <a:srgbClr val="000080"/>
              </a:highligh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en-US" sz="8000" b="1" i="1" u="none" strike="noStrike" kern="1200" cap="none" spc="0" normalizeH="0" baseline="0" noProof="0" dirty="0">
                <a:ln>
                  <a:noFill/>
                </a:ln>
                <a:solidFill>
                  <a:prstClr val="white"/>
                </a:solidFill>
                <a:effectLst/>
                <a:uLnTx/>
                <a:uFillTx/>
                <a:latin typeface="Avenir Next LT Pro"/>
                <a:ea typeface="+mn-ea"/>
                <a:cs typeface="+mn-cs"/>
              </a:rPr>
              <a:t>                                                          </a:t>
            </a:r>
          </a:p>
          <a:p>
            <a:pPr marL="0" marR="0" lvl="0" indent="0" algn="just" defTabSz="914400" rtl="0" eaLnBrk="1" fontAlgn="auto" latinLnBrk="0" hangingPunct="1">
              <a:lnSpc>
                <a:spcPct val="170000"/>
              </a:lnSpc>
              <a:spcBef>
                <a:spcPts val="0"/>
              </a:spcBef>
              <a:spcAft>
                <a:spcPts val="0"/>
              </a:spcAft>
              <a:buClrTx/>
              <a:buSzTx/>
              <a:buFontTx/>
              <a:buNone/>
              <a:tabLst/>
              <a:defRPr/>
            </a:pPr>
            <a:r>
              <a:rPr lang="en-US" sz="8000" b="1" i="1" dirty="0">
                <a:solidFill>
                  <a:prstClr val="white"/>
                </a:solidFill>
                <a:latin typeface="Avenir Next LT Pro"/>
              </a:rPr>
              <a:t>                                                        </a:t>
            </a:r>
            <a:r>
              <a:rPr lang="el-GR" sz="8000" b="1" i="1" dirty="0">
                <a:solidFill>
                  <a:prstClr val="white"/>
                </a:solidFill>
                <a:latin typeface="Avenir Next LT Pro"/>
              </a:rPr>
              <a:t>  </a:t>
            </a:r>
            <a:r>
              <a:rPr kumimoji="0" lang="el-GR" sz="8000" b="1" i="1" u="none" strike="noStrike" kern="1200" cap="none" spc="0" normalizeH="0" baseline="0" noProof="0" dirty="0" err="1">
                <a:ln>
                  <a:noFill/>
                </a:ln>
                <a:solidFill>
                  <a:prstClr val="white"/>
                </a:solidFill>
                <a:effectLst/>
                <a:uLnTx/>
                <a:uFillTx/>
                <a:latin typeface="Avenir Next LT Pro"/>
                <a:ea typeface="+mn-ea"/>
                <a:cs typeface="+mn-cs"/>
              </a:rPr>
              <a:t>Μέλιου</a:t>
            </a:r>
            <a:r>
              <a:rPr kumimoji="0" lang="el-GR" sz="8000" b="1" i="1" u="none" strike="noStrike" kern="1200" cap="none" spc="0" normalizeH="0" baseline="0" noProof="0" dirty="0">
                <a:ln>
                  <a:noFill/>
                </a:ln>
                <a:solidFill>
                  <a:prstClr val="white"/>
                </a:solidFill>
                <a:effectLst/>
                <a:uLnTx/>
                <a:uFillTx/>
                <a:latin typeface="Avenir Next LT Pro"/>
                <a:ea typeface="+mn-ea"/>
                <a:cs typeface="+mn-cs"/>
              </a:rPr>
              <a:t> Μερόπη </a:t>
            </a:r>
            <a:r>
              <a:rPr kumimoji="0" lang="en-US" sz="8000" b="1" i="1" u="none" strike="noStrike" kern="1200" cap="none" spc="0" normalizeH="0" baseline="0" noProof="0" dirty="0">
                <a:ln>
                  <a:noFill/>
                </a:ln>
                <a:solidFill>
                  <a:prstClr val="white"/>
                </a:solidFill>
                <a:effectLst/>
                <a:uLnTx/>
                <a:uFillTx/>
                <a:latin typeface="Avenir Next LT Pro"/>
                <a:ea typeface="+mn-ea"/>
                <a:cs typeface="+mn-cs"/>
              </a:rPr>
              <a:t>MSc</a:t>
            </a:r>
            <a:endParaRPr kumimoji="0" lang="el-GR" sz="46000" b="1" i="1" u="none" strike="noStrike" kern="1200" cap="none" spc="0" normalizeH="0" baseline="0" noProof="0" dirty="0">
              <a:ln>
                <a:noFill/>
              </a:ln>
              <a:solidFill>
                <a:prstClr val="white"/>
              </a:solidFill>
              <a:effectLst/>
              <a:highlight>
                <a:srgbClr val="000080"/>
              </a:highligh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70000"/>
              </a:lnSpc>
              <a:spcBef>
                <a:spcPts val="0"/>
              </a:spcBef>
              <a:spcAft>
                <a:spcPts val="0"/>
              </a:spcAft>
              <a:buClrTx/>
              <a:buSzTx/>
              <a:buFontTx/>
              <a:buNone/>
              <a:tabLst/>
              <a:defRPr/>
            </a:pPr>
            <a:endParaRPr kumimoji="0" lang="el-GR" sz="11200" b="1" i="1" u="none" strike="noStrike" kern="1200" cap="none" spc="0" normalizeH="0" baseline="0" noProof="0" dirty="0">
              <a:ln>
                <a:noFill/>
              </a:ln>
              <a:solidFill>
                <a:prstClr val="white"/>
              </a:solidFill>
              <a:effectLst/>
              <a:highlight>
                <a:srgbClr val="0000FF"/>
              </a:highligh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00" b="1" i="1" u="none" strike="noStrike" kern="1200" cap="none" spc="0" normalizeH="0" baseline="0" noProof="0" dirty="0">
              <a:ln>
                <a:noFill/>
              </a:ln>
              <a:solidFill>
                <a:prstClr val="white"/>
              </a:solidFill>
              <a:effectLst/>
              <a:highlight>
                <a:srgbClr val="0000FF"/>
              </a:highligh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00" b="1" i="1" u="none" strike="noStrike" kern="1200" cap="none" spc="0" normalizeH="0" baseline="0" noProof="0" dirty="0">
              <a:ln>
                <a:noFill/>
              </a:ln>
              <a:solidFill>
                <a:prstClr val="white"/>
              </a:solidFill>
              <a:effectLst/>
              <a:highlight>
                <a:srgbClr val="0000FF"/>
              </a:highligh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l-GR" sz="9600" b="1" i="1"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Μέλιου</a:t>
            </a:r>
            <a:r>
              <a:rPr kumimoji="0" lang="el-GR" sz="96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Μερόπη </a:t>
            </a:r>
            <a:r>
              <a:rPr kumimoji="0" lang="en-US" sz="96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MSc</a:t>
            </a:r>
            <a:endParaRPr kumimoji="0" lang="en-US" sz="11200" b="1" i="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a:lnSpc>
                <a:spcPct val="100000"/>
              </a:lnSpc>
            </a:pPr>
            <a:endParaRPr lang="en-US" sz="600" b="1" i="1" dirty="0">
              <a:solidFill>
                <a:srgbClr val="FFFFFF"/>
              </a:solidFill>
            </a:endParaRPr>
          </a:p>
          <a:p>
            <a:pPr>
              <a:lnSpc>
                <a:spcPct val="100000"/>
              </a:lnSpc>
            </a:pPr>
            <a:endParaRPr lang="el-GR" sz="600" dirty="0">
              <a:solidFill>
                <a:srgbClr val="FFFFFF"/>
              </a:solidFill>
            </a:endParaRPr>
          </a:p>
        </p:txBody>
      </p:sp>
    </p:spTree>
    <p:extLst>
      <p:ext uri="{BB962C8B-B14F-4D97-AF65-F5344CB8AC3E}">
        <p14:creationId xmlns:p14="http://schemas.microsoft.com/office/powerpoint/2010/main" val="99268828"/>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lick.wav"/>
          </p:stSnd>
        </p:sndAc>
      </p:transition>
    </mc:Choice>
    <mc:Fallback>
      <p:transition spd="slow">
        <p:split orient="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24AA0C0-D150-4520-9BBC-457E569DDA70}"/>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2166722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D6553AF-B7AA-4A42-B139-1E8F95E106CA}"/>
              </a:ext>
            </a:extLst>
          </p:cNvPr>
          <p:cNvSpPr>
            <a:spLocks noGrp="1"/>
          </p:cNvSpPr>
          <p:nvPr>
            <p:ph idx="1"/>
          </p:nvPr>
        </p:nvSpPr>
        <p:spPr>
          <a:xfrm>
            <a:off x="691078" y="301841"/>
            <a:ext cx="11098467" cy="5602726"/>
          </a:xfrm>
        </p:spPr>
        <p:txBody>
          <a:bodyPr>
            <a:normAutofit/>
          </a:bodyPr>
          <a:lstStyle/>
          <a:p>
            <a:pPr marL="0" indent="0">
              <a:buNone/>
            </a:pPr>
            <a:r>
              <a:rPr lang="el-GR" sz="2400" b="1" dirty="0"/>
              <a:t>Στατιστικά στοιχεία σε παγκόσμια κλίμακα, από το 1950 ως το 2005</a:t>
            </a:r>
            <a:endParaRPr lang="en-US" sz="2400" b="1" dirty="0"/>
          </a:p>
          <a:p>
            <a:pPr marL="0" indent="0">
              <a:buNone/>
            </a:pPr>
            <a:endParaRPr lang="el-GR" sz="2400" b="1" dirty="0"/>
          </a:p>
          <a:p>
            <a:pPr marL="0" indent="0">
              <a:buNone/>
            </a:pPr>
            <a:r>
              <a:rPr lang="el-GR" dirty="0"/>
              <a:t>· το ποσοστό των ανθρώπων άνω των 65 ετών έχει αυξηθεί κατά 50% πιο γρήγορα σε σχέση με το συνολικό πληθυσμό, </a:t>
            </a:r>
          </a:p>
          <a:p>
            <a:pPr marL="0" indent="0">
              <a:buNone/>
            </a:pPr>
            <a:r>
              <a:rPr lang="el-GR" dirty="0"/>
              <a:t>· το ποσοστό των ανθρώπων 75-84 ετών έχει αυξηθεί 100% πιο γρήγορα                                  από το συνολικό πληθυσμό και τέλος </a:t>
            </a:r>
          </a:p>
          <a:p>
            <a:pPr marL="0" indent="0">
              <a:buNone/>
            </a:pPr>
            <a:r>
              <a:rPr lang="el-GR" dirty="0"/>
              <a:t>· το ποσοστό των ανθρώπων 85 ετών και άνω έχει αυξηθεί 300% πιο γρήγορα συγκριτικά με το σύνολο του πληθυσμού</a:t>
            </a:r>
            <a:r>
              <a:rPr lang="en-US" dirty="0"/>
              <a:t>.</a:t>
            </a:r>
            <a:endParaRPr lang="el-GR" dirty="0"/>
          </a:p>
          <a:p>
            <a:pPr marL="0" indent="0">
              <a:buNone/>
            </a:pPr>
            <a:r>
              <a:rPr lang="el-GR" dirty="0"/>
              <a:t> Δηλαδή αυτό που ουσιαστικά διαφαίνεται είναι ότι η ηλικιακή ομάδα η οποία είναι η πιο γρήγορα αυξανόμενη από όλες είναι οι ηλικιωμένοι άνω των 85 ετών. Αναμφίβολα σήμερα στον πλανήτη μας  υπάρχει μία συνεχής αύξηση του πληθυσμού της Γ΄ Ηλικίας. </a:t>
            </a:r>
          </a:p>
        </p:txBody>
      </p:sp>
    </p:spTree>
    <p:extLst>
      <p:ext uri="{BB962C8B-B14F-4D97-AF65-F5344CB8AC3E}">
        <p14:creationId xmlns:p14="http://schemas.microsoft.com/office/powerpoint/2010/main" val="497524050"/>
      </p:ext>
    </p:extLst>
  </p:cSld>
  <p:clrMapOvr>
    <a:masterClrMapping/>
  </p:clrMapOvr>
  <p:transition spd="slow">
    <p:push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0EAC744-7CC1-418E-8F46-C6ECA2C1CD7E}"/>
              </a:ext>
            </a:extLst>
          </p:cNvPr>
          <p:cNvSpPr>
            <a:spLocks noGrp="1"/>
          </p:cNvSpPr>
          <p:nvPr>
            <p:ph idx="1"/>
          </p:nvPr>
        </p:nvSpPr>
        <p:spPr>
          <a:xfrm>
            <a:off x="788733" y="440310"/>
            <a:ext cx="10325000" cy="3564436"/>
          </a:xfrm>
        </p:spPr>
        <p:txBody>
          <a:bodyPr>
            <a:no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sz="28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Αίτια Γήρανσης</a:t>
            </a:r>
            <a:endParaRPr kumimoji="0" lang="el-GR" altLang="el-GR" sz="28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Η διαλεύκανση των αιτίων της γήρανσης στηρίζεται σε θεωρίες</a:t>
            </a:r>
            <a:r>
              <a:rPr kumimoji="0" lang="en-US"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που διακρίνονται  </a:t>
            </a:r>
            <a:r>
              <a:rPr kumimoji="0" lang="el-GR" altLang="el-GR"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σε γενετικές και μη γενετικές.</a:t>
            </a: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l-GR" altLang="el-GR"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Οι γενετικές θεωρίες  αναφέρουν ως αίτια:</a:t>
            </a: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τα λάθη στην αντιγραφή του </a:t>
            </a:r>
            <a:r>
              <a:rPr kumimoji="0" lang="en-US"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DNA</a:t>
            </a:r>
            <a:endPar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τη μείωση της αποδοτικότητας του ανοσοποιητικού συστήματος,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τη συσσώρευση τοξικών ουσιών στον οργανισμό που αποτελούν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προϊόντα του μεταβολισμού του,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την ελάττωση των λειτουργιών των οργάνων κλπ.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  </a:t>
            </a: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η προοδευτική ανικανότητα  του οργανισμού (στη πάροδο του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l-GR" altLang="el-GR"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χρόνου) να προσαρμοστεί στο στρες.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600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2A686C7-291F-47DB-8CE1-9275E1D8F2DF}"/>
              </a:ext>
            </a:extLst>
          </p:cNvPr>
          <p:cNvSpPr>
            <a:spLocks noGrp="1"/>
          </p:cNvSpPr>
          <p:nvPr>
            <p:ph idx="1"/>
          </p:nvPr>
        </p:nvSpPr>
        <p:spPr>
          <a:xfrm>
            <a:off x="646691" y="617863"/>
            <a:ext cx="10325000" cy="3564436"/>
          </a:xfrm>
        </p:spPr>
        <p:txBody>
          <a:bodyPr>
            <a:noAutofit/>
          </a:bodyPr>
          <a:lstStyle/>
          <a:p>
            <a:pPr marL="0" indent="0" algn="just" eaLnBrk="1" hangingPunct="1">
              <a:spcBef>
                <a:spcPct val="50000"/>
              </a:spcBef>
              <a:buNone/>
            </a:pPr>
            <a:r>
              <a:rPr lang="el-GR" altLang="el-GR" sz="2400" b="1" i="1" dirty="0">
                <a:cs typeface="Times New Roman" panose="02020603050405020304" pitchFamily="18" charset="0"/>
              </a:rPr>
              <a:t>Οργανικές μεταβολές  λόγω της γήρανσης</a:t>
            </a:r>
            <a:endParaRPr lang="el-GR" altLang="el-GR" sz="2400" b="1" i="1" dirty="0">
              <a:latin typeface="Times New Roman" panose="02020603050405020304" pitchFamily="18" charset="0"/>
            </a:endParaRPr>
          </a:p>
          <a:p>
            <a:pPr marL="0" indent="0" algn="just" eaLnBrk="1" hangingPunct="1">
              <a:spcBef>
                <a:spcPct val="50000"/>
              </a:spcBef>
              <a:buNone/>
            </a:pPr>
            <a:r>
              <a:rPr lang="en-US" altLang="el-GR" b="1" i="1" dirty="0">
                <a:cs typeface="Times New Roman" panose="02020603050405020304" pitchFamily="18" charset="0"/>
              </a:rPr>
              <a:t>  </a:t>
            </a:r>
          </a:p>
          <a:p>
            <a:pPr marL="0" indent="0" algn="just" eaLnBrk="1" hangingPunct="1">
              <a:spcBef>
                <a:spcPct val="50000"/>
              </a:spcBef>
              <a:buNone/>
            </a:pPr>
            <a:r>
              <a:rPr lang="el-GR" altLang="el-GR" b="1" i="1" dirty="0" err="1">
                <a:cs typeface="Times New Roman" panose="02020603050405020304" pitchFamily="18" charset="0"/>
              </a:rPr>
              <a:t>Μυοσκελετικό</a:t>
            </a:r>
            <a:r>
              <a:rPr lang="el-GR" altLang="el-GR" b="1" i="1" dirty="0">
                <a:cs typeface="Times New Roman" panose="02020603050405020304" pitchFamily="18" charset="0"/>
              </a:rPr>
              <a:t> σύστημα:</a:t>
            </a:r>
            <a:r>
              <a:rPr lang="el-GR" altLang="el-GR" dirty="0">
                <a:cs typeface="Times New Roman" panose="02020603050405020304" pitchFamily="18" charset="0"/>
              </a:rPr>
              <a:t> </a:t>
            </a:r>
          </a:p>
          <a:p>
            <a:pPr algn="just" eaLnBrk="1" hangingPunct="1">
              <a:spcBef>
                <a:spcPct val="50000"/>
              </a:spcBef>
              <a:buFont typeface="Wingdings" panose="05000000000000000000" pitchFamily="2" charset="2"/>
              <a:buAutoNum type="arabicPeriod"/>
            </a:pPr>
            <a:r>
              <a:rPr lang="el-GR" altLang="el-GR" b="1" dirty="0"/>
              <a:t>Μείωση μυϊκής συστολής.</a:t>
            </a:r>
            <a:r>
              <a:rPr lang="el-GR" altLang="el-GR" dirty="0"/>
              <a:t> (οι μύες χρειάζονται ένα μεγαλύτερο ερέθισμα (σε ένταση) για να </a:t>
            </a:r>
            <a:r>
              <a:rPr lang="el-GR" altLang="el-GR" dirty="0" err="1"/>
              <a:t>συσπαστούν</a:t>
            </a:r>
            <a:r>
              <a:rPr lang="el-GR" altLang="el-GR" dirty="0"/>
              <a:t>)</a:t>
            </a:r>
          </a:p>
          <a:p>
            <a:pPr algn="just" eaLnBrk="1" hangingPunct="1">
              <a:spcBef>
                <a:spcPct val="50000"/>
              </a:spcBef>
              <a:buFont typeface="Wingdings" panose="05000000000000000000" pitchFamily="2" charset="2"/>
              <a:buAutoNum type="arabicPeriod"/>
            </a:pPr>
            <a:r>
              <a:rPr lang="el-GR" altLang="el-GR" dirty="0"/>
              <a:t>Μεταξύ 50 με 70 ετών, </a:t>
            </a:r>
            <a:r>
              <a:rPr lang="el-GR" altLang="el-GR" b="1" dirty="0"/>
              <a:t>η </a:t>
            </a:r>
            <a:r>
              <a:rPr lang="el-GR" altLang="el-GR" b="1" dirty="0" err="1"/>
              <a:t>μυική</a:t>
            </a:r>
            <a:r>
              <a:rPr lang="el-GR" altLang="el-GR" b="1" dirty="0"/>
              <a:t> δύναμη</a:t>
            </a:r>
            <a:r>
              <a:rPr lang="el-GR" altLang="el-GR" dirty="0"/>
              <a:t> μειώνεται κατά 15% περίπου ανά δεκαετία και μετά τα 70 έτη μειώνεται κατά 1,5% περίπου ανά έτος, και οι μειώσεις στη δύναμη σχετίζονται με τις πτώσεις που βιώνουν οι ηλικιωμένοι</a:t>
            </a:r>
            <a:r>
              <a:rPr lang="en-US" altLang="el-GR" dirty="0"/>
              <a:t>.</a:t>
            </a:r>
          </a:p>
          <a:p>
            <a:pPr algn="just" eaLnBrk="1" hangingPunct="1">
              <a:spcBef>
                <a:spcPct val="50000"/>
              </a:spcBef>
              <a:buFont typeface="Wingdings" panose="05000000000000000000" pitchFamily="2" charset="2"/>
              <a:buAutoNum type="arabicPeriod"/>
            </a:pPr>
            <a:r>
              <a:rPr lang="el-GR" altLang="el-GR" dirty="0"/>
              <a:t>Παρουσιάζεται </a:t>
            </a:r>
            <a:r>
              <a:rPr lang="el-GR" altLang="el-GR" b="1" dirty="0" err="1"/>
              <a:t>σαρκοπενία</a:t>
            </a:r>
            <a:r>
              <a:rPr lang="el-GR" altLang="el-GR" dirty="0"/>
              <a:t> και </a:t>
            </a:r>
            <a:r>
              <a:rPr lang="el-GR" altLang="el-GR" b="1" dirty="0" err="1"/>
              <a:t>οστεοπενία</a:t>
            </a:r>
            <a:r>
              <a:rPr lang="el-GR" altLang="el-GR" dirty="0"/>
              <a:t> (ατροφία των μυών  εξαιτίας της εκφύλισης των μυϊκών και των νευρικών κυττάρων, και έκπτωση των οστών). Με συνέπεια την αρνητική επίδραση στην ποιότητα ζωής και στην επιβίωσή</a:t>
            </a:r>
            <a:r>
              <a:rPr lang="en-US" altLang="el-GR" dirty="0"/>
              <a:t>.</a:t>
            </a:r>
          </a:p>
          <a:p>
            <a:pPr algn="just" eaLnBrk="1" hangingPunct="1">
              <a:spcBef>
                <a:spcPct val="50000"/>
              </a:spcBef>
              <a:buFont typeface="Wingdings" panose="05000000000000000000" pitchFamily="2" charset="2"/>
              <a:buAutoNum type="arabicPeriod"/>
            </a:pPr>
            <a:r>
              <a:rPr lang="el-GR" altLang="el-GR" dirty="0"/>
              <a:t> Το1/3 έχουν πτώσεις  (γηροκομεία κλπ.)  και το 24% θα υποστούν σοβαρό τραυματισμό που  θα απαιτεί ιατρική φροντίδα</a:t>
            </a:r>
            <a:endParaRPr lang="el-GR" dirty="0"/>
          </a:p>
        </p:txBody>
      </p:sp>
    </p:spTree>
    <p:extLst>
      <p:ext uri="{BB962C8B-B14F-4D97-AF65-F5344CB8AC3E}">
        <p14:creationId xmlns:p14="http://schemas.microsoft.com/office/powerpoint/2010/main" val="2996518120"/>
      </p:ext>
    </p:extLst>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C4C31B4-D88E-4C77-B88A-3D8578E22D8F}"/>
              </a:ext>
            </a:extLst>
          </p:cNvPr>
          <p:cNvSpPr>
            <a:spLocks noGrp="1"/>
          </p:cNvSpPr>
          <p:nvPr>
            <p:ph idx="1"/>
          </p:nvPr>
        </p:nvSpPr>
        <p:spPr>
          <a:xfrm>
            <a:off x="691079" y="452761"/>
            <a:ext cx="10325000" cy="5451806"/>
          </a:xfrm>
        </p:spPr>
        <p:txBody>
          <a:bodyPr>
            <a:normAutofit fontScale="40000" lnSpcReduction="20000"/>
          </a:bodyPr>
          <a:lstStyle/>
          <a:p>
            <a:pPr marL="0" indent="0">
              <a:buNone/>
            </a:pPr>
            <a:r>
              <a:rPr lang="el-GR" b="1" dirty="0"/>
              <a:t> </a:t>
            </a:r>
            <a:r>
              <a:rPr lang="el-GR" sz="5100" b="1" dirty="0"/>
              <a:t>Καρδιαγγειακό σύστημα:</a:t>
            </a:r>
            <a:r>
              <a:rPr lang="el-GR" sz="5100" dirty="0"/>
              <a:t> </a:t>
            </a:r>
            <a:endParaRPr lang="en-US" sz="5100" dirty="0"/>
          </a:p>
          <a:p>
            <a:pPr marL="0" indent="0">
              <a:buNone/>
            </a:pPr>
            <a:endParaRPr lang="el-GR" sz="3200" dirty="0"/>
          </a:p>
          <a:p>
            <a:pPr marL="0" indent="0" algn="just">
              <a:lnSpc>
                <a:spcPct val="160000"/>
              </a:lnSpc>
              <a:buNone/>
            </a:pPr>
            <a:r>
              <a:rPr lang="el-GR" sz="4000" dirty="0"/>
              <a:t>   -  μείωση ελαστικότητας  των αγγείων και  σκλήρυνση των αρτηριών. είναι αισθητή η μείωση του όγκου παλμού, ο οποίος ελαττώνεται κατά 0,5% κάθε χρόνο. </a:t>
            </a:r>
          </a:p>
          <a:p>
            <a:pPr marL="0" indent="0" algn="just">
              <a:lnSpc>
                <a:spcPct val="160000"/>
              </a:lnSpc>
              <a:buNone/>
            </a:pPr>
            <a:r>
              <a:rPr lang="el-GR" sz="4000" dirty="0"/>
              <a:t>  - αλλοιώσεις σε αρτηρίες και οι φλέβες  που επιφέρει η αύξηση της συστολικής πίεσης ανά δεκαετία ζωής μέχρι τα 70 έτη, η οποία κυμαίνεται στα 5 ΜΜ </a:t>
            </a:r>
            <a:r>
              <a:rPr lang="el-GR" sz="4000" dirty="0" err="1"/>
              <a:t>Ηg</a:t>
            </a:r>
            <a:r>
              <a:rPr lang="el-GR" sz="4000" dirty="0"/>
              <a:t> και στα 10 ΜΜ </a:t>
            </a:r>
            <a:r>
              <a:rPr lang="el-GR" sz="4000" dirty="0" err="1"/>
              <a:t>Ηg</a:t>
            </a:r>
            <a:r>
              <a:rPr lang="el-GR" sz="4000" dirty="0"/>
              <a:t> για τους άντρες και τις γυναίκες αντίστοιχα. </a:t>
            </a:r>
          </a:p>
          <a:p>
            <a:pPr marL="0" indent="0" algn="just">
              <a:lnSpc>
                <a:spcPct val="160000"/>
              </a:lnSpc>
              <a:buNone/>
            </a:pPr>
            <a:r>
              <a:rPr lang="el-GR" sz="4000" dirty="0"/>
              <a:t>  -  εμφάνιση της </a:t>
            </a:r>
            <a:r>
              <a:rPr lang="el-GR" sz="4000" dirty="0" err="1"/>
              <a:t>ορθοστατικής</a:t>
            </a:r>
            <a:r>
              <a:rPr lang="el-GR" sz="4000" dirty="0"/>
              <a:t> υπότασης (ελάττωση </a:t>
            </a:r>
            <a:r>
              <a:rPr lang="el-GR" sz="4000" dirty="0" err="1"/>
              <a:t>συστολικότητας</a:t>
            </a:r>
            <a:r>
              <a:rPr lang="el-GR" sz="4000" dirty="0"/>
              <a:t> φλεβών). </a:t>
            </a:r>
          </a:p>
          <a:p>
            <a:pPr marL="0" indent="0" algn="just">
              <a:lnSpc>
                <a:spcPct val="160000"/>
              </a:lnSpc>
              <a:buNone/>
            </a:pPr>
            <a:r>
              <a:rPr lang="el-GR" sz="4000" dirty="0"/>
              <a:t>   - μείωση της καρδιακής συχνότητα σε αδράνεια, προσπάθεια επίδοσης είναι της τάξεως των 6-10 παλμών ανά λεπτό για κάθε δεκαετία που περνάει</a:t>
            </a:r>
            <a:r>
              <a:rPr lang="en-US" sz="4000" dirty="0"/>
              <a:t>.</a:t>
            </a:r>
          </a:p>
          <a:p>
            <a:pPr marL="0" indent="0" algn="just">
              <a:lnSpc>
                <a:spcPct val="160000"/>
              </a:lnSpc>
              <a:buNone/>
            </a:pPr>
            <a:r>
              <a:rPr lang="el-GR" sz="4000" dirty="0"/>
              <a:t>     -  μείωση ικανότητας μεταφοράς του οξυγόνου μέσω του αίματος στους ιστούς, ως αποτέλεσμα των αλλαγών στην κεντρική και περιφερική κυκλοφορία</a:t>
            </a:r>
            <a:r>
              <a:rPr lang="en-US" sz="4000" dirty="0"/>
              <a:t>.</a:t>
            </a:r>
            <a:r>
              <a:rPr lang="el-GR" sz="4000" dirty="0"/>
              <a:t>Οι καρδιοπάθειες αποτελούν την κύρια αιτία θανάτου σε γυναίκες 65-79 ετών και σε άνδρες 45-84 ετών, στην Ε.Ε, ενώ στην Ελλάδα είναι το 29,8% των συνολικών θανάτων, όπως καταγράφηκαν από το Ε.Σ.Υ. το 1992</a:t>
            </a:r>
            <a:r>
              <a:rPr lang="en-US" sz="4000" dirty="0"/>
              <a:t>.</a:t>
            </a:r>
            <a:endParaRPr lang="el-GR" sz="4000" dirty="0"/>
          </a:p>
        </p:txBody>
      </p:sp>
    </p:spTree>
    <p:extLst>
      <p:ext uri="{BB962C8B-B14F-4D97-AF65-F5344CB8AC3E}">
        <p14:creationId xmlns:p14="http://schemas.microsoft.com/office/powerpoint/2010/main" val="1903270338"/>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07F8BD2-8E29-465D-A716-6EA5B8FA0956}"/>
              </a:ext>
            </a:extLst>
          </p:cNvPr>
          <p:cNvSpPr>
            <a:spLocks noGrp="1"/>
          </p:cNvSpPr>
          <p:nvPr>
            <p:ph idx="1"/>
          </p:nvPr>
        </p:nvSpPr>
        <p:spPr>
          <a:xfrm>
            <a:off x="691079" y="301841"/>
            <a:ext cx="10325000" cy="5602726"/>
          </a:xfrm>
        </p:spPr>
        <p:txBody>
          <a:bodyPr>
            <a:normAutofit/>
          </a:bodyPr>
          <a:lstStyle/>
          <a:p>
            <a:pPr marL="0" indent="0">
              <a:buNone/>
            </a:pPr>
            <a:r>
              <a:rPr lang="el-GR" sz="2400" b="1" dirty="0"/>
              <a:t>Θερμορυθμιστικά συστήματα</a:t>
            </a:r>
            <a:r>
              <a:rPr lang="el-GR" sz="2400" dirty="0"/>
              <a:t>:  </a:t>
            </a:r>
            <a:endParaRPr lang="en-US" sz="2400" dirty="0"/>
          </a:p>
          <a:p>
            <a:pPr marL="0" indent="0">
              <a:buNone/>
            </a:pPr>
            <a:endParaRPr lang="el-GR" dirty="0"/>
          </a:p>
          <a:p>
            <a:pPr marL="0" indent="0" algn="just">
              <a:lnSpc>
                <a:spcPct val="150000"/>
              </a:lnSpc>
              <a:buNone/>
            </a:pPr>
            <a:r>
              <a:rPr lang="el-GR" dirty="0"/>
              <a:t>      -  μείωση της ρύθμισης της θερμοκρασίας του σώματος</a:t>
            </a:r>
          </a:p>
          <a:p>
            <a:pPr marL="0" indent="0" algn="just">
              <a:lnSpc>
                <a:spcPct val="150000"/>
              </a:lnSpc>
              <a:buNone/>
            </a:pPr>
            <a:r>
              <a:rPr lang="el-GR" dirty="0"/>
              <a:t>      - της ρύθμισης της λειτουργίας των ορμονών. </a:t>
            </a:r>
          </a:p>
          <a:p>
            <a:pPr marL="0" indent="0" algn="just">
              <a:lnSpc>
                <a:spcPct val="150000"/>
              </a:lnSpc>
              <a:buNone/>
            </a:pPr>
            <a:r>
              <a:rPr lang="el-GR" dirty="0"/>
              <a:t>      -   έκπτωση της θερμορύθμισης,  (μείωση της αίσθησης του ψύχους και βραδεία </a:t>
            </a:r>
            <a:r>
              <a:rPr lang="en-US" dirty="0"/>
              <a:t>    </a:t>
            </a:r>
            <a:r>
              <a:rPr lang="el-GR" dirty="0"/>
              <a:t>ενεργοποίηση της θερμογένεσης).</a:t>
            </a:r>
          </a:p>
          <a:p>
            <a:pPr marL="0" indent="0" algn="just">
              <a:lnSpc>
                <a:spcPct val="150000"/>
              </a:lnSpc>
              <a:buNone/>
            </a:pPr>
            <a:r>
              <a:rPr lang="el-GR" dirty="0"/>
              <a:t>      -   καθυστέρηση της λειτουργίας της εφίδρωσης</a:t>
            </a:r>
            <a:r>
              <a:rPr lang="en-US" dirty="0"/>
              <a:t>.</a:t>
            </a:r>
            <a:endParaRPr lang="el-GR" dirty="0"/>
          </a:p>
          <a:p>
            <a:pPr marL="0" indent="0" algn="just">
              <a:lnSpc>
                <a:spcPct val="150000"/>
              </a:lnSpc>
              <a:buNone/>
            </a:pPr>
            <a:r>
              <a:rPr lang="el-GR" dirty="0"/>
              <a:t> Η κατάσταση αυτή έχει ως αποτέλεσμα τα άτομα αυτά</a:t>
            </a:r>
            <a:r>
              <a:rPr lang="en-US" dirty="0"/>
              <a:t> </a:t>
            </a:r>
            <a:r>
              <a:rPr lang="el-GR" dirty="0"/>
              <a:t>να νοσούν ή να επιβραδύνεται η ανάρρωσή τους.</a:t>
            </a:r>
          </a:p>
          <a:p>
            <a:pPr marL="0" indent="0">
              <a:buNone/>
            </a:pPr>
            <a:br>
              <a:rPr lang="el-GR" dirty="0"/>
            </a:br>
            <a:endParaRPr lang="el-GR" dirty="0"/>
          </a:p>
        </p:txBody>
      </p:sp>
    </p:spTree>
    <p:extLst>
      <p:ext uri="{BB962C8B-B14F-4D97-AF65-F5344CB8AC3E}">
        <p14:creationId xmlns:p14="http://schemas.microsoft.com/office/powerpoint/2010/main" val="2041234227"/>
      </p:ext>
    </p:extLst>
  </p:cSld>
  <p:clrMapOvr>
    <a:masterClrMapping/>
  </p:clrMapOvr>
  <mc:AlternateContent xmlns:mc="http://schemas.openxmlformats.org/markup-compatibility/2006">
    <mc:Choice xmlns:p14="http://schemas.microsoft.com/office/powerpoint/2010/main" Requires="p14">
      <p:transition spd="slow" p14:dur="800">
        <p14:flythrough/>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DC6911A-6ECF-4E5B-A8D0-42CB01EB47FF}"/>
              </a:ext>
            </a:extLst>
          </p:cNvPr>
          <p:cNvSpPr>
            <a:spLocks noGrp="1"/>
          </p:cNvSpPr>
          <p:nvPr>
            <p:ph idx="1"/>
          </p:nvPr>
        </p:nvSpPr>
        <p:spPr>
          <a:xfrm>
            <a:off x="691079" y="204186"/>
            <a:ext cx="10325000" cy="5700381"/>
          </a:xfrm>
        </p:spPr>
        <p:txBody>
          <a:bodyPr>
            <a:normAutofit lnSpcReduction="10000"/>
          </a:bodyPr>
          <a:lstStyle/>
          <a:p>
            <a:pPr marL="0" indent="0" algn="just" eaLnBrk="1" hangingPunct="1">
              <a:lnSpc>
                <a:spcPct val="90000"/>
              </a:lnSpc>
              <a:buFontTx/>
              <a:buNone/>
            </a:pPr>
            <a:r>
              <a:rPr lang="el-GR" altLang="el-GR" sz="2400" b="1" i="1" u="sng" dirty="0">
                <a:cs typeface="Times New Roman" panose="02020603050405020304" pitchFamily="18" charset="0"/>
              </a:rPr>
              <a:t>Αναπνευστικό σύστημα</a:t>
            </a:r>
            <a:r>
              <a:rPr lang="el-GR" altLang="el-GR" sz="2400" i="1" u="sng" dirty="0">
                <a:cs typeface="Times New Roman" panose="02020603050405020304" pitchFamily="18" charset="0"/>
              </a:rPr>
              <a:t>:</a:t>
            </a:r>
            <a:r>
              <a:rPr lang="el-GR" altLang="el-GR" sz="1800" dirty="0">
                <a:cs typeface="Times New Roman" panose="02020603050405020304" pitchFamily="18" charset="0"/>
              </a:rPr>
              <a:t> </a:t>
            </a:r>
          </a:p>
          <a:p>
            <a:pPr marL="0" indent="0" algn="just" eaLnBrk="1" hangingPunct="1">
              <a:lnSpc>
                <a:spcPct val="90000"/>
              </a:lnSpc>
              <a:buFontTx/>
              <a:buNone/>
            </a:pPr>
            <a:r>
              <a:rPr lang="el-GR" altLang="el-GR" sz="1800" dirty="0">
                <a:cs typeface="Times New Roman" panose="02020603050405020304" pitchFamily="18" charset="0"/>
              </a:rPr>
              <a:t> </a:t>
            </a:r>
          </a:p>
          <a:p>
            <a:pPr marL="0" indent="0" algn="just" eaLnBrk="1" hangingPunct="1">
              <a:lnSpc>
                <a:spcPct val="90000"/>
              </a:lnSpc>
              <a:buFontTx/>
              <a:buNone/>
            </a:pPr>
            <a:r>
              <a:rPr lang="el-GR" altLang="el-GR" sz="1800" dirty="0">
                <a:latin typeface="Times New Roman" panose="02020603050405020304" pitchFamily="18" charset="0"/>
              </a:rPr>
              <a:t>1.</a:t>
            </a:r>
            <a:r>
              <a:rPr lang="el-GR" altLang="el-GR" sz="2000" dirty="0">
                <a:cs typeface="Times New Roman" panose="02020603050405020304" pitchFamily="18" charset="0"/>
              </a:rPr>
              <a:t>Μείωση της αναπνευστικής </a:t>
            </a:r>
            <a:r>
              <a:rPr lang="el-GR" altLang="el-GR" sz="2000" b="1" dirty="0">
                <a:cs typeface="Times New Roman" panose="02020603050405020304" pitchFamily="18" charset="0"/>
              </a:rPr>
              <a:t>ικανότητας</a:t>
            </a:r>
            <a:r>
              <a:rPr lang="el-GR" altLang="el-GR" sz="2000" dirty="0">
                <a:cs typeface="Times New Roman" panose="02020603050405020304" pitchFamily="18" charset="0"/>
              </a:rPr>
              <a:t>. και της δύναμης των αναπνευστικών μυών λόγω:</a:t>
            </a:r>
            <a:endParaRPr lang="el-GR" altLang="el-GR" sz="2000" dirty="0">
              <a:latin typeface="Times New Roman" panose="02020603050405020304" pitchFamily="18" charset="0"/>
            </a:endParaRPr>
          </a:p>
          <a:p>
            <a:pPr marL="0" indent="0" algn="just" eaLnBrk="1" hangingPunct="1">
              <a:lnSpc>
                <a:spcPct val="90000"/>
              </a:lnSpc>
              <a:buFontTx/>
              <a:buNone/>
            </a:pPr>
            <a:r>
              <a:rPr lang="el-GR" altLang="el-GR" sz="2000" dirty="0">
                <a:latin typeface="Times New Roman" panose="02020603050405020304" pitchFamily="18" charset="0"/>
              </a:rPr>
              <a:t>  -.</a:t>
            </a:r>
            <a:r>
              <a:rPr lang="el-GR" altLang="el-GR" sz="2000" dirty="0">
                <a:cs typeface="Times New Roman" panose="02020603050405020304" pitchFamily="18" charset="0"/>
              </a:rPr>
              <a:t>της μείωσης της ελαστικότητας του θώρακος </a:t>
            </a:r>
          </a:p>
          <a:p>
            <a:pPr marL="0" indent="0" algn="just" eaLnBrk="1" hangingPunct="1">
              <a:lnSpc>
                <a:spcPct val="90000"/>
              </a:lnSpc>
              <a:buFontTx/>
              <a:buNone/>
            </a:pPr>
            <a:r>
              <a:rPr lang="el-GR" altLang="el-GR" sz="2000" dirty="0">
                <a:cs typeface="Times New Roman" panose="02020603050405020304" pitchFamily="18" charset="0"/>
              </a:rPr>
              <a:t> </a:t>
            </a:r>
            <a:r>
              <a:rPr lang="el-GR" altLang="el-GR" sz="2000" dirty="0">
                <a:latin typeface="Times New Roman" panose="02020603050405020304" pitchFamily="18" charset="0"/>
              </a:rPr>
              <a:t> - </a:t>
            </a:r>
            <a:r>
              <a:rPr lang="el-GR" altLang="el-GR" sz="2000" dirty="0">
                <a:cs typeface="Times New Roman" panose="02020603050405020304" pitchFamily="18" charset="0"/>
              </a:rPr>
              <a:t>της ασβεστοποίησης των χόνδρων , </a:t>
            </a:r>
            <a:endParaRPr lang="el-GR" altLang="el-GR" sz="2000" dirty="0"/>
          </a:p>
          <a:p>
            <a:pPr marL="0" indent="0" algn="just" eaLnBrk="1" hangingPunct="1">
              <a:lnSpc>
                <a:spcPct val="90000"/>
              </a:lnSpc>
              <a:buFontTx/>
              <a:buNone/>
            </a:pPr>
            <a:r>
              <a:rPr lang="el-GR" altLang="el-GR" sz="2000" dirty="0"/>
              <a:t>  - </a:t>
            </a:r>
            <a:r>
              <a:rPr lang="el-GR" altLang="el-GR" sz="2000" dirty="0">
                <a:cs typeface="Times New Roman" panose="02020603050405020304" pitchFamily="18" charset="0"/>
              </a:rPr>
              <a:t> της κύφωσης</a:t>
            </a:r>
          </a:p>
          <a:p>
            <a:pPr marL="0" indent="0" algn="just" eaLnBrk="1" hangingPunct="1">
              <a:lnSpc>
                <a:spcPct val="90000"/>
              </a:lnSpc>
              <a:buFontTx/>
              <a:buNone/>
            </a:pPr>
            <a:r>
              <a:rPr lang="el-GR" altLang="el-GR" sz="2000" dirty="0">
                <a:cs typeface="Times New Roman" panose="02020603050405020304" pitchFamily="18" charset="0"/>
              </a:rPr>
              <a:t> </a:t>
            </a:r>
            <a:endParaRPr lang="el-GR" altLang="el-GR" sz="2000" dirty="0"/>
          </a:p>
          <a:p>
            <a:pPr marL="0" indent="0" algn="just" eaLnBrk="1" hangingPunct="1">
              <a:lnSpc>
                <a:spcPct val="90000"/>
              </a:lnSpc>
              <a:buFontTx/>
              <a:buNone/>
            </a:pPr>
            <a:r>
              <a:rPr lang="el-GR" altLang="el-GR" sz="2000" dirty="0">
                <a:latin typeface="Times New Roman" panose="02020603050405020304" pitchFamily="18" charset="0"/>
              </a:rPr>
              <a:t>2. </a:t>
            </a:r>
            <a:r>
              <a:rPr lang="el-GR" altLang="el-GR" sz="2000" dirty="0">
                <a:cs typeface="Times New Roman" panose="02020603050405020304" pitchFamily="18" charset="0"/>
              </a:rPr>
              <a:t>διαταραχές της τοπικής αιμάτωσης, </a:t>
            </a:r>
          </a:p>
          <a:p>
            <a:pPr marL="0" indent="0" algn="just" eaLnBrk="1" hangingPunct="1">
              <a:lnSpc>
                <a:spcPct val="90000"/>
              </a:lnSpc>
              <a:buFontTx/>
              <a:buNone/>
            </a:pPr>
            <a:endParaRPr lang="el-GR" altLang="el-GR" sz="2000" dirty="0">
              <a:latin typeface="Times New Roman" panose="02020603050405020304" pitchFamily="18" charset="0"/>
            </a:endParaRPr>
          </a:p>
          <a:p>
            <a:pPr marL="0" indent="0" algn="just" eaLnBrk="1" hangingPunct="1">
              <a:lnSpc>
                <a:spcPct val="90000"/>
              </a:lnSpc>
              <a:buFontTx/>
              <a:buNone/>
            </a:pPr>
            <a:r>
              <a:rPr lang="el-GR" altLang="el-GR" sz="2000" dirty="0">
                <a:latin typeface="Times New Roman" panose="02020603050405020304" pitchFamily="18" charset="0"/>
              </a:rPr>
              <a:t> 3. </a:t>
            </a:r>
            <a:r>
              <a:rPr lang="el-GR" altLang="el-GR" sz="2000" dirty="0">
                <a:cs typeface="Times New Roman" panose="02020603050405020304" pitchFamily="18" charset="0"/>
              </a:rPr>
              <a:t>σταδιακή μείωση της δυνατότητας </a:t>
            </a:r>
            <a:r>
              <a:rPr lang="el-GR" altLang="el-GR" sz="2000" dirty="0" err="1">
                <a:cs typeface="Times New Roman" panose="02020603050405020304" pitchFamily="18" charset="0"/>
              </a:rPr>
              <a:t>αυτοκαθαρισμού</a:t>
            </a:r>
            <a:r>
              <a:rPr lang="el-GR" altLang="el-GR" sz="2000" dirty="0">
                <a:cs typeface="Times New Roman" panose="02020603050405020304" pitchFamily="18" charset="0"/>
              </a:rPr>
              <a:t> τ</a:t>
            </a:r>
            <a:r>
              <a:rPr lang="el-GR" altLang="el-GR" sz="2000" dirty="0">
                <a:latin typeface="Times New Roman" panose="02020603050405020304" pitchFamily="18" charset="0"/>
              </a:rPr>
              <a:t>ων</a:t>
            </a:r>
            <a:r>
              <a:rPr lang="el-GR" altLang="el-GR" sz="2000" dirty="0">
                <a:cs typeface="Times New Roman" panose="02020603050405020304" pitchFamily="18" charset="0"/>
              </a:rPr>
              <a:t> βρόγχ</a:t>
            </a:r>
            <a:r>
              <a:rPr lang="el-GR" altLang="el-GR" sz="2000" dirty="0">
                <a:latin typeface="Times New Roman" panose="02020603050405020304" pitchFamily="18" charset="0"/>
              </a:rPr>
              <a:t>ων</a:t>
            </a:r>
            <a:r>
              <a:rPr lang="el-GR" altLang="el-GR" sz="2000" dirty="0">
                <a:cs typeface="Times New Roman" panose="02020603050405020304" pitchFamily="18" charset="0"/>
              </a:rPr>
              <a:t>, </a:t>
            </a:r>
          </a:p>
          <a:p>
            <a:pPr marL="0" indent="0" algn="just" eaLnBrk="1" hangingPunct="1">
              <a:lnSpc>
                <a:spcPct val="90000"/>
              </a:lnSpc>
              <a:buFontTx/>
              <a:buNone/>
            </a:pPr>
            <a:endParaRPr lang="el-GR" altLang="el-GR" sz="2000" dirty="0"/>
          </a:p>
          <a:p>
            <a:pPr marL="0" indent="0" algn="just" eaLnBrk="1" hangingPunct="1">
              <a:lnSpc>
                <a:spcPct val="90000"/>
              </a:lnSpc>
              <a:buFontTx/>
              <a:buNone/>
            </a:pPr>
            <a:r>
              <a:rPr lang="el-GR" altLang="el-GR" sz="2000" dirty="0">
                <a:cs typeface="Times New Roman" panose="02020603050405020304" pitchFamily="18" charset="0"/>
              </a:rPr>
              <a:t> </a:t>
            </a:r>
            <a:r>
              <a:rPr lang="el-GR" altLang="el-GR" sz="2000" dirty="0">
                <a:latin typeface="Times New Roman" panose="02020603050405020304" pitchFamily="18" charset="0"/>
              </a:rPr>
              <a:t>4.</a:t>
            </a:r>
            <a:r>
              <a:rPr lang="en-US" altLang="el-GR" sz="2000" dirty="0">
                <a:latin typeface="Times New Roman" panose="02020603050405020304" pitchFamily="18" charset="0"/>
              </a:rPr>
              <a:t> </a:t>
            </a:r>
            <a:r>
              <a:rPr lang="el-GR" altLang="el-GR" sz="2000" dirty="0">
                <a:cs typeface="Times New Roman" panose="02020603050405020304" pitchFamily="18" charset="0"/>
              </a:rPr>
              <a:t>η μέγιστη πρόσληψη οξυγόνου μειώνεται κατά 5- 15% ανά δεκαετία </a:t>
            </a:r>
            <a:endParaRPr lang="el-GR" altLang="el-GR" sz="2000" dirty="0">
              <a:latin typeface="Times New Roman" panose="02020603050405020304" pitchFamily="18" charset="0"/>
            </a:endParaRPr>
          </a:p>
          <a:p>
            <a:pPr marL="0" indent="0" algn="just" eaLnBrk="1" hangingPunct="1">
              <a:lnSpc>
                <a:spcPct val="90000"/>
              </a:lnSpc>
              <a:buFontTx/>
              <a:buNone/>
            </a:pPr>
            <a:r>
              <a:rPr lang="el-GR" altLang="el-GR" sz="2000" dirty="0">
                <a:latin typeface="Times New Roman" panose="02020603050405020304" pitchFamily="18" charset="0"/>
              </a:rPr>
              <a:t>     </a:t>
            </a:r>
            <a:r>
              <a:rPr lang="el-GR" altLang="el-GR" sz="2000" dirty="0">
                <a:cs typeface="Times New Roman" panose="02020603050405020304" pitchFamily="18" charset="0"/>
              </a:rPr>
              <a:t>μετά την ηλικία των 30 ετών, ανάλογα και την φυσική κατάσταση του </a:t>
            </a:r>
          </a:p>
          <a:p>
            <a:pPr marL="0" indent="0" algn="just" eaLnBrk="1" hangingPunct="1">
              <a:lnSpc>
                <a:spcPct val="90000"/>
              </a:lnSpc>
              <a:buFontTx/>
              <a:buNone/>
            </a:pPr>
            <a:r>
              <a:rPr lang="el-GR" altLang="el-GR" sz="2000" dirty="0">
                <a:latin typeface="Times New Roman" panose="02020603050405020304" pitchFamily="18" charset="0"/>
              </a:rPr>
              <a:t>     α</a:t>
            </a:r>
            <a:r>
              <a:rPr lang="el-GR" altLang="el-GR" sz="2000" dirty="0">
                <a:cs typeface="Times New Roman" panose="02020603050405020304" pitchFamily="18" charset="0"/>
              </a:rPr>
              <a:t>τόμου</a:t>
            </a:r>
            <a:r>
              <a:rPr lang="el-GR" altLang="el-GR" sz="2000" dirty="0">
                <a:latin typeface="Times New Roman" panose="02020603050405020304" pitchFamily="18" charset="0"/>
              </a:rPr>
              <a:t>  </a:t>
            </a:r>
            <a:r>
              <a:rPr lang="en-US" altLang="el-GR" sz="2000" dirty="0">
                <a:cs typeface="Times New Roman" panose="02020603050405020304" pitchFamily="18" charset="0"/>
              </a:rPr>
              <a:t>(Heath et al., 1981)</a:t>
            </a:r>
            <a:endParaRPr lang="el-GR" dirty="0"/>
          </a:p>
        </p:txBody>
      </p:sp>
    </p:spTree>
    <p:extLst>
      <p:ext uri="{BB962C8B-B14F-4D97-AF65-F5344CB8AC3E}">
        <p14:creationId xmlns:p14="http://schemas.microsoft.com/office/powerpoint/2010/main" val="34616048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4" name="Group 83">
            <a:extLst>
              <a:ext uri="{FF2B5EF4-FFF2-40B4-BE49-F238E27FC236}">
                <a16:creationId xmlns:a16="http://schemas.microsoft.com/office/drawing/2014/main" id="{27A2371D-E95E-4E2E-ABB9-D6409A537F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5" name="Straight Connector 84">
              <a:extLst>
                <a:ext uri="{FF2B5EF4-FFF2-40B4-BE49-F238E27FC236}">
                  <a16:creationId xmlns:a16="http://schemas.microsoft.com/office/drawing/2014/main" id="{20814C69-0E8C-49A3-8452-971CA8350D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1E24DB3-D306-4D9D-AD7B-F535197C07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A1B06E0-67DD-4302-8D19-639196972A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FBD0468-E45E-4063-8C2D-BB5557741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842838F-C61E-4F82-8E97-8A10316F45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D2F4E59-35DF-48ED-8513-D9C995716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52710FE-BF9F-4ADD-82DE-7AF0AB1F5E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9B014AE-E9E4-4054-BE0F-1BC2F089B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DEA021B-C8B0-48F9-B1CB-A8C2E1B85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9EAB92-8EB1-450F-9DC7-CAFA5FDA9C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0A1EBB7-483A-419C-B619-AA3C9184C1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1469A02-6DCF-4CBC-8B1F-E0B48A980E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6D0931D-7905-4655-B3A8-BD385587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BF31427-7414-48AC-A250-D356CBC4BA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C8C5AE1-943C-444C-BEEB-756028247F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751FEB-FFE8-484E-AF44-58FB0C2F5F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3BEB40B-97E7-4435-BAE6-0BAC8689D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19CDDE6-0CB4-4518-936D-351D7114F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5CD8E96-63B2-4A76-9FA4-FD574945D9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A06729F-61CD-43D7-900D-23C5CF828B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A936353-A06F-4862-B713-D8761651C2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CB75089-81A0-414F-880B-613FBC7102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984B25A-77CE-42BE-8D5D-3E56ADB36B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2C0E8CB-51AD-4D39-860D-95F982066A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27B6EA0-1EC1-4EFC-A024-326C5FB6E0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37A491-22B7-497B-B872-FDB00072E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5725797-7F94-4684-9B61-BE62966658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504F75D-D3A8-44BD-970F-4F37060BB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08E41E9-3A9D-4D8E-AF15-A6369C2652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194DC5-C581-452C-B403-012A01F8A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C414A6B-23ED-46F4-982A-69E5E537A5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17" name="Freeform: Shape 116">
            <a:extLst>
              <a:ext uri="{FF2B5EF4-FFF2-40B4-BE49-F238E27FC236}">
                <a16:creationId xmlns:a16="http://schemas.microsoft.com/office/drawing/2014/main" id="{4CB47DB7-904B-416E-8C82-41DA194E0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Θέση περιεχομένου 3">
            <a:extLst>
              <a:ext uri="{FF2B5EF4-FFF2-40B4-BE49-F238E27FC236}">
                <a16:creationId xmlns:a16="http://schemas.microsoft.com/office/drawing/2014/main" id="{5B99E19D-1E9F-433E-935D-24B9788C33CC}"/>
              </a:ext>
            </a:extLst>
          </p:cNvPr>
          <p:cNvPicPr>
            <a:picLocks noChangeAspect="1"/>
          </p:cNvPicPr>
          <p:nvPr/>
        </p:nvPicPr>
        <p:blipFill rotWithShape="1">
          <a:blip r:embed="rId3">
            <a:alphaModFix amt="60000"/>
          </a:blip>
          <a:srcRect l="4202" r="4202"/>
          <a:stretch/>
        </p:blipFill>
        <p:spPr>
          <a:xfrm>
            <a:off x="-23882"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5" name="TextBox 4">
            <a:extLst>
              <a:ext uri="{FF2B5EF4-FFF2-40B4-BE49-F238E27FC236}">
                <a16:creationId xmlns:a16="http://schemas.microsoft.com/office/drawing/2014/main" id="{A1B61D8B-B283-4FE6-95D2-ED3250096459}"/>
              </a:ext>
            </a:extLst>
          </p:cNvPr>
          <p:cNvSpPr txBox="1"/>
          <p:nvPr/>
        </p:nvSpPr>
        <p:spPr>
          <a:xfrm>
            <a:off x="824701" y="2139527"/>
            <a:ext cx="8351994" cy="1375333"/>
          </a:xfrm>
          <a:prstGeom prst="rect">
            <a:avLst/>
          </a:prstGeom>
        </p:spPr>
        <p:txBody>
          <a:bodyPr vert="horz" lIns="91440" tIns="45720" rIns="91440" bIns="45720" rtlCol="0" anchor="b">
            <a:normAutofit fontScale="32500" lnSpcReduction="20000"/>
          </a:bodyPr>
          <a:lstStyle/>
          <a:p>
            <a:pPr>
              <a:spcBef>
                <a:spcPct val="0"/>
              </a:spcBef>
              <a:spcAft>
                <a:spcPts val="600"/>
              </a:spcAft>
            </a:pPr>
            <a:endParaRPr lang="el-GR" sz="4400" dirty="0">
              <a:solidFill>
                <a:srgbClr val="FFFFFF"/>
              </a:solidFill>
              <a:latin typeface="+mj-lt"/>
              <a:ea typeface="+mj-ea"/>
              <a:cs typeface="+mj-cs"/>
            </a:endParaRPr>
          </a:p>
          <a:p>
            <a:pPr>
              <a:spcBef>
                <a:spcPct val="0"/>
              </a:spcBef>
              <a:spcAft>
                <a:spcPts val="600"/>
              </a:spcAft>
            </a:pPr>
            <a:r>
              <a:rPr lang="el-GR" sz="4400" b="1" dirty="0">
                <a:latin typeface="+mj-lt"/>
                <a:ea typeface="+mj-ea"/>
                <a:cs typeface="+mj-cs"/>
              </a:rPr>
              <a:t>                       </a:t>
            </a:r>
          </a:p>
          <a:p>
            <a:pPr>
              <a:spcBef>
                <a:spcPct val="0"/>
              </a:spcBef>
              <a:spcAft>
                <a:spcPts val="600"/>
              </a:spcAft>
            </a:pPr>
            <a:endParaRPr lang="el-GR" sz="4400" b="1" dirty="0">
              <a:latin typeface="+mj-lt"/>
              <a:ea typeface="+mj-ea"/>
              <a:cs typeface="+mj-cs"/>
            </a:endParaRPr>
          </a:p>
          <a:p>
            <a:pPr>
              <a:spcBef>
                <a:spcPct val="0"/>
              </a:spcBef>
              <a:spcAft>
                <a:spcPts val="600"/>
              </a:spcAft>
            </a:pPr>
            <a:r>
              <a:rPr lang="el-GR" sz="13500" b="1" dirty="0">
                <a:solidFill>
                  <a:schemeClr val="bg1"/>
                </a:solidFill>
                <a:latin typeface="+mj-lt"/>
                <a:ea typeface="+mj-ea"/>
                <a:cs typeface="+mj-cs"/>
              </a:rPr>
              <a:t>                        </a:t>
            </a:r>
            <a:r>
              <a:rPr lang="en-US" sz="13500" b="1" dirty="0">
                <a:solidFill>
                  <a:schemeClr val="bg1"/>
                </a:solidFill>
                <a:highlight>
                  <a:srgbClr val="808080"/>
                </a:highlight>
                <a:latin typeface="+mj-lt"/>
                <a:ea typeface="+mj-ea"/>
                <a:cs typeface="+mj-cs"/>
              </a:rPr>
              <a:t>Απ</a:t>
            </a:r>
            <a:r>
              <a:rPr lang="en-US" sz="13500" b="1" dirty="0" err="1">
                <a:solidFill>
                  <a:schemeClr val="bg1"/>
                </a:solidFill>
                <a:highlight>
                  <a:srgbClr val="808080"/>
                </a:highlight>
                <a:latin typeface="+mj-lt"/>
                <a:ea typeface="+mj-ea"/>
                <a:cs typeface="+mj-cs"/>
              </a:rPr>
              <a:t>ορίες</a:t>
            </a:r>
            <a:endParaRPr lang="en-US" sz="13500" b="1" dirty="0">
              <a:solidFill>
                <a:schemeClr val="bg1"/>
              </a:solidFill>
              <a:highlight>
                <a:srgbClr val="808080"/>
              </a:highlight>
              <a:latin typeface="+mj-lt"/>
              <a:ea typeface="+mj-ea"/>
              <a:cs typeface="+mj-cs"/>
            </a:endParaRPr>
          </a:p>
        </p:txBody>
      </p:sp>
    </p:spTree>
    <p:extLst>
      <p:ext uri="{BB962C8B-B14F-4D97-AF65-F5344CB8AC3E}">
        <p14:creationId xmlns:p14="http://schemas.microsoft.com/office/powerpoint/2010/main" val="3905166207"/>
      </p:ext>
    </p:extLst>
  </p:cSld>
  <p:clrMapOvr>
    <a:masterClrMapping/>
  </p:clrMapOvr>
  <mc:AlternateContent xmlns:mc="http://schemas.openxmlformats.org/markup-compatibility/2006">
    <mc:Choice xmlns:p14="http://schemas.microsoft.com/office/powerpoint/2010/main" Requires="p14">
      <p:transition spd="slow" p14:dur="1600">
        <p14:conveyor dir="l"/>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A5063F-5D8B-4608-AE28-BAA62862D342}"/>
              </a:ext>
            </a:extLst>
          </p:cNvPr>
          <p:cNvSpPr>
            <a:spLocks noGrp="1"/>
          </p:cNvSpPr>
          <p:nvPr>
            <p:ph type="title"/>
          </p:nvPr>
        </p:nvSpPr>
        <p:spPr>
          <a:xfrm>
            <a:off x="1365782" y="2093113"/>
            <a:ext cx="10325000" cy="1442463"/>
          </a:xfrm>
        </p:spPr>
        <p:txBody>
          <a:bodyPr/>
          <a:lstStyle/>
          <a:p>
            <a:r>
              <a:rPr lang="el-GR" dirty="0"/>
              <a:t>Ευχαριστώ πολύ για το χρόνο σας!</a:t>
            </a:r>
          </a:p>
        </p:txBody>
      </p:sp>
    </p:spTree>
    <p:extLst>
      <p:ext uri="{BB962C8B-B14F-4D97-AF65-F5344CB8AC3E}">
        <p14:creationId xmlns:p14="http://schemas.microsoft.com/office/powerpoint/2010/main" val="14351472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sndAc>
          <p:stSnd>
            <p:snd r:embed="rId2"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7134A1-6E23-4417-8A0E-6B7013EE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82FD622D-988E-4643-87EB-6197BAB538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0017DA54-DDDC-44E6-8AC4-7FDC000A2A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82E709A-9270-42A6-8B58-D1F149D2D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07979B-226B-4F37-B9F9-DAAAFCF187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1923EF-C2E0-4CB2-A37D-56251914BE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1FC8C6-CA0F-414F-B5D8-A22C3BA1866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A1778-5358-4A84-AFC7-F5FE52170C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CA575A-2DD5-4400-A8EB-CA087B366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FE83E2-842D-4DB0-879B-0AAE74E888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C65B4D5-97A8-4B99-95F1-A8ABACD57F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9C1AEC-921E-4B21-AB7C-3B314FAF87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C6C036-973A-4049-A3ED-DBE599BFC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933D27E-05C8-4261-BFB0-C543438143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810A5DC-6FA9-4464-B677-A8EE7C068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C4C342D-588F-4B7E-8911-5079C1E27C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43446F-FEE4-48A6-B092-FCA67607A8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7AAF31-1287-4F06-82C2-152B97CE4C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0E018F-0A4A-4940-A9C5-2F75378781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AD144D6-982B-4822-9C5F-D588A3CF38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969311-3C7A-46EE-9348-6B4336641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FECC74-E0E3-4128-8632-2FA994140F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D280A9-4057-47B5-A9AE-7AF211431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DAC388-396D-47BE-A84F-13F905DE47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C423F5-785F-4726-A136-AFB50AA1E2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D18134-78BA-4375-8130-1036457BC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EC74D1-2591-4C00-AADF-5CCDAA556A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C355CE-3A38-42CE-B108-F859C995E1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38FD71-CBEE-4752-81BF-145F91BAE5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C40E9D-9C2D-478A-8BD0-FC1623D55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800592A-3AD4-4CB7-A596-B160E835B6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DF9447-BDCC-4AD3-BD3F-6203D64B1E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BF451A-8BE3-4DAE-9731-362B5D5E35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Flowchart: Document 44">
            <a:extLst>
              <a:ext uri="{FF2B5EF4-FFF2-40B4-BE49-F238E27FC236}">
                <a16:creationId xmlns:a16="http://schemas.microsoft.com/office/drawing/2014/main" id="{B135F0A9-346D-45D8-9316-99A6C7776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491298"/>
          </a:xfrm>
          <a:prstGeom prst="flowChartDocumen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35335798-55D4-4590-9819-802D412681A1}"/>
              </a:ext>
            </a:extLst>
          </p:cNvPr>
          <p:cNvPicPr>
            <a:picLocks noChangeAspect="1"/>
          </p:cNvPicPr>
          <p:nvPr/>
        </p:nvPicPr>
        <p:blipFill rotWithShape="1">
          <a:blip r:embed="rId3">
            <a:alphaModFix amt="60000"/>
          </a:blip>
          <a:srcRect t="26288" r="2" b="1869"/>
          <a:stretch/>
        </p:blipFill>
        <p:spPr>
          <a:xfrm>
            <a:off x="-6331" y="-23734"/>
            <a:ext cx="12208610"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5" name="TextBox 4">
            <a:extLst>
              <a:ext uri="{FF2B5EF4-FFF2-40B4-BE49-F238E27FC236}">
                <a16:creationId xmlns:a16="http://schemas.microsoft.com/office/drawing/2014/main" id="{A861E431-634B-4DBB-9AAC-715A8914F6AB}"/>
              </a:ext>
            </a:extLst>
          </p:cNvPr>
          <p:cNvSpPr txBox="1"/>
          <p:nvPr/>
        </p:nvSpPr>
        <p:spPr>
          <a:xfrm>
            <a:off x="820773" y="2041613"/>
            <a:ext cx="11396146" cy="2475557"/>
          </a:xfrm>
          <a:prstGeom prst="rect">
            <a:avLst/>
          </a:prstGeom>
        </p:spPr>
        <p:txBody>
          <a:bodyPr vert="horz" lIns="91440" tIns="45720" rIns="91440" bIns="45720" rtlCol="0">
            <a:normAutofit/>
          </a:bodyPr>
          <a:lstStyle/>
          <a:p>
            <a:pPr>
              <a:lnSpc>
                <a:spcPct val="110000"/>
              </a:lnSpc>
              <a:spcAft>
                <a:spcPts val="600"/>
              </a:spcAft>
              <a:buClr>
                <a:schemeClr val="tx2">
                  <a:lumMod val="50000"/>
                  <a:lumOff val="50000"/>
                </a:schemeClr>
              </a:buClr>
              <a:buSzPct val="75000"/>
            </a:pPr>
            <a:r>
              <a:rPr lang="el-GR" sz="4300" b="1" dirty="0">
                <a:solidFill>
                  <a:srgbClr val="FFFFFF"/>
                </a:solidFill>
              </a:rPr>
              <a:t>«</a:t>
            </a:r>
            <a:r>
              <a:rPr lang="en-US" sz="4300" b="1" dirty="0" err="1">
                <a:solidFill>
                  <a:srgbClr val="FFFFFF"/>
                </a:solidFill>
              </a:rPr>
              <a:t>Τίμ</a:t>
            </a:r>
            <a:r>
              <a:rPr lang="en-US" sz="4300" b="1" dirty="0">
                <a:solidFill>
                  <a:srgbClr val="FFFFFF"/>
                </a:solidFill>
              </a:rPr>
              <a:t>α το γήρας, ου γαρ έρχεται μόνον</a:t>
            </a:r>
            <a:r>
              <a:rPr lang="el-GR" sz="3600" b="1" dirty="0">
                <a:solidFill>
                  <a:srgbClr val="FFFFFF"/>
                </a:solidFill>
              </a:rPr>
              <a:t>».</a:t>
            </a:r>
          </a:p>
          <a:p>
            <a:pPr>
              <a:lnSpc>
                <a:spcPct val="110000"/>
              </a:lnSpc>
              <a:spcAft>
                <a:spcPts val="600"/>
              </a:spcAft>
              <a:buClr>
                <a:schemeClr val="tx2">
                  <a:lumMod val="50000"/>
                  <a:lumOff val="50000"/>
                </a:schemeClr>
              </a:buClr>
              <a:buSzPct val="75000"/>
            </a:pPr>
            <a:endParaRPr lang="en-US" sz="3600" b="1" dirty="0">
              <a:solidFill>
                <a:srgbClr val="FFFFFF"/>
              </a:solidFill>
            </a:endParaRPr>
          </a:p>
          <a:p>
            <a:pPr>
              <a:lnSpc>
                <a:spcPct val="110000"/>
              </a:lnSpc>
              <a:spcAft>
                <a:spcPts val="600"/>
              </a:spcAft>
              <a:buClr>
                <a:schemeClr val="tx2">
                  <a:lumMod val="50000"/>
                  <a:lumOff val="50000"/>
                </a:schemeClr>
              </a:buClr>
              <a:buSzPct val="75000"/>
            </a:pPr>
            <a:r>
              <a:rPr lang="en-US" sz="3600" b="1" dirty="0" err="1">
                <a:solidFill>
                  <a:srgbClr val="FFFFFF"/>
                </a:solidFill>
              </a:rPr>
              <a:t>Μέν</a:t>
            </a:r>
            <a:r>
              <a:rPr lang="en-US" sz="3600" b="1" dirty="0">
                <a:solidFill>
                  <a:srgbClr val="FFFFFF"/>
                </a:solidFill>
              </a:rPr>
              <a:t>ανδρος, 4ος αιών π.Χ., Αρχαίος</a:t>
            </a:r>
            <a:r>
              <a:rPr lang="el-GR" sz="3600" b="1" dirty="0">
                <a:solidFill>
                  <a:srgbClr val="FFFFFF"/>
                </a:solidFill>
              </a:rPr>
              <a:t> </a:t>
            </a:r>
            <a:r>
              <a:rPr lang="en-US" sz="3600" b="1" dirty="0" err="1">
                <a:solidFill>
                  <a:srgbClr val="FFFFFF"/>
                </a:solidFill>
              </a:rPr>
              <a:t>Έλλην</a:t>
            </a:r>
            <a:r>
              <a:rPr lang="en-US" sz="3600" b="1" dirty="0">
                <a:solidFill>
                  <a:srgbClr val="FFFFFF"/>
                </a:solidFill>
              </a:rPr>
              <a:t>ας ποιητής</a:t>
            </a:r>
          </a:p>
        </p:txBody>
      </p:sp>
    </p:spTree>
    <p:extLst>
      <p:ext uri="{BB962C8B-B14F-4D97-AF65-F5344CB8AC3E}">
        <p14:creationId xmlns:p14="http://schemas.microsoft.com/office/powerpoint/2010/main" val="789307462"/>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8C8B29-D19F-42B4-A486-166CEFED1DA7}"/>
              </a:ext>
            </a:extLst>
          </p:cNvPr>
          <p:cNvSpPr>
            <a:spLocks noGrp="1"/>
          </p:cNvSpPr>
          <p:nvPr>
            <p:ph type="ctrTitle"/>
          </p:nvPr>
        </p:nvSpPr>
        <p:spPr>
          <a:xfrm>
            <a:off x="602302" y="504739"/>
            <a:ext cx="10495904" cy="617625"/>
          </a:xfrm>
        </p:spPr>
        <p:txBody>
          <a:bodyPr>
            <a:noAutofit/>
          </a:bodyPr>
          <a:lstStyle/>
          <a:p>
            <a:r>
              <a:rPr lang="el-GR" sz="2800" b="1" dirty="0"/>
              <a:t>Σκοπός και στόχοι του μαθήματος</a:t>
            </a:r>
          </a:p>
        </p:txBody>
      </p:sp>
      <p:sp>
        <p:nvSpPr>
          <p:cNvPr id="3" name="Υπότιτλος 2">
            <a:extLst>
              <a:ext uri="{FF2B5EF4-FFF2-40B4-BE49-F238E27FC236}">
                <a16:creationId xmlns:a16="http://schemas.microsoft.com/office/drawing/2014/main" id="{286DD5DD-8C61-4FF8-825D-818DB2950E1F}"/>
              </a:ext>
            </a:extLst>
          </p:cNvPr>
          <p:cNvSpPr>
            <a:spLocks noGrp="1"/>
          </p:cNvSpPr>
          <p:nvPr>
            <p:ph type="subTitle" idx="1"/>
          </p:nvPr>
        </p:nvSpPr>
        <p:spPr>
          <a:xfrm>
            <a:off x="691078" y="1360500"/>
            <a:ext cx="10495904" cy="2306639"/>
          </a:xfrm>
        </p:spPr>
        <p:txBody>
          <a:bodyPr>
            <a:noAutofit/>
          </a:bodyPr>
          <a:lstStyle/>
          <a:p>
            <a:pPr marL="342900" indent="-342900" algn="just">
              <a:lnSpc>
                <a:spcPct val="170000"/>
              </a:lnSpc>
              <a:buFont typeface="Wingdings" panose="05000000000000000000" pitchFamily="2" charset="2"/>
              <a:buChar char="ü"/>
            </a:pPr>
            <a:r>
              <a:rPr lang="el-GR" sz="2000" dirty="0"/>
              <a:t>Σκοπός του συγκεκριμένου μαθήματος είναι οι καταρτιζόμενοι να προσδιορίζουν τις βασικές έννοιες του γήρατος, τις μεταβολές που επέρχονται με την πρόοδο της ηλικίας σε βιολογικό, κοινωνικό, ψυχολογικό και λειτουργικό επίπεδο και τις συχνότερες παθήσεις και ιδιαιτερότητες στην παροχή φροντίδας υγείας. </a:t>
            </a:r>
          </a:p>
          <a:p>
            <a:pPr marL="342900" indent="-342900" algn="just">
              <a:lnSpc>
                <a:spcPct val="170000"/>
              </a:lnSpc>
              <a:buFont typeface="Wingdings" panose="05000000000000000000" pitchFamily="2" charset="2"/>
              <a:buChar char="ü"/>
            </a:pPr>
            <a:endParaRPr lang="el-GR" sz="2000" dirty="0"/>
          </a:p>
          <a:p>
            <a:pPr marL="342900" indent="-342900" algn="just">
              <a:lnSpc>
                <a:spcPct val="170000"/>
              </a:lnSpc>
              <a:buFont typeface="Wingdings" panose="05000000000000000000" pitchFamily="2" charset="2"/>
              <a:buChar char="ü"/>
            </a:pPr>
            <a:r>
              <a:rPr lang="el-GR" sz="2000" dirty="0"/>
              <a:t>Ακόμη να συμβάλουν στην αποτελεσματική αντιμετώπιση των διαφόρων προβλημάτων υγείας των ηλικιωμένων , καθώς και στην αποκατάστασή τους. Είναι δε μάθημα βασικής κατάρτισης με το οποίο οι καταρτιζόμενοι αποκτούν τις βασικές γνώσεις - ικανότητες - δεξιότητες για την ειδικότητά τους.</a:t>
            </a:r>
          </a:p>
        </p:txBody>
      </p:sp>
    </p:spTree>
    <p:extLst>
      <p:ext uri="{BB962C8B-B14F-4D97-AF65-F5344CB8AC3E}">
        <p14:creationId xmlns:p14="http://schemas.microsoft.com/office/powerpoint/2010/main" val="140798315"/>
      </p:ext>
    </p:extLst>
  </p:cSld>
  <p:clrMapOvr>
    <a:masterClrMapping/>
  </p:clrMapOvr>
  <mc:AlternateContent xmlns:mc="http://schemas.openxmlformats.org/markup-compatibility/2006">
    <mc:Choice xmlns:p14="http://schemas.microsoft.com/office/powerpoint/2010/main" Requires="p14">
      <p:transition spd="slow" p14:dur="1600">
        <p:blinds dir="vert"/>
        <p:sndAc>
          <p:stSnd>
            <p:snd r:embed="rId2" name="click.wav"/>
          </p:stSnd>
        </p:sndAc>
      </p:transition>
    </mc:Choice>
    <mc:Fallback>
      <p:transition spd="slow">
        <p:blinds dir="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FA2FD97-214D-4B92-BCF7-0DB92F5F3AF2}"/>
              </a:ext>
            </a:extLst>
          </p:cNvPr>
          <p:cNvSpPr>
            <a:spLocks noGrp="1"/>
          </p:cNvSpPr>
          <p:nvPr>
            <p:ph idx="1"/>
          </p:nvPr>
        </p:nvSpPr>
        <p:spPr>
          <a:xfrm>
            <a:off x="691079" y="381740"/>
            <a:ext cx="10325000" cy="5522827"/>
          </a:xfrm>
        </p:spPr>
        <p:txBody>
          <a:bodyPr>
            <a:normAutofit fontScale="25000" lnSpcReduction="20000"/>
          </a:bodyPr>
          <a:lstStyle/>
          <a:p>
            <a:pPr marL="0" indent="0">
              <a:buNone/>
            </a:pPr>
            <a:r>
              <a:rPr lang="en-US" sz="2900" b="1" dirty="0"/>
              <a:t>  </a:t>
            </a:r>
            <a:r>
              <a:rPr lang="en-US" sz="6200" b="1" dirty="0"/>
              <a:t> </a:t>
            </a:r>
            <a:r>
              <a:rPr lang="el-GR" sz="8000" b="1" dirty="0"/>
              <a:t>Περιεχόμενα του μαθήματος</a:t>
            </a:r>
          </a:p>
          <a:p>
            <a:pPr marL="0" indent="0">
              <a:buNone/>
            </a:pPr>
            <a:endParaRPr lang="el-GR" sz="8000" b="1" dirty="0"/>
          </a:p>
          <a:p>
            <a:pPr>
              <a:buFont typeface="Wingdings" panose="05000000000000000000" pitchFamily="2" charset="2"/>
              <a:buChar char="ü"/>
            </a:pPr>
            <a:r>
              <a:rPr lang="el-GR" dirty="0"/>
              <a:t> </a:t>
            </a:r>
            <a:r>
              <a:rPr lang="el-GR" sz="6400" dirty="0"/>
              <a:t>Ο ηλικιωμένος ασθενής</a:t>
            </a:r>
          </a:p>
          <a:p>
            <a:pPr>
              <a:buFont typeface="Wingdings" panose="05000000000000000000" pitchFamily="2" charset="2"/>
              <a:buChar char="ü"/>
            </a:pPr>
            <a:r>
              <a:rPr lang="el-GR" sz="6400" dirty="0"/>
              <a:t>Χρόνιες παθήσεις και γήρας</a:t>
            </a:r>
          </a:p>
          <a:p>
            <a:pPr>
              <a:buFont typeface="Wingdings" panose="05000000000000000000" pitchFamily="2" charset="2"/>
              <a:buChar char="ü"/>
            </a:pPr>
            <a:r>
              <a:rPr lang="el-GR" sz="6400" dirty="0"/>
              <a:t>Ειδικά προβλήματα περίθαλψης υπερηλίκων</a:t>
            </a:r>
          </a:p>
          <a:p>
            <a:pPr>
              <a:buFont typeface="Wingdings" panose="05000000000000000000" pitchFamily="2" charset="2"/>
              <a:buChar char="ü"/>
            </a:pPr>
            <a:r>
              <a:rPr lang="el-GR" sz="6400" dirty="0"/>
              <a:t>Γενικές αρχές αντιμετώπισης των ηλικιωμένων ασθενών</a:t>
            </a:r>
          </a:p>
          <a:p>
            <a:pPr>
              <a:buFont typeface="Wingdings" panose="05000000000000000000" pitchFamily="2" charset="2"/>
              <a:buChar char="ü"/>
            </a:pPr>
            <a:r>
              <a:rPr lang="el-GR" sz="6400" dirty="0"/>
              <a:t>Επίδραση του γήρατος στα συστήματα του οργανισμού</a:t>
            </a:r>
          </a:p>
          <a:p>
            <a:pPr>
              <a:buFont typeface="Wingdings" panose="05000000000000000000" pitchFamily="2" charset="2"/>
              <a:buChar char="ü"/>
            </a:pPr>
            <a:r>
              <a:rPr lang="el-GR" sz="6400" dirty="0"/>
              <a:t>Γενικά προβλήματα υγείας ηλικιωμένων</a:t>
            </a:r>
          </a:p>
          <a:p>
            <a:pPr>
              <a:buFont typeface="Wingdings" panose="05000000000000000000" pitchFamily="2" charset="2"/>
              <a:buChar char="ü"/>
            </a:pPr>
            <a:r>
              <a:rPr lang="el-GR" sz="6400" dirty="0"/>
              <a:t>Ειδικά προβλήματα υγείας ηλικιωμένων</a:t>
            </a:r>
          </a:p>
          <a:p>
            <a:pPr>
              <a:buFont typeface="Wingdings" panose="05000000000000000000" pitchFamily="2" charset="2"/>
              <a:buChar char="ü"/>
            </a:pPr>
            <a:r>
              <a:rPr lang="el-GR" sz="6400" dirty="0"/>
              <a:t>Πρόγραμμα άσκησης υπερηλίκων</a:t>
            </a:r>
          </a:p>
          <a:p>
            <a:pPr>
              <a:buFont typeface="Wingdings" panose="05000000000000000000" pitchFamily="2" charset="2"/>
              <a:buChar char="ü"/>
            </a:pPr>
            <a:r>
              <a:rPr lang="el-GR" sz="6400" dirty="0"/>
              <a:t>Θεραπευτική προσέγγιση στη γηριατρική</a:t>
            </a:r>
          </a:p>
          <a:p>
            <a:pPr>
              <a:buFont typeface="Wingdings" panose="05000000000000000000" pitchFamily="2" charset="2"/>
              <a:buChar char="ü"/>
            </a:pPr>
            <a:r>
              <a:rPr lang="el-GR" sz="6400" dirty="0"/>
              <a:t>Μέθοδοι αποκατάστασης στη γηριατρική</a:t>
            </a:r>
          </a:p>
          <a:p>
            <a:pPr>
              <a:buFont typeface="Wingdings" panose="05000000000000000000" pitchFamily="2" charset="2"/>
              <a:buChar char="ü"/>
            </a:pPr>
            <a:r>
              <a:rPr lang="el-GR" sz="6400" dirty="0"/>
              <a:t>Ο ρόλος του θεραπευτή στην Τρίτη ηλικία</a:t>
            </a:r>
          </a:p>
          <a:p>
            <a:pPr>
              <a:buFont typeface="Wingdings" panose="05000000000000000000" pitchFamily="2" charset="2"/>
              <a:buChar char="ü"/>
            </a:pPr>
            <a:r>
              <a:rPr lang="el-GR" sz="6400" dirty="0"/>
              <a:t>Σωστή προσέγγιση ηλικιωμένων</a:t>
            </a:r>
          </a:p>
          <a:p>
            <a:pPr>
              <a:buFont typeface="Wingdings" panose="05000000000000000000" pitchFamily="2" charset="2"/>
              <a:buChar char="ü"/>
            </a:pPr>
            <a:r>
              <a:rPr lang="el-GR" sz="6400" dirty="0"/>
              <a:t>Χρόνια προβλήματα ηλικιωμένων</a:t>
            </a:r>
          </a:p>
          <a:p>
            <a:pPr>
              <a:buFont typeface="Wingdings" panose="05000000000000000000" pitchFamily="2" charset="2"/>
              <a:buChar char="ü"/>
            </a:pPr>
            <a:r>
              <a:rPr lang="el-GR" sz="6400" dirty="0"/>
              <a:t>Αντιμετώπιση χρόνιων προβλημάτων σε ηλικιωμένους</a:t>
            </a:r>
          </a:p>
          <a:p>
            <a:pPr>
              <a:buFont typeface="Wingdings" panose="05000000000000000000" pitchFamily="2" charset="2"/>
              <a:buChar char="ü"/>
            </a:pPr>
            <a:r>
              <a:rPr lang="el-GR" sz="6400" dirty="0"/>
              <a:t>Συνεργασία με άλλες ειδικότητες για την αποκατάσταση των υπερηλίκων</a:t>
            </a:r>
            <a:endParaRPr lang="el-GR" dirty="0"/>
          </a:p>
        </p:txBody>
      </p:sp>
    </p:spTree>
    <p:extLst>
      <p:ext uri="{BB962C8B-B14F-4D97-AF65-F5344CB8AC3E}">
        <p14:creationId xmlns:p14="http://schemas.microsoft.com/office/powerpoint/2010/main" val="2336124805"/>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click.wav"/>
          </p:stSnd>
        </p:sndAc>
      </p:transition>
    </mc:Choice>
    <mc:Fallback>
      <p:transition spd="med">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fade">
                                      <p:cBhvr>
                                        <p:cTn id="84" dur="1000"/>
                                        <p:tgtEl>
                                          <p:spTgt spid="3">
                                            <p:txEl>
                                              <p:pRg st="12" end="12"/>
                                            </p:txEl>
                                          </p:spTgt>
                                        </p:tgtEl>
                                      </p:cBhvr>
                                    </p:animEffect>
                                    <p:anim calcmode="lin" valueType="num">
                                      <p:cBhvr>
                                        <p:cTn id="8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4" end="14"/>
                                            </p:txEl>
                                          </p:spTgt>
                                        </p:tgtEl>
                                        <p:attrNameLst>
                                          <p:attrName>style.visibility</p:attrName>
                                        </p:attrNameLst>
                                      </p:cBhvr>
                                      <p:to>
                                        <p:strVal val="visible"/>
                                      </p:to>
                                    </p:set>
                                    <p:animEffect transition="in" filter="fade">
                                      <p:cBhvr>
                                        <p:cTn id="98" dur="1000"/>
                                        <p:tgtEl>
                                          <p:spTgt spid="3">
                                            <p:txEl>
                                              <p:pRg st="14" end="14"/>
                                            </p:txEl>
                                          </p:spTgt>
                                        </p:tgtEl>
                                      </p:cBhvr>
                                    </p:animEffect>
                                    <p:anim calcmode="lin" valueType="num">
                                      <p:cBhvr>
                                        <p:cTn id="9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5" end="15"/>
                                            </p:txEl>
                                          </p:spTgt>
                                        </p:tgtEl>
                                        <p:attrNameLst>
                                          <p:attrName>style.visibility</p:attrName>
                                        </p:attrNameLst>
                                      </p:cBhvr>
                                      <p:to>
                                        <p:strVal val="visible"/>
                                      </p:to>
                                    </p:set>
                                    <p:animEffect transition="in" filter="fade">
                                      <p:cBhvr>
                                        <p:cTn id="105" dur="1000"/>
                                        <p:tgtEl>
                                          <p:spTgt spid="3">
                                            <p:txEl>
                                              <p:pRg st="15" end="15"/>
                                            </p:txEl>
                                          </p:spTgt>
                                        </p:tgtEl>
                                      </p:cBhvr>
                                    </p:animEffect>
                                    <p:anim calcmode="lin" valueType="num">
                                      <p:cBhvr>
                                        <p:cTn id="10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6" end="16"/>
                                            </p:txEl>
                                          </p:spTgt>
                                        </p:tgtEl>
                                        <p:attrNameLst>
                                          <p:attrName>style.visibility</p:attrName>
                                        </p:attrNameLst>
                                      </p:cBhvr>
                                      <p:to>
                                        <p:strVal val="visible"/>
                                      </p:to>
                                    </p:set>
                                    <p:animEffect transition="in" filter="fade">
                                      <p:cBhvr>
                                        <p:cTn id="112" dur="1000"/>
                                        <p:tgtEl>
                                          <p:spTgt spid="3">
                                            <p:txEl>
                                              <p:pRg st="16" end="16"/>
                                            </p:txEl>
                                          </p:spTgt>
                                        </p:tgtEl>
                                      </p:cBhvr>
                                    </p:animEffect>
                                    <p:anim calcmode="lin" valueType="num">
                                      <p:cBhvr>
                                        <p:cTn id="113"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9CBF84-E682-4923-8F40-F1B0BB321CEF}"/>
              </a:ext>
            </a:extLst>
          </p:cNvPr>
          <p:cNvSpPr>
            <a:spLocks noGrp="1"/>
          </p:cNvSpPr>
          <p:nvPr>
            <p:ph type="title"/>
          </p:nvPr>
        </p:nvSpPr>
        <p:spPr>
          <a:xfrm>
            <a:off x="294443" y="4836312"/>
            <a:ext cx="11603113" cy="1442463"/>
          </a:xfrm>
        </p:spPr>
        <p:txBody>
          <a:bodyPr>
            <a:normAutofit fontScale="90000"/>
          </a:bodyPr>
          <a:lstStyle/>
          <a:p>
            <a:pPr marL="171450" indent="-171450" algn="just">
              <a:lnSpc>
                <a:spcPct val="150000"/>
              </a:lnSpc>
              <a:buFont typeface="Wingdings" panose="05000000000000000000" pitchFamily="2" charset="2"/>
              <a:buChar char="Ø"/>
            </a:pPr>
            <a:r>
              <a:rPr lang="el-GR" sz="1200" dirty="0"/>
              <a:t> </a:t>
            </a:r>
            <a:br>
              <a:rPr lang="el-GR" sz="1200" dirty="0"/>
            </a:br>
            <a:br>
              <a:rPr lang="el-GR" sz="1200" dirty="0"/>
            </a:br>
            <a:r>
              <a:rPr lang="el-GR" sz="1200" dirty="0"/>
              <a:t> </a:t>
            </a:r>
            <a:br>
              <a:rPr lang="el-GR" sz="1200" dirty="0"/>
            </a:br>
            <a:br>
              <a:rPr lang="el-GR" sz="1200" dirty="0"/>
            </a:br>
            <a:br>
              <a:rPr lang="el-GR" sz="1600" dirty="0"/>
            </a:br>
            <a:br>
              <a:rPr lang="el-GR" sz="1300" dirty="0">
                <a:solidFill>
                  <a:schemeClr val="tx1"/>
                </a:solidFill>
              </a:rPr>
            </a:br>
            <a:r>
              <a:rPr lang="el-GR" sz="1600" dirty="0">
                <a:solidFill>
                  <a:schemeClr val="tx1"/>
                </a:solidFill>
                <a:latin typeface="Arial" panose="020B0604020202020204" pitchFamily="34" charset="0"/>
                <a:cs typeface="Arial" panose="020B0604020202020204" pitchFamily="34" charset="0"/>
              </a:rPr>
              <a:t>Η γηριατρική είναι ο κλάδος της ιατρικής που ασχολείται µε τη διαδικασία της γήρανσης, την πρόληψη, τη διάγνωση, και τη θεραπεία των </a:t>
            </a:r>
            <a:r>
              <a:rPr lang="el-GR" sz="1600" dirty="0" err="1">
                <a:solidFill>
                  <a:schemeClr val="tx1"/>
                </a:solidFill>
                <a:latin typeface="Arial" panose="020B0604020202020204" pitchFamily="34" charset="0"/>
                <a:cs typeface="Arial" panose="020B0604020202020204" pitchFamily="34" charset="0"/>
              </a:rPr>
              <a:t>προβληµάτων</a:t>
            </a:r>
            <a:r>
              <a:rPr lang="el-GR" sz="1600" dirty="0">
                <a:solidFill>
                  <a:schemeClr val="tx1"/>
                </a:solidFill>
                <a:latin typeface="Arial" panose="020B0604020202020204" pitchFamily="34" charset="0"/>
                <a:cs typeface="Arial" panose="020B0604020202020204" pitchFamily="34" charset="0"/>
              </a:rPr>
              <a:t> υγείας των </a:t>
            </a:r>
            <a:r>
              <a:rPr lang="el-GR" sz="1600" dirty="0" err="1">
                <a:solidFill>
                  <a:schemeClr val="tx1"/>
                </a:solidFill>
                <a:latin typeface="Arial" panose="020B0604020202020204" pitchFamily="34" charset="0"/>
                <a:cs typeface="Arial" panose="020B0604020202020204" pitchFamily="34" charset="0"/>
              </a:rPr>
              <a:t>ηλικιωµένων</a:t>
            </a:r>
            <a:r>
              <a:rPr lang="el-GR" sz="1600" dirty="0">
                <a:solidFill>
                  <a:schemeClr val="tx1"/>
                </a:solidFill>
                <a:latin typeface="Arial" panose="020B0604020202020204" pitchFamily="34" charset="0"/>
                <a:cs typeface="Arial" panose="020B0604020202020204" pitchFamily="34" charset="0"/>
              </a:rPr>
              <a:t> αλλά και µε τις κοινωνικές  και  </a:t>
            </a:r>
            <a:r>
              <a:rPr lang="el-GR" sz="1600" dirty="0" err="1">
                <a:solidFill>
                  <a:schemeClr val="tx1"/>
                </a:solidFill>
                <a:latin typeface="Arial" panose="020B0604020202020204" pitchFamily="34" charset="0"/>
                <a:cs typeface="Arial" panose="020B0604020202020204" pitchFamily="34" charset="0"/>
              </a:rPr>
              <a:t>οικονοµικές</a:t>
            </a:r>
            <a:r>
              <a:rPr lang="el-GR" sz="1600" dirty="0">
                <a:solidFill>
                  <a:schemeClr val="tx1"/>
                </a:solidFill>
                <a:latin typeface="Arial" panose="020B0604020202020204" pitchFamily="34" charset="0"/>
                <a:cs typeface="Arial" panose="020B0604020202020204" pitchFamily="34" charset="0"/>
              </a:rPr>
              <a:t>  καταστάσεις  που  έχουν  επιπτώσεις  στην  </a:t>
            </a:r>
            <a:r>
              <a:rPr lang="el-GR" sz="1600" dirty="0" err="1">
                <a:solidFill>
                  <a:schemeClr val="tx1"/>
                </a:solidFill>
                <a:latin typeface="Arial" panose="020B0604020202020204" pitchFamily="34" charset="0"/>
                <a:cs typeface="Arial" panose="020B0604020202020204" pitchFamily="34" charset="0"/>
              </a:rPr>
              <a:t>υγειονοµική</a:t>
            </a:r>
            <a:r>
              <a:rPr lang="el-GR" sz="1600" dirty="0">
                <a:solidFill>
                  <a:schemeClr val="tx1"/>
                </a:solidFill>
                <a:latin typeface="Arial" panose="020B0604020202020204" pitchFamily="34" charset="0"/>
                <a:cs typeface="Arial" panose="020B0604020202020204" pitchFamily="34" charset="0"/>
              </a:rPr>
              <a:t>  περίθαλψη  τους. Έτσι,  η  πρακτική  της  γηριατρικής  είναι  ένα  περιεκτικό  </a:t>
            </a:r>
            <a:r>
              <a:rPr lang="el-GR" sz="1600" dirty="0" err="1">
                <a:solidFill>
                  <a:schemeClr val="tx1"/>
                </a:solidFill>
                <a:latin typeface="Arial" panose="020B0604020202020204" pitchFamily="34" charset="0"/>
                <a:cs typeface="Arial" panose="020B0604020202020204" pitchFamily="34" charset="0"/>
              </a:rPr>
              <a:t>σύστηµα</a:t>
            </a:r>
            <a:r>
              <a:rPr lang="el-GR" sz="1600" dirty="0">
                <a:solidFill>
                  <a:schemeClr val="tx1"/>
                </a:solidFill>
                <a:latin typeface="Arial" panose="020B0604020202020204" pitchFamily="34" charset="0"/>
                <a:cs typeface="Arial" panose="020B0604020202020204" pitchFamily="34" charset="0"/>
              </a:rPr>
              <a:t>  </a:t>
            </a:r>
            <a:r>
              <a:rPr lang="el-GR" sz="1600" dirty="0" err="1">
                <a:solidFill>
                  <a:schemeClr val="tx1"/>
                </a:solidFill>
                <a:latin typeface="Arial" panose="020B0604020202020204" pitchFamily="34" charset="0"/>
                <a:cs typeface="Arial" panose="020B0604020202020204" pitchFamily="34" charset="0"/>
              </a:rPr>
              <a:t>υγειονοµικής</a:t>
            </a:r>
            <a:r>
              <a:rPr lang="el-GR" sz="1600" dirty="0">
                <a:solidFill>
                  <a:schemeClr val="tx1"/>
                </a:solidFill>
                <a:latin typeface="Arial" panose="020B0604020202020204" pitchFamily="34" charset="0"/>
                <a:cs typeface="Arial" panose="020B0604020202020204" pitchFamily="34" charset="0"/>
              </a:rPr>
              <a:t>  φροντίδας  των </a:t>
            </a:r>
            <a:r>
              <a:rPr lang="el-GR" sz="1600" dirty="0" err="1">
                <a:solidFill>
                  <a:schemeClr val="tx1"/>
                </a:solidFill>
                <a:latin typeface="Arial" panose="020B0604020202020204" pitchFamily="34" charset="0"/>
                <a:cs typeface="Arial" panose="020B0604020202020204" pitchFamily="34" charset="0"/>
              </a:rPr>
              <a:t>ηλικιωµένων</a:t>
            </a:r>
            <a:r>
              <a:rPr lang="el-GR" sz="1600" dirty="0">
                <a:solidFill>
                  <a:schemeClr val="tx1"/>
                </a:solidFill>
                <a:latin typeface="Arial" panose="020B0604020202020204" pitchFamily="34" charset="0"/>
                <a:cs typeface="Arial" panose="020B0604020202020204" pitchFamily="34" charset="0"/>
              </a:rPr>
              <a:t> ασθενών που </a:t>
            </a:r>
            <a:r>
              <a:rPr lang="el-GR" sz="1600" dirty="0" err="1">
                <a:solidFill>
                  <a:schemeClr val="tx1"/>
                </a:solidFill>
                <a:latin typeface="Arial" panose="020B0604020202020204" pitchFamily="34" charset="0"/>
                <a:cs typeface="Arial" panose="020B0604020202020204" pitchFamily="34" charset="0"/>
              </a:rPr>
              <a:t>ενσωµατώνει</a:t>
            </a:r>
            <a:r>
              <a:rPr lang="el-GR" sz="1600" dirty="0">
                <a:solidFill>
                  <a:schemeClr val="tx1"/>
                </a:solidFill>
                <a:latin typeface="Arial" panose="020B0604020202020204" pitchFamily="34" charset="0"/>
                <a:cs typeface="Arial" panose="020B0604020202020204" pitchFamily="34" charset="0"/>
              </a:rPr>
              <a:t> τις αρχές της ιατρικής των ενηλίκων, αλλά και τις τροποποιεί για  να  τις  </a:t>
            </a:r>
            <a:r>
              <a:rPr lang="el-GR" sz="1600" dirty="0" err="1">
                <a:solidFill>
                  <a:schemeClr val="tx1"/>
                </a:solidFill>
                <a:latin typeface="Arial" panose="020B0604020202020204" pitchFamily="34" charset="0"/>
                <a:cs typeface="Arial" panose="020B0604020202020204" pitchFamily="34" charset="0"/>
              </a:rPr>
              <a:t>προσαρµόσει</a:t>
            </a:r>
            <a:r>
              <a:rPr lang="el-GR" sz="1600" dirty="0">
                <a:solidFill>
                  <a:schemeClr val="tx1"/>
                </a:solidFill>
                <a:latin typeface="Arial" panose="020B0604020202020204" pitchFamily="34" charset="0"/>
                <a:cs typeface="Arial" panose="020B0604020202020204" pitchFamily="34" charset="0"/>
              </a:rPr>
              <a:t>  στις  ιδιαίτερες  συνθήκες  του  γήρατος,  ενώ  υιοθετεί  µ</a:t>
            </a:r>
            <a:r>
              <a:rPr lang="el-GR" sz="1600" dirty="0" err="1">
                <a:solidFill>
                  <a:schemeClr val="tx1"/>
                </a:solidFill>
                <a:latin typeface="Arial" panose="020B0604020202020204" pitchFamily="34" charset="0"/>
                <a:cs typeface="Arial" panose="020B0604020202020204" pitchFamily="34" charset="0"/>
              </a:rPr>
              <a:t>ια</a:t>
            </a:r>
            <a:r>
              <a:rPr lang="el-GR" sz="1600" dirty="0">
                <a:solidFill>
                  <a:schemeClr val="tx1"/>
                </a:solidFill>
                <a:latin typeface="Arial" panose="020B0604020202020204" pitchFamily="34" charset="0"/>
                <a:cs typeface="Arial" panose="020B0604020202020204" pitchFamily="34" charset="0"/>
              </a:rPr>
              <a:t>  </a:t>
            </a:r>
            <a:r>
              <a:rPr lang="el-GR" sz="1600" dirty="0" err="1">
                <a:solidFill>
                  <a:schemeClr val="tx1"/>
                </a:solidFill>
                <a:latin typeface="Arial" panose="020B0604020202020204" pitchFamily="34" charset="0"/>
                <a:cs typeface="Arial" panose="020B0604020202020204" pitchFamily="34" charset="0"/>
              </a:rPr>
              <a:t>διεπιστηµονική</a:t>
            </a:r>
            <a:r>
              <a:rPr lang="el-GR" sz="1600" dirty="0">
                <a:solidFill>
                  <a:schemeClr val="tx1"/>
                </a:solidFill>
                <a:latin typeface="Arial" panose="020B0604020202020204" pitchFamily="34" charset="0"/>
                <a:cs typeface="Arial" panose="020B0604020202020204" pitchFamily="34" charset="0"/>
              </a:rPr>
              <a:t> προσέγγιση  όπου  απαιτείται  (FC  for  Internal  </a:t>
            </a:r>
            <a:r>
              <a:rPr lang="el-GR" sz="1600" dirty="0" err="1">
                <a:solidFill>
                  <a:schemeClr val="tx1"/>
                </a:solidFill>
                <a:latin typeface="Arial" panose="020B0604020202020204" pitchFamily="34" charset="0"/>
                <a:cs typeface="Arial" panose="020B0604020202020204" pitchFamily="34" charset="0"/>
              </a:rPr>
              <a:t>Medicine</a:t>
            </a:r>
            <a:r>
              <a:rPr lang="el-GR" sz="1600" dirty="0">
                <a:solidFill>
                  <a:schemeClr val="tx1"/>
                </a:solidFill>
                <a:latin typeface="Arial" panose="020B0604020202020204" pitchFamily="34" charset="0"/>
                <a:cs typeface="Arial" panose="020B0604020202020204" pitchFamily="34" charset="0"/>
              </a:rPr>
              <a:t>.  1981).  </a:t>
            </a:r>
            <a:br>
              <a:rPr lang="el-GR" sz="1600" dirty="0">
                <a:solidFill>
                  <a:schemeClr val="tx1"/>
                </a:solidFill>
                <a:latin typeface="Arial" panose="020B0604020202020204" pitchFamily="34" charset="0"/>
                <a:cs typeface="Arial" panose="020B0604020202020204" pitchFamily="34" charset="0"/>
              </a:rPr>
            </a:br>
            <a:br>
              <a:rPr lang="el-GR" sz="1600" dirty="0">
                <a:solidFill>
                  <a:schemeClr val="tx1"/>
                </a:solidFill>
                <a:latin typeface="Arial" panose="020B0604020202020204" pitchFamily="34" charset="0"/>
                <a:cs typeface="Arial" panose="020B0604020202020204" pitchFamily="34" charset="0"/>
              </a:rPr>
            </a:br>
            <a:r>
              <a:rPr lang="el-GR" sz="1600" dirty="0">
                <a:solidFill>
                  <a:schemeClr val="tx1"/>
                </a:solidFill>
                <a:latin typeface="Arial" panose="020B0604020202020204" pitchFamily="34" charset="0"/>
                <a:cs typeface="Arial" panose="020B0604020202020204" pitchFamily="34" charset="0"/>
              </a:rPr>
              <a:t>Παραδοσιακά,  η  ιατρική  πρακτική εστιάζει  κυρίως  στη  διάγνωση  και  τη  θεραπεία  των  </a:t>
            </a:r>
            <a:r>
              <a:rPr lang="el-GR" sz="1600" dirty="0" err="1">
                <a:solidFill>
                  <a:schemeClr val="tx1"/>
                </a:solidFill>
                <a:latin typeface="Arial" panose="020B0604020202020204" pitchFamily="34" charset="0"/>
                <a:cs typeface="Arial" panose="020B0604020202020204" pitchFamily="34" charset="0"/>
              </a:rPr>
              <a:t>νοσηµάτων</a:t>
            </a:r>
            <a:r>
              <a:rPr lang="el-GR" sz="1600" dirty="0">
                <a:solidFill>
                  <a:schemeClr val="tx1"/>
                </a:solidFill>
                <a:latin typeface="Arial" panose="020B0604020202020204" pitchFamily="34" charset="0"/>
                <a:cs typeface="Arial" panose="020B0604020202020204" pitchFamily="34" charset="0"/>
              </a:rPr>
              <a:t>.  Αυτή  η  προσέγγιση  </a:t>
            </a:r>
            <a:r>
              <a:rPr lang="el-GR" sz="1600" dirty="0" err="1">
                <a:solidFill>
                  <a:schemeClr val="tx1"/>
                </a:solidFill>
                <a:latin typeface="Arial" panose="020B0604020202020204" pitchFamily="34" charset="0"/>
                <a:cs typeface="Arial" panose="020B0604020202020204" pitchFamily="34" charset="0"/>
              </a:rPr>
              <a:t>παραµένει</a:t>
            </a:r>
            <a:r>
              <a:rPr lang="el-GR" sz="1600" dirty="0">
                <a:solidFill>
                  <a:schemeClr val="tx1"/>
                </a:solidFill>
                <a:latin typeface="Arial" panose="020B0604020202020204" pitchFamily="34" charset="0"/>
                <a:cs typeface="Arial" panose="020B0604020202020204" pitchFamily="34" charset="0"/>
              </a:rPr>
              <a:t> ουσιαστική και στη γηριατρική πρακτική, αλλά </a:t>
            </a:r>
            <a:r>
              <a:rPr lang="el-GR" sz="1600" dirty="0" err="1">
                <a:solidFill>
                  <a:schemeClr val="tx1"/>
                </a:solidFill>
                <a:latin typeface="Arial" panose="020B0604020202020204" pitchFamily="34" charset="0"/>
                <a:cs typeface="Arial" panose="020B0604020202020204" pitchFamily="34" charset="0"/>
              </a:rPr>
              <a:t>συµπληρώνεται</a:t>
            </a:r>
            <a:r>
              <a:rPr lang="el-GR" sz="1600" dirty="0">
                <a:solidFill>
                  <a:schemeClr val="tx1"/>
                </a:solidFill>
                <a:latin typeface="Arial" panose="020B0604020202020204" pitchFamily="34" charset="0"/>
                <a:cs typeface="Arial" panose="020B0604020202020204" pitchFamily="34" charset="0"/>
              </a:rPr>
              <a:t> από την αξιολόγηση του αντίκτυπου της  ασθένειας  και  της  θεραπείας  της  στη  ζωή  του  </a:t>
            </a:r>
            <a:r>
              <a:rPr lang="el-GR" sz="1600" dirty="0" err="1">
                <a:solidFill>
                  <a:schemeClr val="tx1"/>
                </a:solidFill>
                <a:latin typeface="Arial" panose="020B0604020202020204" pitchFamily="34" charset="0"/>
                <a:cs typeface="Arial" panose="020B0604020202020204" pitchFamily="34" charset="0"/>
              </a:rPr>
              <a:t>ηλικιωµένου</a:t>
            </a:r>
            <a:r>
              <a:rPr lang="el-GR" sz="1600" dirty="0">
                <a:solidFill>
                  <a:schemeClr val="tx1"/>
                </a:solidFill>
                <a:latin typeface="Arial" panose="020B0604020202020204" pitchFamily="34" charset="0"/>
                <a:cs typeface="Arial" panose="020B0604020202020204" pitchFamily="34" charset="0"/>
              </a:rPr>
              <a:t>  ασθενή.  Με  </a:t>
            </a:r>
            <a:r>
              <a:rPr lang="el-GR" sz="1600" dirty="0" err="1">
                <a:solidFill>
                  <a:schemeClr val="tx1"/>
                </a:solidFill>
                <a:latin typeface="Arial" panose="020B0604020202020204" pitchFamily="34" charset="0"/>
                <a:cs typeface="Arial" panose="020B0604020202020204" pitchFamily="34" charset="0"/>
              </a:rPr>
              <a:t>δεδοµένη</a:t>
            </a:r>
            <a:r>
              <a:rPr lang="el-GR" sz="1600" dirty="0">
                <a:solidFill>
                  <a:schemeClr val="tx1"/>
                </a:solidFill>
                <a:latin typeface="Arial" panose="020B0604020202020204" pitchFamily="34" charset="0"/>
                <a:cs typeface="Arial" panose="020B0604020202020204" pitchFamily="34" charset="0"/>
              </a:rPr>
              <a:t>  την  υψηλή επικράτηση  των  χρόνιων  </a:t>
            </a:r>
            <a:r>
              <a:rPr lang="el-GR" sz="1600" dirty="0" err="1">
                <a:solidFill>
                  <a:schemeClr val="tx1"/>
                </a:solidFill>
                <a:latin typeface="Arial" panose="020B0604020202020204" pitchFamily="34" charset="0"/>
                <a:cs typeface="Arial" panose="020B0604020202020204" pitchFamily="34" charset="0"/>
              </a:rPr>
              <a:t>νοσηµάτων</a:t>
            </a:r>
            <a:r>
              <a:rPr lang="el-GR" sz="1600" dirty="0">
                <a:solidFill>
                  <a:schemeClr val="tx1"/>
                </a:solidFill>
                <a:latin typeface="Arial" panose="020B0604020202020204" pitchFamily="34" charset="0"/>
                <a:cs typeface="Arial" panose="020B0604020202020204" pitchFamily="34" charset="0"/>
              </a:rPr>
              <a:t>  στους  </a:t>
            </a:r>
            <a:r>
              <a:rPr lang="el-GR" sz="1600" dirty="0" err="1">
                <a:solidFill>
                  <a:schemeClr val="tx1"/>
                </a:solidFill>
                <a:latin typeface="Arial" panose="020B0604020202020204" pitchFamily="34" charset="0"/>
                <a:cs typeface="Arial" panose="020B0604020202020204" pitchFamily="34" charset="0"/>
              </a:rPr>
              <a:t>ηλικιωµένους</a:t>
            </a:r>
            <a:r>
              <a:rPr lang="el-GR" sz="1600" dirty="0">
                <a:solidFill>
                  <a:schemeClr val="tx1"/>
                </a:solidFill>
                <a:latin typeface="Arial" panose="020B0604020202020204" pitchFamily="34" charset="0"/>
                <a:cs typeface="Arial" panose="020B0604020202020204" pitchFamily="34" charset="0"/>
              </a:rPr>
              <a:t>  δίδεται  </a:t>
            </a:r>
            <a:r>
              <a:rPr lang="el-GR" sz="1600" dirty="0" err="1">
                <a:solidFill>
                  <a:schemeClr val="tx1"/>
                </a:solidFill>
                <a:latin typeface="Arial" panose="020B0604020202020204" pitchFamily="34" charset="0"/>
                <a:cs typeface="Arial" panose="020B0604020202020204" pitchFamily="34" charset="0"/>
              </a:rPr>
              <a:t>έµφαση</a:t>
            </a:r>
            <a:r>
              <a:rPr lang="el-GR" sz="1600" dirty="0">
                <a:solidFill>
                  <a:schemeClr val="tx1"/>
                </a:solidFill>
                <a:latin typeface="Arial" panose="020B0604020202020204" pitchFamily="34" charset="0"/>
                <a:cs typeface="Arial" panose="020B0604020202020204" pitchFamily="34" charset="0"/>
              </a:rPr>
              <a:t>  στη  </a:t>
            </a:r>
            <a:r>
              <a:rPr lang="el-GR" sz="1600" dirty="0" err="1">
                <a:solidFill>
                  <a:schemeClr val="tx1"/>
                </a:solidFill>
                <a:latin typeface="Arial" panose="020B0604020202020204" pitchFamily="34" charset="0"/>
                <a:cs typeface="Arial" panose="020B0604020202020204" pitchFamily="34" charset="0"/>
              </a:rPr>
              <a:t>εκτίµηση</a:t>
            </a:r>
            <a:r>
              <a:rPr lang="el-GR" sz="1600" dirty="0">
                <a:solidFill>
                  <a:schemeClr val="tx1"/>
                </a:solidFill>
                <a:latin typeface="Arial" panose="020B0604020202020204" pitchFamily="34" charset="0"/>
                <a:cs typeface="Arial" panose="020B0604020202020204" pitchFamily="34" charset="0"/>
              </a:rPr>
              <a:t>  και  τη βελτίωση  των  λειτουργιών  και  της  φυσικής  κατάστασης  του  γηριατρικού  ασθενούς.  </a:t>
            </a:r>
            <a:br>
              <a:rPr lang="el-GR" sz="1600" dirty="0">
                <a:solidFill>
                  <a:schemeClr val="tx1"/>
                </a:solidFill>
                <a:latin typeface="Arial" panose="020B0604020202020204" pitchFamily="34" charset="0"/>
                <a:cs typeface="Arial" panose="020B0604020202020204" pitchFamily="34" charset="0"/>
              </a:rPr>
            </a:br>
            <a:br>
              <a:rPr lang="el-GR" sz="1600" dirty="0">
                <a:solidFill>
                  <a:schemeClr val="tx1"/>
                </a:solidFill>
                <a:latin typeface="Arial" panose="020B0604020202020204" pitchFamily="34" charset="0"/>
                <a:cs typeface="Arial" panose="020B0604020202020204" pitchFamily="34" charset="0"/>
              </a:rPr>
            </a:br>
            <a:r>
              <a:rPr lang="el-GR" sz="1600" dirty="0">
                <a:solidFill>
                  <a:schemeClr val="tx1"/>
                </a:solidFill>
                <a:latin typeface="Arial" panose="020B0604020202020204" pitchFamily="34" charset="0"/>
                <a:cs typeface="Arial" panose="020B0604020202020204" pitchFamily="34" charset="0"/>
              </a:rPr>
              <a:t>Επιπλέον,  στη γηριατρική µ</a:t>
            </a:r>
            <a:r>
              <a:rPr lang="el-GR" sz="1600" dirty="0" err="1">
                <a:solidFill>
                  <a:schemeClr val="tx1"/>
                </a:solidFill>
                <a:latin typeface="Arial" panose="020B0604020202020204" pitchFamily="34" charset="0"/>
                <a:cs typeface="Arial" panose="020B0604020202020204" pitchFamily="34" charset="0"/>
              </a:rPr>
              <a:t>έσα</a:t>
            </a:r>
            <a:r>
              <a:rPr lang="el-GR" sz="1600" dirty="0">
                <a:solidFill>
                  <a:schemeClr val="tx1"/>
                </a:solidFill>
                <a:latin typeface="Arial" panose="020B0604020202020204" pitchFamily="34" charset="0"/>
                <a:cs typeface="Arial" panose="020B0604020202020204" pitchFamily="34" charset="0"/>
              </a:rPr>
              <a:t> στο πλαίσιο της διαχείρισης των ασθενειών των </a:t>
            </a:r>
            <a:r>
              <a:rPr lang="el-GR" sz="1600" dirty="0" err="1">
                <a:solidFill>
                  <a:schemeClr val="tx1"/>
                </a:solidFill>
                <a:latin typeface="Arial" panose="020B0604020202020204" pitchFamily="34" charset="0"/>
                <a:cs typeface="Arial" panose="020B0604020202020204" pitchFamily="34" charset="0"/>
              </a:rPr>
              <a:t>ηλικιωµένων</a:t>
            </a:r>
            <a:r>
              <a:rPr lang="el-GR" sz="1600" dirty="0">
                <a:solidFill>
                  <a:schemeClr val="tx1"/>
                </a:solidFill>
                <a:latin typeface="Arial" panose="020B0604020202020204" pitchFamily="34" charset="0"/>
                <a:cs typeface="Arial" panose="020B0604020202020204" pitchFamily="34" charset="0"/>
              </a:rPr>
              <a:t>, είναι απαραίτητες οι πρακτικές πρόληψης, καθώς µ</a:t>
            </a:r>
            <a:r>
              <a:rPr lang="el-GR" sz="1600" dirty="0" err="1">
                <a:solidFill>
                  <a:schemeClr val="tx1"/>
                </a:solidFill>
                <a:latin typeface="Arial" panose="020B0604020202020204" pitchFamily="34" charset="0"/>
                <a:cs typeface="Arial" panose="020B0604020202020204" pitchFamily="34" charset="0"/>
              </a:rPr>
              <a:t>πορούν</a:t>
            </a:r>
            <a:r>
              <a:rPr lang="el-GR" sz="1600" dirty="0">
                <a:solidFill>
                  <a:schemeClr val="tx1"/>
                </a:solidFill>
                <a:latin typeface="Arial" panose="020B0604020202020204" pitchFamily="34" charset="0"/>
                <a:cs typeface="Arial" panose="020B0604020202020204" pitchFamily="34" charset="0"/>
              </a:rPr>
              <a:t> να ασκήσουν </a:t>
            </a:r>
            <a:r>
              <a:rPr lang="el-GR" sz="1600" dirty="0" err="1">
                <a:solidFill>
                  <a:schemeClr val="tx1"/>
                </a:solidFill>
                <a:latin typeface="Arial" panose="020B0604020202020204" pitchFamily="34" charset="0"/>
                <a:cs typeface="Arial" panose="020B0604020202020204" pitchFamily="34" charset="0"/>
              </a:rPr>
              <a:t>σηµαντική</a:t>
            </a:r>
            <a:r>
              <a:rPr lang="el-GR" sz="1600" dirty="0">
                <a:solidFill>
                  <a:schemeClr val="tx1"/>
                </a:solidFill>
                <a:latin typeface="Arial" panose="020B0604020202020204" pitchFamily="34" charset="0"/>
                <a:cs typeface="Arial" panose="020B0604020202020204" pitchFamily="34" charset="0"/>
              </a:rPr>
              <a:t> επίδραση στην ποιότητα της ζωής στα τελευταία έτη της ζωής του ανθρώπου. Τέλος βασικό κλάδο στη γηριατρική πρακτική  αποτελούν οι </a:t>
            </a:r>
            <a:r>
              <a:rPr lang="el-GR" sz="1600" dirty="0" err="1">
                <a:solidFill>
                  <a:schemeClr val="tx1"/>
                </a:solidFill>
                <a:latin typeface="Arial" panose="020B0604020202020204" pitchFamily="34" charset="0"/>
                <a:cs typeface="Arial" panose="020B0604020202020204" pitchFamily="34" charset="0"/>
              </a:rPr>
              <a:t>τοµείς</a:t>
            </a:r>
            <a:r>
              <a:rPr lang="el-GR" sz="1600" dirty="0">
                <a:solidFill>
                  <a:schemeClr val="tx1"/>
                </a:solidFill>
                <a:latin typeface="Arial" panose="020B0604020202020204" pitchFamily="34" charset="0"/>
                <a:cs typeface="Arial" panose="020B0604020202020204" pitchFamily="34" charset="0"/>
              </a:rPr>
              <a:t>  που σχετίζονται  µε το  θάνατο,  την  νόσο  τελικού σταδίου  και  την </a:t>
            </a:r>
            <a:r>
              <a:rPr lang="el-GR" sz="1600" dirty="0" err="1">
                <a:solidFill>
                  <a:schemeClr val="tx1"/>
                </a:solidFill>
                <a:latin typeface="Arial" panose="020B0604020202020204" pitchFamily="34" charset="0"/>
                <a:cs typeface="Arial" panose="020B0604020202020204" pitchFamily="34" charset="0"/>
              </a:rPr>
              <a:t>αντιµετώπιση</a:t>
            </a:r>
            <a:r>
              <a:rPr lang="el-GR" sz="1600" dirty="0">
                <a:solidFill>
                  <a:schemeClr val="tx1"/>
                </a:solidFill>
                <a:latin typeface="Arial" panose="020B0604020202020204" pitchFamily="34" charset="0"/>
                <a:cs typeface="Arial" panose="020B0604020202020204" pitchFamily="34" charset="0"/>
              </a:rPr>
              <a:t> του  χρόνιου άλγους (</a:t>
            </a:r>
            <a:r>
              <a:rPr lang="el-GR" sz="1600" dirty="0" err="1">
                <a:solidFill>
                  <a:schemeClr val="tx1"/>
                </a:solidFill>
                <a:latin typeface="Arial" panose="020B0604020202020204" pitchFamily="34" charset="0"/>
                <a:cs typeface="Arial" panose="020B0604020202020204" pitchFamily="34" charset="0"/>
              </a:rPr>
              <a:t>Duthie</a:t>
            </a:r>
            <a:r>
              <a:rPr lang="el-GR" sz="1600" dirty="0">
                <a:solidFill>
                  <a:schemeClr val="tx1"/>
                </a:solidFill>
                <a:latin typeface="Arial" panose="020B0604020202020204" pitchFamily="34" charset="0"/>
                <a:cs typeface="Arial" panose="020B0604020202020204" pitchFamily="34" charset="0"/>
              </a:rPr>
              <a:t> E </a:t>
            </a:r>
            <a:r>
              <a:rPr lang="el-GR" sz="1600" dirty="0" err="1">
                <a:solidFill>
                  <a:schemeClr val="tx1"/>
                </a:solidFill>
                <a:latin typeface="Arial" panose="020B0604020202020204" pitchFamily="34" charset="0"/>
                <a:cs typeface="Arial" panose="020B0604020202020204" pitchFamily="34" charset="0"/>
              </a:rPr>
              <a:t>Jr</a:t>
            </a:r>
            <a:r>
              <a:rPr lang="el-GR" sz="1600" dirty="0">
                <a:solidFill>
                  <a:schemeClr val="tx1"/>
                </a:solidFill>
                <a:latin typeface="Arial" panose="020B0604020202020204" pitchFamily="34" charset="0"/>
                <a:cs typeface="Arial" panose="020B0604020202020204" pitchFamily="34" charset="0"/>
              </a:rPr>
              <a:t>. 1998).</a:t>
            </a:r>
            <a:endParaRPr lang="el-GR" sz="12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B70736-8432-4B4E-9696-2A4C3C2FC44D}"/>
              </a:ext>
            </a:extLst>
          </p:cNvPr>
          <p:cNvSpPr txBox="1"/>
          <p:nvPr/>
        </p:nvSpPr>
        <p:spPr>
          <a:xfrm>
            <a:off x="670263" y="368423"/>
            <a:ext cx="5425737" cy="461665"/>
          </a:xfrm>
          <a:prstGeom prst="rect">
            <a:avLst/>
          </a:prstGeom>
          <a:noFill/>
        </p:spPr>
        <p:txBody>
          <a:bodyPr wrap="square" rtlCol="0">
            <a:spAutoFit/>
          </a:bodyPr>
          <a:lstStyle/>
          <a:p>
            <a:r>
              <a:rPr lang="el-GR" sz="2400" b="1" dirty="0"/>
              <a:t>Τί είναι η γηριατρική;</a:t>
            </a:r>
          </a:p>
        </p:txBody>
      </p:sp>
    </p:spTree>
    <p:extLst>
      <p:ext uri="{BB962C8B-B14F-4D97-AF65-F5344CB8AC3E}">
        <p14:creationId xmlns:p14="http://schemas.microsoft.com/office/powerpoint/2010/main" val="1342312182"/>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lick.wav"/>
          </p:stSnd>
        </p:sndAc>
      </p:transition>
    </mc:Choice>
    <mc:Fallback>
      <p:transition spd="slow">
        <p:split orient="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FC7CE-DA27-48CB-911F-A6C482B6134C}"/>
              </a:ext>
            </a:extLst>
          </p:cNvPr>
          <p:cNvSpPr>
            <a:spLocks noGrp="1"/>
          </p:cNvSpPr>
          <p:nvPr>
            <p:ph type="title"/>
          </p:nvPr>
        </p:nvSpPr>
        <p:spPr>
          <a:xfrm>
            <a:off x="628935" y="-303858"/>
            <a:ext cx="10325000" cy="1442463"/>
          </a:xfrm>
        </p:spPr>
        <p:txBody>
          <a:bodyPr>
            <a:normAutofit/>
          </a:bodyPr>
          <a:lstStyle/>
          <a:p>
            <a:r>
              <a:rPr lang="el-GR" sz="2800" b="1" dirty="0"/>
              <a:t>Οι ηλικιωμένοι άνθρωποι</a:t>
            </a:r>
          </a:p>
        </p:txBody>
      </p:sp>
      <p:sp>
        <p:nvSpPr>
          <p:cNvPr id="3" name="Θέση περιεχομένου 2">
            <a:extLst>
              <a:ext uri="{FF2B5EF4-FFF2-40B4-BE49-F238E27FC236}">
                <a16:creationId xmlns:a16="http://schemas.microsoft.com/office/drawing/2014/main" id="{7D1542D1-987E-4C8A-8D14-4A9FEF36A654}"/>
              </a:ext>
            </a:extLst>
          </p:cNvPr>
          <p:cNvSpPr>
            <a:spLocks noGrp="1"/>
          </p:cNvSpPr>
          <p:nvPr>
            <p:ph idx="1"/>
          </p:nvPr>
        </p:nvSpPr>
        <p:spPr>
          <a:xfrm>
            <a:off x="488272" y="1340528"/>
            <a:ext cx="10465663" cy="4778448"/>
          </a:xfrm>
        </p:spPr>
        <p:txBody>
          <a:bodyPr>
            <a:normAutofit fontScale="92500"/>
          </a:bodyPr>
          <a:lstStyle/>
          <a:p>
            <a:r>
              <a:rPr lang="el-GR" dirty="0"/>
              <a:t>Η  ποιότητα  της  ζωής  των  ηλικιωμένων  ανθρώπων  σχετίζεται  απόλυτα  µε  την  υγεία  τους. </a:t>
            </a:r>
            <a:r>
              <a:rPr lang="el-GR" dirty="0" err="1"/>
              <a:t>Ωστόσο</a:t>
            </a:r>
            <a:r>
              <a:rPr lang="el-GR" dirty="0"/>
              <a:t>,  η  κατάσταση  της  υγείας  του  </a:t>
            </a:r>
            <a:r>
              <a:rPr lang="el-GR" dirty="0" err="1"/>
              <a:t>ηλικιωµένου</a:t>
            </a:r>
            <a:r>
              <a:rPr lang="el-GR" dirty="0"/>
              <a:t>  </a:t>
            </a:r>
            <a:r>
              <a:rPr lang="el-GR" dirty="0" err="1"/>
              <a:t>πληθυσµού</a:t>
            </a:r>
            <a:r>
              <a:rPr lang="el-GR" dirty="0"/>
              <a:t>  είναι  ένας  τοµέας  που  στερείται αξιόπιστων και διεθνώς </a:t>
            </a:r>
            <a:r>
              <a:rPr lang="el-GR" dirty="0" err="1"/>
              <a:t>συγκρίσιµων</a:t>
            </a:r>
            <a:r>
              <a:rPr lang="el-GR" dirty="0"/>
              <a:t> στοιχείων. </a:t>
            </a:r>
          </a:p>
          <a:p>
            <a:endParaRPr lang="el-GR" dirty="0"/>
          </a:p>
          <a:p>
            <a:r>
              <a:rPr lang="el-GR" dirty="0" err="1"/>
              <a:t>Ως</a:t>
            </a:r>
            <a:r>
              <a:rPr lang="el-GR" dirty="0"/>
              <a:t> ηλικιωµένοι  ορίζονταν  -αυθαίρετα- τα πρόσωπα ηλικίας άνω των 65 ετών, οπότε οι περισσότερες  στατιστικές απογραφής </a:t>
            </a:r>
            <a:r>
              <a:rPr lang="el-GR" dirty="0" err="1"/>
              <a:t>ταξινοµούν</a:t>
            </a:r>
            <a:r>
              <a:rPr lang="el-GR" dirty="0"/>
              <a:t> τον </a:t>
            </a:r>
            <a:r>
              <a:rPr lang="el-GR" dirty="0" err="1"/>
              <a:t>ηλικιωµένο</a:t>
            </a:r>
            <a:r>
              <a:rPr lang="el-GR" dirty="0"/>
              <a:t> </a:t>
            </a:r>
            <a:r>
              <a:rPr lang="el-GR" dirty="0" err="1"/>
              <a:t>πληθυσµό</a:t>
            </a:r>
            <a:r>
              <a:rPr lang="el-GR" dirty="0"/>
              <a:t> σε µ</a:t>
            </a:r>
            <a:r>
              <a:rPr lang="el-GR" dirty="0" err="1"/>
              <a:t>ια</a:t>
            </a:r>
            <a:r>
              <a:rPr lang="el-GR" dirty="0"/>
              <a:t>  </a:t>
            </a:r>
            <a:r>
              <a:rPr lang="el-GR" dirty="0" err="1"/>
              <a:t>οµάδα</a:t>
            </a:r>
            <a:r>
              <a:rPr lang="el-GR" dirty="0"/>
              <a:t> ηλικίας: αυτή των άνω των 60/65. Αυτή  η  </a:t>
            </a:r>
            <a:r>
              <a:rPr lang="el-GR" dirty="0" err="1"/>
              <a:t>συµβατική</a:t>
            </a:r>
            <a:r>
              <a:rPr lang="el-GR" dirty="0"/>
              <a:t> κατηγοριοποίηση έχει ως </a:t>
            </a:r>
            <a:r>
              <a:rPr lang="el-GR" dirty="0" err="1"/>
              <a:t>αποτέλεσµα</a:t>
            </a:r>
            <a:r>
              <a:rPr lang="el-GR" dirty="0"/>
              <a:t> </a:t>
            </a:r>
            <a:r>
              <a:rPr lang="el-GR" dirty="0" err="1"/>
              <a:t>άτοµα</a:t>
            </a:r>
            <a:r>
              <a:rPr lang="el-GR" dirty="0"/>
              <a:t> ηλικίας πολύ µ</a:t>
            </a:r>
            <a:r>
              <a:rPr lang="el-GR" dirty="0" err="1"/>
              <a:t>εγαλύτερης</a:t>
            </a:r>
            <a:r>
              <a:rPr lang="el-GR" dirty="0"/>
              <a:t> από τα 65 έτη να </a:t>
            </a:r>
            <a:r>
              <a:rPr lang="el-GR" dirty="0" err="1"/>
              <a:t>συµπεριλαµβάνονται</a:t>
            </a:r>
            <a:r>
              <a:rPr lang="el-GR" dirty="0"/>
              <a:t> στις µ</a:t>
            </a:r>
            <a:r>
              <a:rPr lang="el-GR" dirty="0" err="1"/>
              <a:t>ελέτες</a:t>
            </a:r>
            <a:r>
              <a:rPr lang="el-GR" dirty="0"/>
              <a:t> µε  </a:t>
            </a:r>
            <a:r>
              <a:rPr lang="el-GR" dirty="0" err="1"/>
              <a:t>άτοµα</a:t>
            </a:r>
            <a:r>
              <a:rPr lang="el-GR" dirty="0"/>
              <a:t>  </a:t>
            </a:r>
            <a:r>
              <a:rPr lang="el-GR" dirty="0" err="1"/>
              <a:t>νεώτερα</a:t>
            </a:r>
            <a:r>
              <a:rPr lang="el-GR" dirty="0"/>
              <a:t>,  πολύ  διαφορετικής  φυσικής  κατάστασης,  συγκροτώντας  τελικά  µ</a:t>
            </a:r>
            <a:r>
              <a:rPr lang="el-GR" dirty="0" err="1"/>
              <a:t>ια</a:t>
            </a:r>
            <a:r>
              <a:rPr lang="el-GR" dirty="0"/>
              <a:t>  ετερογενή </a:t>
            </a:r>
            <a:r>
              <a:rPr lang="el-GR" dirty="0" err="1"/>
              <a:t>οµάδα</a:t>
            </a:r>
            <a:r>
              <a:rPr lang="el-GR" dirty="0"/>
              <a:t> µε µ</a:t>
            </a:r>
            <a:r>
              <a:rPr lang="el-GR" dirty="0" err="1"/>
              <a:t>εγάλες</a:t>
            </a:r>
            <a:r>
              <a:rPr lang="el-GR" dirty="0"/>
              <a:t> </a:t>
            </a:r>
            <a:r>
              <a:rPr lang="el-GR" dirty="0" err="1"/>
              <a:t>διακυµάνσεις</a:t>
            </a:r>
            <a:r>
              <a:rPr lang="el-GR" dirty="0"/>
              <a:t> στη φυσική και διανοητική υγεία.</a:t>
            </a:r>
          </a:p>
          <a:p>
            <a:endParaRPr lang="el-GR" dirty="0"/>
          </a:p>
          <a:p>
            <a:r>
              <a:rPr lang="el-GR" dirty="0"/>
              <a:t> Μόλις στα µ</a:t>
            </a:r>
            <a:r>
              <a:rPr lang="el-GR" dirty="0" err="1"/>
              <a:t>έσα</a:t>
            </a:r>
            <a:r>
              <a:rPr lang="el-GR" dirty="0"/>
              <a:t> της </a:t>
            </a:r>
            <a:r>
              <a:rPr lang="el-GR" dirty="0" err="1"/>
              <a:t>προηγούµενης</a:t>
            </a:r>
            <a:r>
              <a:rPr lang="el-GR" dirty="0"/>
              <a:t> δεκαετίας  έγινε  µ</a:t>
            </a:r>
            <a:r>
              <a:rPr lang="el-GR" dirty="0" err="1"/>
              <a:t>ια</a:t>
            </a:r>
            <a:r>
              <a:rPr lang="el-GR" dirty="0"/>
              <a:t>  προσπάθεια  </a:t>
            </a:r>
            <a:r>
              <a:rPr lang="el-GR" dirty="0" err="1"/>
              <a:t>ταξινόµησης</a:t>
            </a:r>
            <a:r>
              <a:rPr lang="el-GR" dirty="0"/>
              <a:t>  µε  βάση  την  ηλικία,  µε  στόχο  την  καταλληλότερη περιγραφή των σταδίων της γήρανσης.</a:t>
            </a:r>
          </a:p>
        </p:txBody>
      </p:sp>
    </p:spTree>
    <p:extLst>
      <p:ext uri="{BB962C8B-B14F-4D97-AF65-F5344CB8AC3E}">
        <p14:creationId xmlns:p14="http://schemas.microsoft.com/office/powerpoint/2010/main" val="3892229242"/>
      </p:ext>
    </p:extLst>
  </p:cSld>
  <p:clrMapOvr>
    <a:masterClrMapping/>
  </p:clrMapOvr>
  <p:transition spd="slow">
    <p:push dir="u"/>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5B9368-5A7C-4EB7-B41E-8DDEE15D3098}"/>
              </a:ext>
            </a:extLst>
          </p:cNvPr>
          <p:cNvSpPr>
            <a:spLocks noGrp="1"/>
          </p:cNvSpPr>
          <p:nvPr>
            <p:ph idx="1"/>
          </p:nvPr>
        </p:nvSpPr>
        <p:spPr>
          <a:xfrm>
            <a:off x="770978" y="608985"/>
            <a:ext cx="10325000" cy="3564436"/>
          </a:xfrm>
        </p:spPr>
        <p:txBody>
          <a:bodyPr>
            <a:normAutofit fontScale="25000" lnSpcReduction="20000"/>
          </a:bodyPr>
          <a:lstStyle/>
          <a:p>
            <a:pPr marL="0" indent="0" algn="l">
              <a:buNone/>
            </a:pPr>
            <a:r>
              <a:rPr lang="el-GR" sz="11200" b="1" i="0" dirty="0">
                <a:solidFill>
                  <a:srgbClr val="000000"/>
                </a:solidFill>
                <a:effectLst/>
                <a:latin typeface="ff4"/>
              </a:rPr>
              <a:t>Χρονολογικός </a:t>
            </a:r>
            <a:r>
              <a:rPr lang="el-GR" sz="11200" b="1" i="0" dirty="0" err="1">
                <a:solidFill>
                  <a:srgbClr val="000000"/>
                </a:solidFill>
                <a:effectLst/>
                <a:latin typeface="ff4"/>
              </a:rPr>
              <a:t>ορισµός</a:t>
            </a:r>
            <a:r>
              <a:rPr lang="el-GR" sz="11200" b="1" i="0" dirty="0">
                <a:solidFill>
                  <a:srgbClr val="000000"/>
                </a:solidFill>
                <a:effectLst/>
                <a:latin typeface="ff4"/>
              </a:rPr>
              <a:t> του </a:t>
            </a:r>
            <a:r>
              <a:rPr lang="el-GR" sz="11200" b="1" i="0" dirty="0" err="1">
                <a:solidFill>
                  <a:srgbClr val="000000"/>
                </a:solidFill>
                <a:effectLst/>
                <a:latin typeface="ff4"/>
              </a:rPr>
              <a:t>ηλικιωµένου</a:t>
            </a:r>
            <a:r>
              <a:rPr lang="el-GR" sz="11200" b="1" i="0" dirty="0">
                <a:solidFill>
                  <a:srgbClr val="000000"/>
                </a:solidFill>
                <a:effectLst/>
                <a:latin typeface="ff4"/>
              </a:rPr>
              <a:t> </a:t>
            </a:r>
            <a:r>
              <a:rPr lang="el-GR" sz="11200" b="1" i="0" dirty="0" err="1">
                <a:solidFill>
                  <a:srgbClr val="000000"/>
                </a:solidFill>
                <a:effectLst/>
                <a:latin typeface="ff4"/>
              </a:rPr>
              <a:t>ατόµου</a:t>
            </a:r>
            <a:endParaRPr lang="el-GR" sz="11200" b="1" i="0" dirty="0">
              <a:solidFill>
                <a:srgbClr val="000000"/>
              </a:solidFill>
              <a:effectLst/>
              <a:latin typeface="ff4"/>
            </a:endParaRPr>
          </a:p>
          <a:p>
            <a:pPr marL="0" indent="0" algn="l">
              <a:buNone/>
            </a:pPr>
            <a:endParaRPr lang="el-GR" sz="7200" b="1" i="0" dirty="0">
              <a:solidFill>
                <a:srgbClr val="000000"/>
              </a:solidFill>
              <a:effectLst/>
              <a:latin typeface="ff4"/>
            </a:endParaRPr>
          </a:p>
          <a:p>
            <a:pPr algn="just">
              <a:lnSpc>
                <a:spcPct val="220000"/>
              </a:lnSpc>
            </a:pPr>
            <a:r>
              <a:rPr lang="el-GR" sz="9600" b="0" i="0" dirty="0">
                <a:solidFill>
                  <a:srgbClr val="000000"/>
                </a:solidFill>
                <a:effectLst/>
                <a:latin typeface="ff5"/>
              </a:rPr>
              <a:t>65 – 74  ετών </a:t>
            </a:r>
            <a:r>
              <a:rPr lang="el-GR" sz="9600" b="0" i="0" dirty="0">
                <a:solidFill>
                  <a:srgbClr val="000000"/>
                </a:solidFill>
                <a:effectLst/>
                <a:latin typeface="ff5"/>
                <a:sym typeface="Wingdings" panose="05000000000000000000" pitchFamily="2" charset="2"/>
              </a:rPr>
              <a:t> </a:t>
            </a:r>
            <a:r>
              <a:rPr lang="el-GR" sz="9600" b="0" i="0" dirty="0" err="1">
                <a:solidFill>
                  <a:srgbClr val="000000"/>
                </a:solidFill>
                <a:effectLst/>
                <a:latin typeface="ff5"/>
              </a:rPr>
              <a:t>πρώιµος</a:t>
            </a:r>
            <a:r>
              <a:rPr lang="el-GR" sz="9600" b="0" i="0" dirty="0">
                <a:solidFill>
                  <a:srgbClr val="000000"/>
                </a:solidFill>
                <a:effectLst/>
                <a:latin typeface="ff5"/>
              </a:rPr>
              <a:t> </a:t>
            </a:r>
            <a:r>
              <a:rPr lang="el-GR" sz="9600" b="0" i="0" dirty="0" err="1">
                <a:solidFill>
                  <a:srgbClr val="000000"/>
                </a:solidFill>
                <a:effectLst/>
                <a:latin typeface="ff5"/>
              </a:rPr>
              <a:t>ηλικιωµένος</a:t>
            </a:r>
            <a:r>
              <a:rPr lang="el-GR" sz="9600" b="0" i="0" dirty="0">
                <a:solidFill>
                  <a:srgbClr val="000000"/>
                </a:solidFill>
                <a:effectLst/>
                <a:latin typeface="ff5"/>
              </a:rPr>
              <a:t> </a:t>
            </a:r>
          </a:p>
          <a:p>
            <a:pPr algn="just">
              <a:lnSpc>
                <a:spcPct val="220000"/>
              </a:lnSpc>
            </a:pPr>
            <a:r>
              <a:rPr lang="el-GR" sz="9600" b="0" i="0" dirty="0">
                <a:solidFill>
                  <a:srgbClr val="000000"/>
                </a:solidFill>
                <a:effectLst/>
                <a:latin typeface="ff5"/>
              </a:rPr>
              <a:t>75 – 84 ετών </a:t>
            </a:r>
            <a:r>
              <a:rPr lang="el-GR" sz="9600" b="0" i="0" dirty="0">
                <a:solidFill>
                  <a:srgbClr val="000000"/>
                </a:solidFill>
                <a:effectLst/>
                <a:latin typeface="ff5"/>
                <a:sym typeface="Wingdings" panose="05000000000000000000" pitchFamily="2" charset="2"/>
              </a:rPr>
              <a:t> </a:t>
            </a:r>
            <a:r>
              <a:rPr lang="el-GR" sz="9600" b="0" i="0" dirty="0">
                <a:solidFill>
                  <a:srgbClr val="000000"/>
                </a:solidFill>
                <a:effectLst/>
                <a:latin typeface="ff5"/>
              </a:rPr>
              <a:t>µ</a:t>
            </a:r>
            <a:r>
              <a:rPr lang="el-GR" sz="9600" b="0" i="0" dirty="0" err="1">
                <a:solidFill>
                  <a:srgbClr val="000000"/>
                </a:solidFill>
                <a:effectLst/>
                <a:latin typeface="ff5"/>
              </a:rPr>
              <a:t>έσος</a:t>
            </a:r>
            <a:r>
              <a:rPr lang="el-GR" sz="9600" b="0" i="0" dirty="0">
                <a:solidFill>
                  <a:srgbClr val="000000"/>
                </a:solidFill>
                <a:effectLst/>
                <a:latin typeface="ff5"/>
              </a:rPr>
              <a:t> </a:t>
            </a:r>
            <a:r>
              <a:rPr lang="el-GR" sz="9600" b="0" i="0" dirty="0" err="1">
                <a:solidFill>
                  <a:srgbClr val="000000"/>
                </a:solidFill>
                <a:effectLst/>
                <a:latin typeface="ff5"/>
              </a:rPr>
              <a:t>ηλικιωµένος</a:t>
            </a:r>
            <a:r>
              <a:rPr lang="el-GR" sz="9600" b="0" i="0" dirty="0">
                <a:solidFill>
                  <a:srgbClr val="000000"/>
                </a:solidFill>
                <a:effectLst/>
                <a:latin typeface="ff5"/>
              </a:rPr>
              <a:t> </a:t>
            </a:r>
          </a:p>
          <a:p>
            <a:pPr algn="just">
              <a:lnSpc>
                <a:spcPct val="220000"/>
              </a:lnSpc>
            </a:pPr>
            <a:r>
              <a:rPr lang="el-GR" sz="9600" b="0" i="0" dirty="0">
                <a:solidFill>
                  <a:srgbClr val="000000"/>
                </a:solidFill>
                <a:effectLst/>
                <a:latin typeface="ff5"/>
              </a:rPr>
              <a:t>Άνω των 85 </a:t>
            </a:r>
            <a:r>
              <a:rPr lang="el-GR" sz="9600" b="0" i="0" dirty="0">
                <a:solidFill>
                  <a:srgbClr val="000000"/>
                </a:solidFill>
                <a:effectLst/>
                <a:latin typeface="ff5"/>
                <a:sym typeface="Wingdings" panose="05000000000000000000" pitchFamily="2" charset="2"/>
              </a:rPr>
              <a:t> </a:t>
            </a:r>
            <a:r>
              <a:rPr lang="el-GR" sz="9600" b="0" i="0" dirty="0" err="1">
                <a:solidFill>
                  <a:srgbClr val="000000"/>
                </a:solidFill>
                <a:effectLst/>
                <a:latin typeface="ff5"/>
              </a:rPr>
              <a:t>όψιµος</a:t>
            </a:r>
            <a:r>
              <a:rPr lang="el-GR" sz="9600" b="0" i="0" dirty="0">
                <a:solidFill>
                  <a:srgbClr val="000000"/>
                </a:solidFill>
                <a:effectLst/>
                <a:latin typeface="ff5"/>
              </a:rPr>
              <a:t> </a:t>
            </a:r>
            <a:r>
              <a:rPr lang="el-GR" sz="9600" b="0" i="0" dirty="0" err="1">
                <a:solidFill>
                  <a:srgbClr val="000000"/>
                </a:solidFill>
                <a:effectLst/>
                <a:latin typeface="ff5"/>
              </a:rPr>
              <a:t>ηλικιωµένος</a:t>
            </a:r>
            <a:r>
              <a:rPr lang="el-GR" sz="9600" b="0" i="0" dirty="0">
                <a:solidFill>
                  <a:srgbClr val="000000"/>
                </a:solidFill>
                <a:effectLst/>
                <a:latin typeface="ff5"/>
              </a:rPr>
              <a:t> </a:t>
            </a:r>
          </a:p>
          <a:p>
            <a:pPr algn="just">
              <a:lnSpc>
                <a:spcPct val="220000"/>
              </a:lnSpc>
            </a:pPr>
            <a:r>
              <a:rPr lang="el-GR" sz="9600" b="0" i="0" dirty="0">
                <a:solidFill>
                  <a:srgbClr val="000000"/>
                </a:solidFill>
                <a:effectLst/>
                <a:latin typeface="ff5"/>
              </a:rPr>
              <a:t>Άνω των 95  </a:t>
            </a:r>
            <a:r>
              <a:rPr lang="el-GR" sz="9600" b="0" i="0" dirty="0">
                <a:solidFill>
                  <a:srgbClr val="000000"/>
                </a:solidFill>
                <a:effectLst/>
                <a:latin typeface="ff5"/>
                <a:sym typeface="Wingdings" panose="05000000000000000000" pitchFamily="2" charset="2"/>
              </a:rPr>
              <a:t> </a:t>
            </a:r>
            <a:r>
              <a:rPr lang="el-GR" sz="9600" b="0" i="0" dirty="0" err="1">
                <a:solidFill>
                  <a:srgbClr val="000000"/>
                </a:solidFill>
                <a:effectLst/>
                <a:latin typeface="ff5"/>
              </a:rPr>
              <a:t>ηλικιωµένος</a:t>
            </a:r>
            <a:r>
              <a:rPr lang="el-GR" sz="9600" b="0" i="0" dirty="0">
                <a:solidFill>
                  <a:srgbClr val="000000"/>
                </a:solidFill>
                <a:effectLst/>
                <a:latin typeface="ff5"/>
              </a:rPr>
              <a:t> κλάσεως </a:t>
            </a:r>
          </a:p>
          <a:p>
            <a:pPr algn="just">
              <a:lnSpc>
                <a:spcPct val="220000"/>
              </a:lnSpc>
            </a:pPr>
            <a:r>
              <a:rPr lang="el-GR" sz="9600" b="0" i="0" dirty="0">
                <a:solidFill>
                  <a:srgbClr val="000000"/>
                </a:solidFill>
                <a:effectLst/>
                <a:latin typeface="ff5"/>
              </a:rPr>
              <a:t>Άνω των 100  </a:t>
            </a:r>
            <a:r>
              <a:rPr lang="el-GR" sz="9600" b="0" i="0" dirty="0">
                <a:solidFill>
                  <a:srgbClr val="000000"/>
                </a:solidFill>
                <a:effectLst/>
                <a:latin typeface="ff5"/>
                <a:sym typeface="Wingdings" panose="05000000000000000000" pitchFamily="2" charset="2"/>
              </a:rPr>
              <a:t> </a:t>
            </a:r>
            <a:r>
              <a:rPr lang="el-GR" sz="9600" b="0" i="0" dirty="0">
                <a:solidFill>
                  <a:srgbClr val="000000"/>
                </a:solidFill>
                <a:effectLst/>
                <a:latin typeface="ff5"/>
              </a:rPr>
              <a:t>εκατοντούτης ή αιωνόβιος</a:t>
            </a:r>
          </a:p>
          <a:p>
            <a:endParaRPr lang="el-GR" dirty="0"/>
          </a:p>
        </p:txBody>
      </p:sp>
    </p:spTree>
    <p:extLst>
      <p:ext uri="{BB962C8B-B14F-4D97-AF65-F5344CB8AC3E}">
        <p14:creationId xmlns:p14="http://schemas.microsoft.com/office/powerpoint/2010/main" val="3994392684"/>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lick.wav"/>
          </p:stSnd>
        </p:sndAc>
      </p:transition>
    </mc:Choice>
    <mc:Fallback>
      <p:transition spd="slow">
        <p:circl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1D29F09-A35D-4486-B7CB-35EEADC9B357}"/>
              </a:ext>
            </a:extLst>
          </p:cNvPr>
          <p:cNvPicPr>
            <a:picLocks noGrp="1" noChangeAspect="1"/>
          </p:cNvPicPr>
          <p:nvPr>
            <p:ph idx="1"/>
          </p:nvPr>
        </p:nvPicPr>
        <p:blipFill rotWithShape="1">
          <a:blip r:embed="rId3"/>
          <a:srcRect b="52618"/>
          <a:stretch/>
        </p:blipFill>
        <p:spPr>
          <a:xfrm>
            <a:off x="1243092" y="284103"/>
            <a:ext cx="9705815" cy="6289794"/>
          </a:xfrm>
          <a:prstGeom prst="rect">
            <a:avLst/>
          </a:prstGeom>
        </p:spPr>
      </p:pic>
    </p:spTree>
    <p:extLst>
      <p:ext uri="{BB962C8B-B14F-4D97-AF65-F5344CB8AC3E}">
        <p14:creationId xmlns:p14="http://schemas.microsoft.com/office/powerpoint/2010/main" val="1947775096"/>
      </p:ext>
    </p:extLst>
  </p:cSld>
  <p:clrMapOvr>
    <a:masterClrMapping/>
  </p:clrMapOvr>
  <p:transition spd="slow">
    <p:randomBar dir="vert"/>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D081880-2685-4D24-9F21-4F118299AAF2}"/>
              </a:ext>
            </a:extLst>
          </p:cNvPr>
          <p:cNvPicPr>
            <a:picLocks noChangeAspect="1"/>
          </p:cNvPicPr>
          <p:nvPr/>
        </p:nvPicPr>
        <p:blipFill rotWithShape="1">
          <a:blip r:embed="rId3"/>
          <a:srcRect t="47222"/>
          <a:stretch/>
        </p:blipFill>
        <p:spPr>
          <a:xfrm>
            <a:off x="1176218" y="66675"/>
            <a:ext cx="9065195" cy="6543675"/>
          </a:xfrm>
          <a:prstGeom prst="rect">
            <a:avLst/>
          </a:prstGeom>
        </p:spPr>
      </p:pic>
    </p:spTree>
    <p:extLst>
      <p:ext uri="{BB962C8B-B14F-4D97-AF65-F5344CB8AC3E}">
        <p14:creationId xmlns:p14="http://schemas.microsoft.com/office/powerpoint/2010/main" val="3943333474"/>
      </p:ext>
    </p:extLst>
  </p:cSld>
  <p:clrMapOvr>
    <a:masterClrMapping/>
  </p:clrMapOvr>
  <p:transition spd="slow">
    <p:randomBar dir="vert"/>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docProps/app.xml><?xml version="1.0" encoding="utf-8"?>
<Properties xmlns="http://schemas.openxmlformats.org/officeDocument/2006/extended-properties" xmlns:vt="http://schemas.openxmlformats.org/officeDocument/2006/docPropsVTypes">
  <TotalTime>66</TotalTime>
  <Words>1362</Words>
  <Application>Microsoft Office PowerPoint</Application>
  <PresentationFormat>Ευρεία οθόνη</PresentationFormat>
  <Paragraphs>110</Paragraphs>
  <Slides>18</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18</vt:i4>
      </vt:variant>
    </vt:vector>
  </HeadingPairs>
  <TitlesOfParts>
    <vt:vector size="27" baseType="lpstr">
      <vt:lpstr>Arial</vt:lpstr>
      <vt:lpstr>Avenir Next LT Pro</vt:lpstr>
      <vt:lpstr>ff4</vt:lpstr>
      <vt:lpstr>ff5</vt:lpstr>
      <vt:lpstr>Grandview</vt:lpstr>
      <vt:lpstr>Sabon Next LT</vt:lpstr>
      <vt:lpstr>Times New Roman</vt:lpstr>
      <vt:lpstr>Wingdings</vt:lpstr>
      <vt:lpstr>CosineVTI</vt:lpstr>
      <vt:lpstr>    Δ.Ι.Ε.Κ.       ΕΙΔΙΚΟΤΗΤΑ:      ΒΟΗΘΟΣ ΕΡΓΟΘΕΡΑΠΕΙΑΣ      </vt:lpstr>
      <vt:lpstr>Παρουσίαση του PowerPoint</vt:lpstr>
      <vt:lpstr>Σκοπός και στόχοι του μαθήματος</vt:lpstr>
      <vt:lpstr>Παρουσίαση του PowerPoint</vt:lpstr>
      <vt:lpstr>        Η γηριατρική είναι ο κλάδος της ιατρικής που ασχολείται µε τη διαδικασία της γήρανσης, την πρόληψη, τη διάγνωση, και τη θεραπεία των προβληµάτων υγείας των ηλικιωµένων αλλά και µε τις κοινωνικές  και  οικονοµικές  καταστάσεις  που  έχουν  επιπτώσεις  στην  υγειονοµική  περίθαλψη  τους. Έτσι,  η  πρακτική  της  γηριατρικής  είναι  ένα  περιεκτικό  σύστηµα  υγειονοµικής  φροντίδας  των ηλικιωµένων ασθενών που ενσωµατώνει τις αρχές της ιατρικής των ενηλίκων, αλλά και τις τροποποιεί για  να  τις  προσαρµόσει  στις  ιδιαίτερες  συνθήκες  του  γήρατος,  ενώ  υιοθετεί  µια  διεπιστηµονική προσέγγιση  όπου  απαιτείται  (FC  for  Internal  Medicine.  1981).    Παραδοσιακά,  η  ιατρική  πρακτική εστιάζει  κυρίως  στη  διάγνωση  και  τη  θεραπεία  των  νοσηµάτων.  Αυτή  η  προσέγγιση  παραµένει ουσιαστική και στη γηριατρική πρακτική, αλλά συµπληρώνεται από την αξιολόγηση του αντίκτυπου της  ασθένειας  και  της  θεραπείας  της  στη  ζωή  του  ηλικιωµένου  ασθενή.  Με  δεδοµένη  την  υψηλή επικράτηση  των  χρόνιων  νοσηµάτων  στους  ηλικιωµένους  δίδεται  έµφαση  στη  εκτίµηση  και  τη βελτίωση  των  λειτουργιών  και  της  φυσικής  κατάστασης  του  γηριατρικού  ασθενούς.    Επιπλέον,  στη γηριατρική µέσα στο πλαίσιο της διαχείρισης των ασθενειών των ηλικιωµένων, είναι απαραίτητες οι πρακτικές πρόληψης, καθώς µπορούν να ασκήσουν σηµαντική επίδραση στην ποιότητα της ζωής στα τελευταία έτη της ζωής του ανθρώπου. Τέλος βασικό κλάδο στη γηριατρική πρακτική  αποτελούν οι τοµείς  που σχετίζονται  µε το  θάνατο,  την  νόσο  τελικού σταδίου  και  την αντιµετώπιση του  χρόνιου άλγους (Duthie E Jr. 1998).</vt:lpstr>
      <vt:lpstr>Οι ηλικιωμένοι άνθρωποι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Ευχαριστώ πολύ για το χρόνο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Δ.Ι.Ε.Κ.       ΕΙΔΙΚΟΤΗΤΑ:      ΒΟΗΘΟΣ ΕΡΓΟΘΕΡΑΠΕΙΑΣ      </dc:title>
  <dc:creator>Maria Gatsou</dc:creator>
  <cp:lastModifiedBy>Maria Gatsou</cp:lastModifiedBy>
  <cp:revision>1</cp:revision>
  <dcterms:created xsi:type="dcterms:W3CDTF">2022-02-28T19:22:42Z</dcterms:created>
  <dcterms:modified xsi:type="dcterms:W3CDTF">2022-02-28T20:32:15Z</dcterms:modified>
</cp:coreProperties>
</file>