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9" r:id="rId7"/>
    <p:sldId id="268" r:id="rId8"/>
    <p:sldId id="267" r:id="rId9"/>
    <p:sldId id="262" r:id="rId10"/>
    <p:sldId id="264" r:id="rId11"/>
    <p:sldId id="265" r:id="rId12"/>
    <p:sldId id="270" r:id="rId13"/>
    <p:sldId id="271" r:id="rId14"/>
    <p:sldId id="266" r:id="rId15"/>
    <p:sldId id="263" r:id="rId16"/>
    <p:sldId id="272"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6F4CD350-16A8-43B3-A049-AC2B1AC91A1C}" type="datetimeFigureOut">
              <a:rPr lang="el-GR" smtClean="0"/>
              <a:t>30/10/2024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51F93E-3544-41DA-A8D7-524A3546C3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8887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4CD350-16A8-43B3-A049-AC2B1AC91A1C}" type="datetimeFigureOut">
              <a:rPr lang="el-GR" smtClean="0"/>
              <a:t>30/10/2024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3225504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4CD350-16A8-43B3-A049-AC2B1AC91A1C}" type="datetimeFigureOut">
              <a:rPr lang="el-GR" smtClean="0"/>
              <a:t>30/10/2024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152999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4CD350-16A8-43B3-A049-AC2B1AC91A1C}" type="datetimeFigureOut">
              <a:rPr lang="el-GR" smtClean="0"/>
              <a:t>30/10/2024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2156475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6F4CD350-16A8-43B3-A049-AC2B1AC91A1C}" type="datetimeFigureOut">
              <a:rPr lang="el-GR" smtClean="0"/>
              <a:t>30/10/2024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51F93E-3544-41DA-A8D7-524A3546C3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8443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F4CD350-16A8-43B3-A049-AC2B1AC91A1C}" type="datetimeFigureOut">
              <a:rPr lang="el-GR" smtClean="0"/>
              <a:t>30/10/2024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2440451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822960" y="2582334"/>
            <a:ext cx="370332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63440" y="2582334"/>
            <a:ext cx="370332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F4CD350-16A8-43B3-A049-AC2B1AC91A1C}" type="datetimeFigureOut">
              <a:rPr lang="el-GR" smtClean="0"/>
              <a:t>30/10/2024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32464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F4CD350-16A8-43B3-A049-AC2B1AC91A1C}" type="datetimeFigureOut">
              <a:rPr lang="el-GR" smtClean="0"/>
              <a:t>30/10/2024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230794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4CD350-16A8-43B3-A049-AC2B1AC91A1C}" type="datetimeFigureOut">
              <a:rPr lang="el-GR" smtClean="0"/>
              <a:t>30/10/2024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1798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F4CD350-16A8-43B3-A049-AC2B1AC91A1C}" type="datetimeFigureOut">
              <a:rPr lang="el-GR" smtClean="0"/>
              <a:t>30/10/2024</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351F93E-3544-41DA-A8D7-524A3546C390}" type="slidenum">
              <a:rPr lang="el-GR" smtClean="0"/>
              <a:t>‹#›</a:t>
            </a:fld>
            <a:endParaRPr lang="el-GR"/>
          </a:p>
        </p:txBody>
      </p:sp>
    </p:spTree>
    <p:extLst>
      <p:ext uri="{BB962C8B-B14F-4D97-AF65-F5344CB8AC3E}">
        <p14:creationId xmlns:p14="http://schemas.microsoft.com/office/powerpoint/2010/main" val="2313585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6F4CD350-16A8-43B3-A049-AC2B1AC91A1C}" type="datetimeFigureOut">
              <a:rPr lang="el-GR" smtClean="0"/>
              <a:t>30/10/2024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351F93E-3544-41DA-A8D7-524A3546C390}" type="slidenum">
              <a:rPr lang="el-GR" smtClean="0"/>
              <a:t>‹#›</a:t>
            </a:fld>
            <a:endParaRPr lang="el-GR"/>
          </a:p>
        </p:txBody>
      </p:sp>
    </p:spTree>
    <p:extLst>
      <p:ext uri="{BB962C8B-B14F-4D97-AF65-F5344CB8AC3E}">
        <p14:creationId xmlns:p14="http://schemas.microsoft.com/office/powerpoint/2010/main" val="265203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F4CD350-16A8-43B3-A049-AC2B1AC91A1C}" type="datetimeFigureOut">
              <a:rPr lang="el-GR" smtClean="0"/>
              <a:t>30/10/2024</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351F93E-3544-41DA-A8D7-524A3546C390}" type="slidenum">
              <a:rPr lang="el-GR" smtClean="0"/>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5924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346755" y="116632"/>
            <a:ext cx="8376126" cy="2088232"/>
          </a:xfrm>
        </p:spPr>
        <p:txBody>
          <a:bodyPr>
            <a:noAutofit/>
          </a:bodyPr>
          <a:lstStyle/>
          <a:p>
            <a:pPr algn="ctr"/>
            <a:r>
              <a:rPr lang="el-GR" sz="3200" dirty="0">
                <a:solidFill>
                  <a:schemeClr val="tx2">
                    <a:lumMod val="10000"/>
                  </a:schemeClr>
                </a:solidFill>
                <a:latin typeface="Comic Sans MS" pitchFamily="66" charset="0"/>
              </a:rPr>
              <a:t/>
            </a:r>
            <a:br>
              <a:rPr lang="el-GR" sz="3200" dirty="0">
                <a:solidFill>
                  <a:schemeClr val="tx2">
                    <a:lumMod val="10000"/>
                  </a:schemeClr>
                </a:solidFill>
                <a:latin typeface="Comic Sans MS" pitchFamily="66" charset="0"/>
              </a:rPr>
            </a:br>
            <a:r>
              <a:rPr lang="el-GR" sz="3200" dirty="0" smtClean="0">
                <a:solidFill>
                  <a:schemeClr val="tx2">
                    <a:lumMod val="10000"/>
                  </a:schemeClr>
                </a:solidFill>
                <a:latin typeface="Comic Sans MS" pitchFamily="66" charset="0"/>
              </a:rPr>
              <a:t>Ειδικότητα </a:t>
            </a:r>
            <a:r>
              <a:rPr lang="el-GR" sz="3200" dirty="0">
                <a:solidFill>
                  <a:schemeClr val="tx2">
                    <a:lumMod val="10000"/>
                  </a:schemeClr>
                </a:solidFill>
                <a:latin typeface="Comic Sans MS" pitchFamily="66" charset="0"/>
              </a:rPr>
              <a:t>: </a:t>
            </a:r>
            <a:r>
              <a:rPr lang="el-GR" sz="3200" dirty="0" smtClean="0">
                <a:solidFill>
                  <a:schemeClr val="tx2">
                    <a:lumMod val="10000"/>
                  </a:schemeClr>
                </a:solidFill>
                <a:latin typeface="Comic Sans MS" pitchFamily="66" charset="0"/>
              </a:rPr>
              <a:t>Βοηθός Φυσικοθεραπείας</a:t>
            </a:r>
            <a:br>
              <a:rPr lang="el-GR" sz="3200" dirty="0" smtClean="0">
                <a:solidFill>
                  <a:schemeClr val="tx2">
                    <a:lumMod val="10000"/>
                  </a:schemeClr>
                </a:solidFill>
                <a:latin typeface="Comic Sans MS" pitchFamily="66" charset="0"/>
              </a:rPr>
            </a:br>
            <a:r>
              <a:rPr lang="el-GR" sz="3200" dirty="0" smtClean="0">
                <a:solidFill>
                  <a:schemeClr val="tx2">
                    <a:lumMod val="10000"/>
                  </a:schemeClr>
                </a:solidFill>
                <a:latin typeface="Comic Sans MS" pitchFamily="66" charset="0"/>
              </a:rPr>
              <a:t/>
            </a:r>
            <a:br>
              <a:rPr lang="el-GR" sz="3200" dirty="0" smtClean="0">
                <a:solidFill>
                  <a:schemeClr val="tx2">
                    <a:lumMod val="10000"/>
                  </a:schemeClr>
                </a:solidFill>
                <a:latin typeface="Comic Sans MS" pitchFamily="66" charset="0"/>
              </a:rPr>
            </a:br>
            <a:r>
              <a:rPr lang="el-GR" sz="2000" dirty="0">
                <a:ln w="0"/>
                <a:solidFill>
                  <a:schemeClr val="tx1"/>
                </a:solidFill>
                <a:effectLst>
                  <a:outerShdw blurRad="38100" dist="19050" dir="2700000" algn="tl" rotWithShape="0">
                    <a:schemeClr val="dk1">
                      <a:alpha val="40000"/>
                    </a:schemeClr>
                  </a:outerShdw>
                </a:effectLst>
                <a:latin typeface="Comic Sans MS" pitchFamily="66" charset="0"/>
              </a:rPr>
              <a:t>ΑΡΧΕΣ ΔΕΟΝΤΟΛΟΓΙΑΣ/ ΒΙΟΗΘΙΚΗΣ ΣΤΗ ΦΥΣΙΚΟΘΕΡΑΠΕΙΑ</a:t>
            </a:r>
            <a:br>
              <a:rPr lang="el-GR" sz="2000" dirty="0">
                <a:ln w="0"/>
                <a:solidFill>
                  <a:schemeClr val="tx1"/>
                </a:solidFill>
                <a:effectLst>
                  <a:outerShdw blurRad="38100" dist="19050" dir="2700000" algn="tl" rotWithShape="0">
                    <a:schemeClr val="dk1">
                      <a:alpha val="40000"/>
                    </a:schemeClr>
                  </a:outerShdw>
                </a:effectLst>
                <a:latin typeface="Comic Sans MS" pitchFamily="66" charset="0"/>
              </a:rPr>
            </a:br>
            <a:endParaRPr lang="el-GR" sz="2000" dirty="0">
              <a:solidFill>
                <a:schemeClr val="tx2">
                  <a:lumMod val="10000"/>
                </a:schemeClr>
              </a:solidFill>
              <a:latin typeface="Comic Sans MS" pitchFamily="66" charset="0"/>
            </a:endParaRPr>
          </a:p>
        </p:txBody>
      </p:sp>
      <p:sp>
        <p:nvSpPr>
          <p:cNvPr id="5" name="Υπότιτλος 2"/>
          <p:cNvSpPr>
            <a:spLocks noGrp="1"/>
          </p:cNvSpPr>
          <p:nvPr>
            <p:ph type="subTitle" idx="1"/>
          </p:nvPr>
        </p:nvSpPr>
        <p:spPr>
          <a:xfrm>
            <a:off x="323528" y="2060848"/>
            <a:ext cx="8640960" cy="4218607"/>
          </a:xfrm>
        </p:spPr>
        <p:txBody>
          <a:bodyPr>
            <a:normAutofit/>
          </a:bodyPr>
          <a:lstStyle/>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nSpc>
                <a:spcPct val="170000"/>
              </a:lnSpc>
              <a:spcBef>
                <a:spcPts val="0"/>
              </a:spcBef>
              <a:spcAft>
                <a:spcPts val="0"/>
              </a:spcAft>
            </a:pPr>
            <a:r>
              <a:rPr lang="el-GR" sz="1900" dirty="0">
                <a:ln w="0"/>
                <a:solidFill>
                  <a:schemeClr val="tx1"/>
                </a:solidFill>
                <a:effectLst>
                  <a:outerShdw blurRad="38100" dist="19050" dir="2700000" algn="tl" rotWithShape="0">
                    <a:schemeClr val="dk1">
                      <a:alpha val="40000"/>
                    </a:schemeClr>
                  </a:outerShdw>
                </a:effectLst>
                <a:latin typeface="Comic Sans MS" pitchFamily="66" charset="0"/>
              </a:rPr>
              <a:t>Μάθημα</a:t>
            </a:r>
            <a:r>
              <a:rPr lang="el-GR" sz="19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900" cap="none" dirty="0" smtClean="0">
                <a:latin typeface="Comic Sans MS" panose="030F0702030302020204" pitchFamily="66" charset="0"/>
              </a:rPr>
              <a:t>Επαγγελματικά καθήκοντα βοηθού φυσικοθεραπείας - Γνώση πάνω στις βασικές αρχές των δημοσίων σχέσεων - Περιγραφή καθηκόντων προς τον ασθενή ( υποδοχή / προετοιμασία και χειρισμός των ασθενών)</a:t>
            </a:r>
          </a:p>
          <a:p>
            <a:pPr>
              <a:lnSpc>
                <a:spcPct val="170000"/>
              </a:lnSpc>
              <a:spcBef>
                <a:spcPts val="0"/>
              </a:spcBef>
              <a:spcAft>
                <a:spcPts val="0"/>
              </a:spcAft>
            </a:pPr>
            <a:endPar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100" dirty="0" smtClean="0">
                <a:ln w="0"/>
                <a:solidFill>
                  <a:schemeClr val="tx1"/>
                </a:solidFill>
                <a:effectLst>
                  <a:outerShdw blurRad="38100" dist="19050" dir="2700000" algn="tl" rotWithShape="0">
                    <a:schemeClr val="dk1">
                      <a:alpha val="40000"/>
                    </a:schemeClr>
                  </a:outerShdw>
                </a:effectLst>
                <a:latin typeface="Comic Sans MS" pitchFamily="66" charset="0"/>
              </a:rPr>
              <a:t>Εκπαιδεύτρια</a:t>
            </a:r>
            <a:r>
              <a:rPr lang="el-GR" sz="1100" dirty="0">
                <a:ln w="0"/>
                <a:solidFill>
                  <a:schemeClr val="tx1"/>
                </a:solidFill>
                <a:effectLst>
                  <a:outerShdw blurRad="38100" dist="19050" dir="2700000" algn="tl" rotWithShape="0">
                    <a:schemeClr val="dk1">
                      <a:alpha val="40000"/>
                    </a:schemeClr>
                  </a:outerShdw>
                </a:effectLst>
                <a:latin typeface="Comic Sans MS" pitchFamily="66" charset="0"/>
              </a:rPr>
              <a:t>: Μαλτέζου Ελένη </a:t>
            </a:r>
            <a:r>
              <a:rPr lang="en-US" sz="11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1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1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1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Tree>
    <p:extLst>
      <p:ext uri="{BB962C8B-B14F-4D97-AF65-F5344CB8AC3E}">
        <p14:creationId xmlns:p14="http://schemas.microsoft.com/office/powerpoint/2010/main" val="2726388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2960" y="286604"/>
            <a:ext cx="8069520" cy="1450757"/>
          </a:xfrm>
        </p:spPr>
        <p:txBody>
          <a:bodyPr vert="horz" lIns="91440" tIns="45720" rIns="91440" bIns="45720" rtlCol="0" anchor="b">
            <a:noAutofit/>
          </a:bodyPr>
          <a:lstStyle/>
          <a:p>
            <a:r>
              <a:rPr lang="el-GR" sz="2800" b="1" dirty="0"/>
              <a:t>Ανάλυση Επαγγελματικών Δραστηριοτήτων </a:t>
            </a:r>
            <a:r>
              <a:rPr lang="el-GR" sz="2800" b="1" dirty="0" smtClean="0"/>
              <a:t>ειδικότητας </a:t>
            </a:r>
            <a:r>
              <a:rPr lang="el-GR" sz="2800" b="1" dirty="0"/>
              <a:t>«Βοηθός Φυσικοθεραπευτή–Υπάλληλος Εργαστηρίου Φυσικοθεραπείας»</a:t>
            </a:r>
          </a:p>
        </p:txBody>
      </p:sp>
      <p:sp>
        <p:nvSpPr>
          <p:cNvPr id="3" name="Θέση περιεχομένου 2"/>
          <p:cNvSpPr>
            <a:spLocks noGrp="1"/>
          </p:cNvSpPr>
          <p:nvPr>
            <p:ph idx="1"/>
          </p:nvPr>
        </p:nvSpPr>
        <p:spPr>
          <a:xfrm>
            <a:off x="323529" y="1845734"/>
            <a:ext cx="8043232" cy="4023360"/>
          </a:xfrm>
        </p:spPr>
        <p:txBody>
          <a:bodyPr>
            <a:normAutofit/>
          </a:bodyPr>
          <a:lstStyle/>
          <a:p>
            <a:pPr algn="just">
              <a:lnSpc>
                <a:spcPct val="150000"/>
              </a:lnSpc>
              <a:spcBef>
                <a:spcPts val="0"/>
              </a:spcBef>
            </a:pPr>
            <a:r>
              <a:rPr lang="el-GR" sz="1800" dirty="0" smtClean="0">
                <a:latin typeface="Arial" panose="020B0604020202020204" pitchFamily="34" charset="0"/>
                <a:cs typeface="Arial" panose="020B0604020202020204" pitchFamily="34" charset="0"/>
              </a:rPr>
              <a:t>Ο απόφοιτος της ειδικότητας «Βοηθός Φυσικοθεραπευτή–Υπάλληλος Εργαστηρίου Φυσικοθεραπείας» διαθέτει γνώσεις, δεξιότητες και επαγγελματική στάση που τον καθιστούν ικανό να εργαστεί ως βοηθητικό προσωπικό, θεωρητικά καταρτισμένο και με την κατάλληλη πρακτική εμπειρία σε εργαστήρια φυσικοθεραπείας και λοιπούς χώρους όπου παρέχεται φυσικοθεραπεία στο δημόσιο ή ιδιωτικό τομέα.</a:t>
            </a:r>
          </a:p>
          <a:p>
            <a:pPr algn="just">
              <a:lnSpc>
                <a:spcPct val="150000"/>
              </a:lnSpc>
              <a:spcBef>
                <a:spcPts val="0"/>
              </a:spcBef>
            </a:pPr>
            <a:r>
              <a:rPr lang="el-GR" sz="1800" dirty="0" smtClean="0">
                <a:latin typeface="Arial" panose="020B0604020202020204" pitchFamily="34" charset="0"/>
                <a:cs typeface="Arial" panose="020B0604020202020204" pitchFamily="34" charset="0"/>
              </a:rPr>
              <a:t> Επιπλέον, διαθέτει τις απαραίτητες γνώσεις ή δεξιότητες έτσι ώστε εύκολα να ενσωματώνεται σε ειδικές μονάδες και ομάδες όπου εφαρμόζονται τεχνικές αποκατάστασης.</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664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1124744"/>
            <a:ext cx="8208912" cy="4968552"/>
          </a:xfrm>
        </p:spPr>
        <p:txBody>
          <a:bodyPr>
            <a:normAutofit fontScale="85000" lnSpcReduction="10000"/>
          </a:bodyPr>
          <a:lstStyle/>
          <a:p>
            <a:pPr marL="0" indent="0" algn="just">
              <a:lnSpc>
                <a:spcPct val="170000"/>
              </a:lnSpc>
              <a:spcBef>
                <a:spcPts val="0"/>
              </a:spcBef>
              <a:buNone/>
            </a:pPr>
            <a:r>
              <a:rPr lang="el-GR" sz="1800" dirty="0" smtClean="0">
                <a:latin typeface="Arial" panose="020B0604020202020204" pitchFamily="34" charset="0"/>
                <a:cs typeface="Arial" panose="020B0604020202020204" pitchFamily="34" charset="0"/>
              </a:rPr>
              <a:t>Αναλαμβάνει και εκτελεί τα ακόλουθα καθήκοντά προς τον ασθενή:</a:t>
            </a:r>
          </a:p>
          <a:p>
            <a:pPr marL="0" indent="0" algn="just">
              <a:lnSpc>
                <a:spcPct val="170000"/>
              </a:lnSpc>
              <a:spcBef>
                <a:spcPts val="0"/>
              </a:spcBef>
              <a:buNone/>
            </a:pP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Υποδέχεται τον ασθενή και τον τοποθετεί στον χώρο θεραπείας.</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Προετοιμάζει ( ελέγχει αδρά) τη γενική κατάσταση της υγείας του ασθενούς, για παράδειγμα πίεση, σφίξεις, πριν την έναρξη της φυσικοθεραπείας</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Ενημερώνει το φυσικοθεραπευτή για  το ιστορικό-κάρτα του ασθενούς .</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Τοποθετεί ή/και μεταφέρει τον ασθενή στην κατάλληλη θέση για την εφαρμογή θεραπείας.</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Υποβοηθά το φυσικοθεραπευτή στην εκτέλεση κινήσεων και ασκήσεων.</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Υποβοηθά τον φυσικοθεραπευτή στην εφαρμογή μέσων  ηλεκτροθεραπείας, θερμοθεραπείας και ακτινοθεραπείας.</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Υποβοηθά τον φυσικοθεραπευτή στην αντιμετώπιση ορθοπεδικών και  αθλητικών κακώσεων .</a:t>
            </a:r>
          </a:p>
        </p:txBody>
      </p:sp>
    </p:spTree>
    <p:extLst>
      <p:ext uri="{BB962C8B-B14F-4D97-AF65-F5344CB8AC3E}">
        <p14:creationId xmlns:p14="http://schemas.microsoft.com/office/powerpoint/2010/main" val="1383553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772816"/>
            <a:ext cx="8496944" cy="5976664"/>
          </a:xfrm>
        </p:spPr>
        <p:txBody>
          <a:bodyPr vert="horz" lIns="91440" tIns="45720" rIns="91440" bIns="45720" rtlCol="0">
            <a:normAutofit/>
          </a:bodyPr>
          <a:lstStyle/>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Υποβοηθά τον φυσικοθεραπευτή στην εφαρμογή </a:t>
            </a:r>
            <a:r>
              <a:rPr lang="el-GR" sz="1800" dirty="0" err="1">
                <a:latin typeface="Arial" panose="020B0604020202020204" pitchFamily="34" charset="0"/>
                <a:cs typeface="Arial" panose="020B0604020202020204" pitchFamily="34" charset="0"/>
              </a:rPr>
              <a:t>φυσικοθεραπευτικών</a:t>
            </a:r>
            <a:r>
              <a:rPr lang="el-GR" sz="1800" dirty="0">
                <a:latin typeface="Arial" panose="020B0604020202020204" pitchFamily="34" charset="0"/>
                <a:cs typeface="Arial" panose="020B0604020202020204" pitchFamily="34" charset="0"/>
              </a:rPr>
              <a:t> μεθόδων για την αντιμετώπιση αναπνευστικών, καρδιαγγειακών, ρευματικών και νευρολογικών παθήσεων.</a:t>
            </a:r>
          </a:p>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Υποβοηθά τον φυσικοθεραπευτή στην εφαρμογή προγραμμάτων  ομαδικών και ατομικών δραστηριοτήτων για υπερήλικες.</a:t>
            </a:r>
          </a:p>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Υποβοηθά τον φυσικοθεραπευτή στην εκπαίδευση και  προσαρμογή του ατόμου με αισθητικοκινητικά προβλήματα (ΑΜΕΑ) σε παραγωγικές δραστηριότητες, μέσα σε περιβάλλον που έχει σχεδιαστεί από ειδικούς φυσικοθεραπευτές για τις ανάγκες εγκεφαλικής δυσλειτουργίας</a:t>
            </a:r>
            <a:r>
              <a:rPr lang="el-GR" sz="1800" dirty="0" smtClean="0">
                <a:latin typeface="Arial" panose="020B0604020202020204" pitchFamily="34" charset="0"/>
                <a:cs typeface="Arial" panose="020B0604020202020204" pitchFamily="34" charset="0"/>
              </a:rPr>
              <a:t>.</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993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Προσφέρει ηθική και ψυχολογική στήριξη σε ακρωτηριασμένους, σε επώδυνες θεραπευτικές προσεγγίσεις, σε υπερήλικες .</a:t>
            </a:r>
          </a:p>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Μεριμνά για την αποφυγή κατακλίσεων, τη σωστή, λειτουργική και αναπαυτική θέση του ασθενή στο κρεβάτι, τη χρήση των συσκευών οξυγονοθεραπείας.</a:t>
            </a:r>
          </a:p>
          <a:p>
            <a:pPr algn="just">
              <a:lnSpc>
                <a:spcPct val="16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Υποβοηθά τον φυσικοθεραπευτή στην κινητοποίηση </a:t>
            </a:r>
            <a:r>
              <a:rPr lang="el-GR" sz="1800" dirty="0" err="1">
                <a:latin typeface="Arial" panose="020B0604020202020204" pitchFamily="34" charset="0"/>
                <a:cs typeface="Arial" panose="020B0604020202020204" pitchFamily="34" charset="0"/>
              </a:rPr>
              <a:t>βαρέως</a:t>
            </a:r>
            <a:r>
              <a:rPr lang="el-GR" sz="1800" dirty="0">
                <a:latin typeface="Arial" panose="020B0604020202020204" pitchFamily="34" charset="0"/>
                <a:cs typeface="Arial" panose="020B0604020202020204" pitchFamily="34" charset="0"/>
              </a:rPr>
              <a:t> πασχόντων ασθενών (</a:t>
            </a:r>
            <a:r>
              <a:rPr lang="el-GR" sz="1800" dirty="0" err="1">
                <a:latin typeface="Arial" panose="020B0604020202020204" pitchFamily="34" charset="0"/>
                <a:cs typeface="Arial" panose="020B0604020202020204" pitchFamily="34" charset="0"/>
              </a:rPr>
              <a:t>πολυκαταγματιών</a:t>
            </a:r>
            <a:r>
              <a:rPr lang="el-GR" sz="1800" dirty="0">
                <a:latin typeface="Arial" panose="020B0604020202020204" pitchFamily="34" charset="0"/>
                <a:cs typeface="Arial" panose="020B0604020202020204" pitchFamily="34" charset="0"/>
              </a:rPr>
              <a:t>, ημιπληγικών, παραπληγικών, </a:t>
            </a:r>
            <a:r>
              <a:rPr lang="el-GR" sz="1800" dirty="0" err="1">
                <a:latin typeface="Arial" panose="020B0604020202020204" pitchFamily="34" charset="0"/>
                <a:cs typeface="Arial" panose="020B0604020202020204" pitchFamily="34" charset="0"/>
              </a:rPr>
              <a:t>τετραπληγικών</a:t>
            </a:r>
            <a:r>
              <a:rPr lang="el-GR" sz="1800" dirty="0">
                <a:latin typeface="Arial" panose="020B0604020202020204" pitchFamily="34" charset="0"/>
                <a:cs typeface="Arial" panose="020B0604020202020204" pitchFamily="34" charset="0"/>
              </a:rPr>
              <a:t>) και μετεγχειρητικών καταστάσεων</a:t>
            </a:r>
          </a:p>
        </p:txBody>
      </p:sp>
    </p:spTree>
    <p:extLst>
      <p:ext uri="{BB962C8B-B14F-4D97-AF65-F5344CB8AC3E}">
        <p14:creationId xmlns:p14="http://schemas.microsoft.com/office/powerpoint/2010/main" val="162592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vert="horz" lIns="91440" tIns="45720" rIns="91440" bIns="45720" rtlCol="0" anchor="b">
            <a:normAutofit/>
          </a:bodyPr>
          <a:lstStyle/>
          <a:p>
            <a:r>
              <a:rPr lang="el-GR" sz="3200" b="1" dirty="0"/>
              <a:t>Καθήκοντα ως προς το εργαστήριο</a:t>
            </a:r>
          </a:p>
        </p:txBody>
      </p:sp>
      <p:sp>
        <p:nvSpPr>
          <p:cNvPr id="3" name="Θέση περιεχομένου 2"/>
          <p:cNvSpPr>
            <a:spLocks noGrp="1"/>
          </p:cNvSpPr>
          <p:nvPr>
            <p:ph idx="1"/>
          </p:nvPr>
        </p:nvSpPr>
        <p:spPr>
          <a:xfrm>
            <a:off x="323528" y="2276872"/>
            <a:ext cx="8363272" cy="3520439"/>
          </a:xfrm>
        </p:spPr>
        <p:txBody>
          <a:bodyPr>
            <a:noAutofit/>
          </a:bodyPr>
          <a:lstStyle/>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Προετοιμάζει με συνέπεια και υπευθυνότητα το εργαστήριο φυσικοθεραπείας:</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εξασφαλίζοντας τους όρους υγιεινής του χώρου και της ατομικής προστασίας των προσώπων που κινούνται στο χώρο,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προετοιμάζοντας τα υλικά και τη λειτουργία των μηχανημάτων και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ελέγχοντας τη διακίνηση αναλώσιμων υλικών,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την καθαριότητα και την απολύμανση τους αλλά και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τη συντήρηση μηχανημάτων. </a:t>
            </a:r>
          </a:p>
        </p:txBody>
      </p:sp>
    </p:spTree>
    <p:extLst>
      <p:ext uri="{BB962C8B-B14F-4D97-AF65-F5344CB8AC3E}">
        <p14:creationId xmlns:p14="http://schemas.microsoft.com/office/powerpoint/2010/main" val="377394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845734"/>
            <a:ext cx="8496943" cy="4023360"/>
          </a:xfrm>
        </p:spPr>
        <p:txBody>
          <a:bodyPr>
            <a:normAutofit/>
          </a:bodyPr>
          <a:lstStyle/>
          <a:p>
            <a:pPr algn="just">
              <a:lnSpc>
                <a:spcPct val="150000"/>
              </a:lnSpc>
              <a:spcBef>
                <a:spcPts val="0"/>
              </a:spcBef>
              <a:buFont typeface="Wingdings" panose="05000000000000000000" pitchFamily="2" charset="2"/>
              <a:buChar char="v"/>
            </a:pPr>
            <a:r>
              <a:rPr lang="el-GR" sz="1800" dirty="0">
                <a:latin typeface="Arial" panose="020B0604020202020204" pitchFamily="34" charset="0"/>
                <a:cs typeface="Arial" panose="020B0604020202020204" pitchFamily="34" charset="0"/>
              </a:rPr>
              <a:t>Υποστηρίζει γραμματειακά το εργαστήριο φυσικοθεραπείας ενημερώνοντας τις κάρτες των ασθενών (</a:t>
            </a:r>
            <a:r>
              <a:rPr lang="el-GR" sz="1800" dirty="0" err="1">
                <a:latin typeface="Arial" panose="020B0604020202020204" pitchFamily="34" charset="0"/>
                <a:cs typeface="Arial" panose="020B0604020202020204" pitchFamily="34" charset="0"/>
              </a:rPr>
              <a:t>παρουσιολόγια</a:t>
            </a:r>
            <a:r>
              <a:rPr lang="el-GR" sz="1800" dirty="0">
                <a:latin typeface="Arial" panose="020B0604020202020204" pitchFamily="34" charset="0"/>
                <a:cs typeface="Arial" panose="020B0604020202020204" pitchFamily="34" charset="0"/>
              </a:rPr>
              <a:t>) και διατηρώντας σχετικά αρχεία, τηρώντας στατιστικά στοιχεία σχετικά με το είδος και τον αριθμό των επισκέψεων φυσικοθεραπείας, αναλαμβάνοντας τηλεφωνική επικοινωνία, τηρώντας αλληλογραφία, ταξινομώντας και διεκπεραιώνοντας τα παραπεμπτικά των </a:t>
            </a:r>
            <a:r>
              <a:rPr lang="el-GR" sz="1800" dirty="0" err="1">
                <a:latin typeface="Arial" panose="020B0604020202020204" pitchFamily="34" charset="0"/>
                <a:cs typeface="Arial" panose="020B0604020202020204" pitchFamily="34" charset="0"/>
              </a:rPr>
              <a:t>σφαλιστικών</a:t>
            </a:r>
            <a:r>
              <a:rPr lang="el-GR" sz="1800" dirty="0">
                <a:latin typeface="Arial" panose="020B0604020202020204" pitchFamily="34" charset="0"/>
                <a:cs typeface="Arial" panose="020B0604020202020204" pitchFamily="34" charset="0"/>
              </a:rPr>
              <a:t> ταμείων και κάνοντας χρήση προγραμμάτων Η/Υ. </a:t>
            </a:r>
          </a:p>
          <a:p>
            <a:pPr algn="just">
              <a:lnSpc>
                <a:spcPct val="150000"/>
              </a:lnSpc>
              <a:spcBef>
                <a:spcPts val="0"/>
              </a:spcBef>
              <a:buFont typeface="Wingdings" panose="05000000000000000000" pitchFamily="2" charset="2"/>
              <a:buChar char="v"/>
            </a:pPr>
            <a:r>
              <a:rPr lang="el-GR" sz="1800" dirty="0">
                <a:latin typeface="Arial" panose="020B0604020202020204" pitchFamily="34" charset="0"/>
                <a:cs typeface="Arial" panose="020B0604020202020204" pitchFamily="34" charset="0"/>
              </a:rPr>
              <a:t>Τέλος, φροντίζει για τη συνεχή ενημέρωσή του γύρω από τις υπάρχουσες και νεότερες γνώσεις ης επιστήμης της φυσικοθεραπείας και εργάζεται για τη διατήρηση άριστων διαπροσωπικών σχέσεων στο χώρο εργασίας. </a:t>
            </a:r>
          </a:p>
        </p:txBody>
      </p:sp>
    </p:spTree>
    <p:extLst>
      <p:ext uri="{BB962C8B-B14F-4D97-AF65-F5344CB8AC3E}">
        <p14:creationId xmlns:p14="http://schemas.microsoft.com/office/powerpoint/2010/main" val="1802829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a:stretch>
            <a:fillRect/>
          </a:stretch>
        </p:blipFill>
        <p:spPr>
          <a:xfrm>
            <a:off x="323527" y="1916832"/>
            <a:ext cx="8400933" cy="4320480"/>
          </a:xfrm>
          <a:prstGeom prst="rect">
            <a:avLst/>
          </a:prstGeom>
          <a:ln>
            <a:noFill/>
          </a:ln>
          <a:effectLst>
            <a:softEdge rad="112500"/>
          </a:effectLst>
        </p:spPr>
      </p:pic>
      <p:sp>
        <p:nvSpPr>
          <p:cNvPr id="3" name="Θέση περιεχομένου 2"/>
          <p:cNvSpPr>
            <a:spLocks noGrp="1"/>
          </p:cNvSpPr>
          <p:nvPr>
            <p:ph idx="1"/>
          </p:nvPr>
        </p:nvSpPr>
        <p:spPr>
          <a:xfrm rot="20881894">
            <a:off x="1738821" y="2223244"/>
            <a:ext cx="7543801" cy="4023360"/>
          </a:xfrm>
        </p:spPr>
        <p:txBody>
          <a:bodyPr>
            <a:normAutofit/>
          </a:bodyPr>
          <a:lstStyle/>
          <a:p>
            <a:r>
              <a:rPr lang="el-GR" sz="5400" dirty="0" smtClean="0"/>
              <a:t>Σας ευχαριστώ πολύ</a:t>
            </a:r>
            <a:endParaRPr lang="el-GR" sz="5400" dirty="0"/>
          </a:p>
        </p:txBody>
      </p:sp>
    </p:spTree>
    <p:extLst>
      <p:ext uri="{BB962C8B-B14F-4D97-AF65-F5344CB8AC3E}">
        <p14:creationId xmlns:p14="http://schemas.microsoft.com/office/powerpoint/2010/main" val="580079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t>ΕΡΓΑΣΤΗΡΙΟ ΦΥΣΙΚΟΘΕΡΑΠΕΙΑΣ</a:t>
            </a:r>
          </a:p>
        </p:txBody>
      </p:sp>
      <p:sp>
        <p:nvSpPr>
          <p:cNvPr id="3" name="Θέση περιεχομένου 2"/>
          <p:cNvSpPr>
            <a:spLocks noGrp="1"/>
          </p:cNvSpPr>
          <p:nvPr>
            <p:ph idx="1"/>
          </p:nvPr>
        </p:nvSpPr>
        <p:spPr/>
        <p:txBody>
          <a:bodyPr>
            <a:normAutofit fontScale="92500"/>
          </a:bodyPr>
          <a:lstStyle/>
          <a:p>
            <a:pPr algn="just">
              <a:lnSpc>
                <a:spcPct val="150000"/>
              </a:lnSpc>
              <a:spcBef>
                <a:spcPts val="0"/>
              </a:spcBef>
            </a:pPr>
            <a:r>
              <a:rPr lang="el-GR" sz="1800" dirty="0" smtClean="0">
                <a:latin typeface="Arial" panose="020B0604020202020204" pitchFamily="34" charset="0"/>
                <a:cs typeface="Arial" panose="020B0604020202020204" pitchFamily="34" charset="0"/>
              </a:rPr>
              <a:t>Ως </a:t>
            </a:r>
            <a:r>
              <a:rPr lang="el-GR" sz="1800" b="1" dirty="0" smtClean="0">
                <a:latin typeface="Arial" panose="020B0604020202020204" pitchFamily="34" charset="0"/>
                <a:cs typeface="Arial" panose="020B0604020202020204" pitchFamily="34" charset="0"/>
              </a:rPr>
              <a:t>εργαστήριο φυσικοθεραπείας</a:t>
            </a:r>
            <a:r>
              <a:rPr lang="el-GR" sz="1800" dirty="0" smtClean="0">
                <a:latin typeface="Arial" panose="020B0604020202020204" pitchFamily="34" charset="0"/>
                <a:cs typeface="Arial" panose="020B0604020202020204" pitchFamily="34" charset="0"/>
              </a:rPr>
              <a:t>, νοείται </a:t>
            </a:r>
            <a:r>
              <a:rPr lang="el-GR" sz="1800" b="1" dirty="0" smtClean="0">
                <a:latin typeface="Arial" panose="020B0604020202020204" pitchFamily="34" charset="0"/>
                <a:cs typeface="Arial" panose="020B0604020202020204" pitchFamily="34" charset="0"/>
              </a:rPr>
              <a:t>η επαγγελματική στέγη των φυσικοθεραπευτών, μέσα στην οποία εφαρμόζονται οι </a:t>
            </a:r>
            <a:r>
              <a:rPr lang="el-GR" sz="1800" b="1" dirty="0" err="1" smtClean="0">
                <a:latin typeface="Arial" panose="020B0604020202020204" pitchFamily="34" charset="0"/>
                <a:cs typeface="Arial" panose="020B0604020202020204" pitchFamily="34" charset="0"/>
              </a:rPr>
              <a:t>φυσικοθεραπευτικές</a:t>
            </a:r>
            <a:r>
              <a:rPr lang="el-GR" sz="1800" b="1" dirty="0" smtClean="0">
                <a:latin typeface="Arial" panose="020B0604020202020204" pitchFamily="34" charset="0"/>
                <a:cs typeface="Arial" panose="020B0604020202020204" pitchFamily="34" charset="0"/>
              </a:rPr>
              <a:t> μέθοδοι και πράξεις</a:t>
            </a:r>
            <a:r>
              <a:rPr lang="el-GR" sz="1800" dirty="0" smtClean="0">
                <a:latin typeface="Arial" panose="020B0604020202020204" pitchFamily="34" charset="0"/>
                <a:cs typeface="Arial" panose="020B0604020202020204" pitchFamily="34" charset="0"/>
              </a:rPr>
              <a:t> (που αναφέρονται στο υπ' αριθ. 411/72), όπως επίσης, </a:t>
            </a:r>
            <a:r>
              <a:rPr lang="el-GR" sz="1800" b="1" dirty="0" smtClean="0">
                <a:latin typeface="Arial" panose="020B0604020202020204" pitchFamily="34" charset="0"/>
                <a:cs typeface="Arial" panose="020B0604020202020204" pitchFamily="34" charset="0"/>
              </a:rPr>
              <a:t>κάθε </a:t>
            </a:r>
            <a:r>
              <a:rPr lang="el-GR" sz="1800" b="1" dirty="0" err="1" smtClean="0">
                <a:latin typeface="Arial" panose="020B0604020202020204" pitchFamily="34" charset="0"/>
                <a:cs typeface="Arial" panose="020B0604020202020204" pitchFamily="34" charset="0"/>
              </a:rPr>
              <a:t>φυσικοθεραπευτική</a:t>
            </a:r>
            <a:r>
              <a:rPr lang="el-GR" sz="1800" b="1" dirty="0" smtClean="0">
                <a:latin typeface="Arial" panose="020B0604020202020204" pitchFamily="34" charset="0"/>
                <a:cs typeface="Arial" panose="020B0604020202020204" pitchFamily="34" charset="0"/>
              </a:rPr>
              <a:t> πράξη που ήθελε κατά νόμο ανατεθεί σε φυσικοθεραπευτές και εφόσον τηρηθούν οι προϋποθέσεις και η διαδικασία του πιο πάνω διατάγματος. </a:t>
            </a:r>
          </a:p>
          <a:p>
            <a:pPr algn="just">
              <a:lnSpc>
                <a:spcPct val="150000"/>
              </a:lnSpc>
              <a:spcBef>
                <a:spcPts val="0"/>
              </a:spcBef>
            </a:pPr>
            <a:r>
              <a:rPr lang="el-GR" sz="1800" dirty="0" err="1" smtClean="0">
                <a:latin typeface="Arial" panose="020B0604020202020204" pitchFamily="34" charset="0"/>
                <a:cs typeface="Arial" panose="020B0604020202020204" pitchFamily="34" charset="0"/>
              </a:rPr>
              <a:t>Aδεια</a:t>
            </a:r>
            <a:r>
              <a:rPr lang="el-GR" sz="1800" dirty="0" smtClean="0">
                <a:latin typeface="Arial" panose="020B0604020202020204" pitchFamily="34" charset="0"/>
                <a:cs typeface="Arial" panose="020B0604020202020204" pitchFamily="34" charset="0"/>
              </a:rPr>
              <a:t> ίδρυσης και λειτουργίας εργαστηρίου φυσικοθεραπείας, χορηγείται σε πτυχιούχους φυσικοθεραπευτές, που έχουν άδεια ασκήσεως επαγγέλματος από την κατά τόπο αρμόδια Νομαρχία (Διεύθυνση ή Τμήμα Υγιεινής).</a:t>
            </a:r>
          </a:p>
        </p:txBody>
      </p:sp>
    </p:spTree>
    <p:extLst>
      <p:ext uri="{BB962C8B-B14F-4D97-AF65-F5344CB8AC3E}">
        <p14:creationId xmlns:p14="http://schemas.microsoft.com/office/powerpoint/2010/main" val="3300789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188640"/>
            <a:ext cx="7543800" cy="907504"/>
          </a:xfrm>
        </p:spPr>
        <p:txBody>
          <a:bodyPr vert="horz" lIns="91440" tIns="45720" rIns="91440" bIns="45720" rtlCol="0" anchor="b">
            <a:normAutofit/>
          </a:bodyPr>
          <a:lstStyle/>
          <a:p>
            <a:r>
              <a:rPr lang="el-GR" sz="2400" b="1" dirty="0"/>
              <a:t>ΟΡΓΑΝΩΣΗ ΚΑΙ ΛΕΙΤΟΥΡΓΙΑ ΤΜΗΜΑΤΟΣ Ή ΕΝΟΣ ΕΡΓΑΣΤΗΡΙΟΥ ΦΥΣΙΚΟΘΕΡΑΠΕΙΑΣ</a:t>
            </a:r>
          </a:p>
        </p:txBody>
      </p:sp>
      <p:sp>
        <p:nvSpPr>
          <p:cNvPr id="3" name="Θέση περιεχομένου 2"/>
          <p:cNvSpPr>
            <a:spLocks noGrp="1"/>
          </p:cNvSpPr>
          <p:nvPr>
            <p:ph idx="1"/>
          </p:nvPr>
        </p:nvSpPr>
        <p:spPr>
          <a:xfrm>
            <a:off x="251520" y="980728"/>
            <a:ext cx="8568952" cy="5145435"/>
          </a:xfrm>
        </p:spPr>
        <p:txBody>
          <a:bodyPr>
            <a:normAutofit fontScale="92500" lnSpcReduction="20000"/>
          </a:bodyPr>
          <a:lstStyle/>
          <a:p>
            <a:pPr marL="0" indent="0" algn="just">
              <a:lnSpc>
                <a:spcPct val="160000"/>
              </a:lnSpc>
              <a:spcBef>
                <a:spcPts val="0"/>
              </a:spcBef>
              <a:buNone/>
            </a:pPr>
            <a:r>
              <a:rPr lang="el-GR" sz="1800" dirty="0" smtClean="0">
                <a:latin typeface="Arial" panose="020B0604020202020204" pitchFamily="34" charset="0"/>
                <a:cs typeface="Arial" panose="020B0604020202020204" pitchFamily="34" charset="0"/>
              </a:rPr>
              <a:t>Πριν οργανωθεί ένα τμήμα εργαστήριου φυσικοθεραπείας θα </a:t>
            </a:r>
            <a:r>
              <a:rPr lang="el-GR" sz="1800" dirty="0" err="1" smtClean="0">
                <a:latin typeface="Arial" panose="020B0604020202020204" pitchFamily="34" charset="0"/>
                <a:cs typeface="Arial" panose="020B0604020202020204" pitchFamily="34" charset="0"/>
              </a:rPr>
              <a:t>πρεπει</a:t>
            </a:r>
            <a:r>
              <a:rPr lang="el-GR" sz="1800" dirty="0" smtClean="0">
                <a:latin typeface="Arial" panose="020B0604020202020204" pitchFamily="34" charset="0"/>
                <a:cs typeface="Arial" panose="020B0604020202020204" pitchFamily="34" charset="0"/>
              </a:rPr>
              <a:t> να διερευνήσουμε και να αναλύσουμε την </a:t>
            </a:r>
            <a:r>
              <a:rPr lang="el-GR" sz="1800" u="sng" dirty="0" smtClean="0">
                <a:latin typeface="Arial" panose="020B0604020202020204" pitchFamily="34" charset="0"/>
                <a:cs typeface="Arial" panose="020B0604020202020204" pitchFamily="34" charset="0"/>
              </a:rPr>
              <a:t>αναγκαιότητα του</a:t>
            </a:r>
            <a:r>
              <a:rPr lang="el-GR" sz="1800" dirty="0" smtClean="0">
                <a:latin typeface="Arial" panose="020B0604020202020204" pitchFamily="34" charset="0"/>
                <a:cs typeface="Arial" panose="020B0604020202020204" pitchFamily="34" charset="0"/>
              </a:rPr>
              <a:t>, τη </a:t>
            </a:r>
            <a:r>
              <a:rPr lang="el-GR" sz="1800" u="sng" dirty="0" smtClean="0">
                <a:latin typeface="Arial" panose="020B0604020202020204" pitchFamily="34" charset="0"/>
                <a:cs typeface="Arial" panose="020B0604020202020204" pitchFamily="34" charset="0"/>
              </a:rPr>
              <a:t>χρησιμότητα του</a:t>
            </a:r>
            <a:r>
              <a:rPr lang="el-GR" sz="1800" dirty="0" smtClean="0">
                <a:latin typeface="Arial" panose="020B0604020202020204" pitchFamily="34" charset="0"/>
                <a:cs typeface="Arial" panose="020B0604020202020204" pitchFamily="34" charset="0"/>
              </a:rPr>
              <a:t>, το </a:t>
            </a:r>
            <a:r>
              <a:rPr lang="el-GR" sz="1800" u="sng" dirty="0" smtClean="0">
                <a:latin typeface="Arial" panose="020B0604020202020204" pitchFamily="34" charset="0"/>
                <a:cs typeface="Arial" panose="020B0604020202020204" pitchFamily="34" charset="0"/>
              </a:rPr>
              <a:t>είδος των ασθενών-πελατών, </a:t>
            </a:r>
            <a:r>
              <a:rPr lang="el-GR" sz="1800" dirty="0" smtClean="0">
                <a:latin typeface="Arial" panose="020B0604020202020204" pitchFamily="34" charset="0"/>
                <a:cs typeface="Arial" panose="020B0604020202020204" pitchFamily="34" charset="0"/>
              </a:rPr>
              <a:t>την </a:t>
            </a:r>
            <a:r>
              <a:rPr lang="el-GR" sz="1800" u="sng" dirty="0" smtClean="0">
                <a:latin typeface="Arial" panose="020B0604020202020204" pitchFamily="34" charset="0"/>
                <a:cs typeface="Arial" panose="020B0604020202020204" pitchFamily="34" charset="0"/>
              </a:rPr>
              <a:t>ηλικία</a:t>
            </a:r>
            <a:r>
              <a:rPr lang="el-GR" sz="1800" dirty="0" smtClean="0">
                <a:latin typeface="Arial" panose="020B0604020202020204" pitchFamily="34" charset="0"/>
                <a:cs typeface="Arial" panose="020B0604020202020204" pitchFamily="34" charset="0"/>
              </a:rPr>
              <a:t> τους και τον </a:t>
            </a:r>
            <a:r>
              <a:rPr lang="el-GR" sz="1800" u="sng" dirty="0" smtClean="0">
                <a:latin typeface="Arial" panose="020B0604020202020204" pitchFamily="34" charset="0"/>
                <a:cs typeface="Arial" panose="020B0604020202020204" pitchFamily="34" charset="0"/>
              </a:rPr>
              <a:t>αριθμό των εσωτερικών και εξωτερικών ασθενών </a:t>
            </a:r>
            <a:r>
              <a:rPr lang="el-GR" sz="1800" dirty="0" smtClean="0">
                <a:latin typeface="Arial" panose="020B0604020202020204" pitchFamily="34" charset="0"/>
                <a:cs typeface="Arial" panose="020B0604020202020204" pitchFamily="34" charset="0"/>
              </a:rPr>
              <a:t>(αν πρόκειται για τμήμα </a:t>
            </a:r>
            <a:r>
              <a:rPr lang="el-GR" sz="1800" dirty="0" err="1" smtClean="0">
                <a:latin typeface="Arial" panose="020B0604020202020204" pitchFamily="34" charset="0"/>
                <a:cs typeface="Arial" panose="020B0604020202020204" pitchFamily="34" charset="0"/>
              </a:rPr>
              <a:t>φυσικ</a:t>
            </a:r>
            <a:r>
              <a:rPr lang="el-GR" sz="1800" dirty="0" smtClean="0">
                <a:latin typeface="Arial" panose="020B0604020202020204" pitchFamily="34" charset="0"/>
                <a:cs typeface="Arial" panose="020B0604020202020204" pitchFamily="34" charset="0"/>
              </a:rPr>
              <a:t>/</a:t>
            </a:r>
            <a:r>
              <a:rPr lang="el-GR" sz="1800" dirty="0" err="1" smtClean="0">
                <a:latin typeface="Arial" panose="020B0604020202020204" pitchFamily="34" charset="0"/>
                <a:cs typeface="Arial" panose="020B0604020202020204" pitchFamily="34" charset="0"/>
              </a:rPr>
              <a:t>πείας</a:t>
            </a:r>
            <a:r>
              <a:rPr lang="el-GR" sz="1800" dirty="0" smtClean="0">
                <a:latin typeface="Arial" panose="020B0604020202020204" pitchFamily="34" charset="0"/>
                <a:cs typeface="Arial" panose="020B0604020202020204" pitchFamily="34" charset="0"/>
              </a:rPr>
              <a:t> σε νοσοκομείο). </a:t>
            </a:r>
          </a:p>
          <a:p>
            <a:pPr marL="0" indent="0" algn="just">
              <a:lnSpc>
                <a:spcPct val="160000"/>
              </a:lnSpc>
              <a:spcBef>
                <a:spcPts val="0"/>
              </a:spcBef>
              <a:buNone/>
            </a:pPr>
            <a:endParaRPr lang="el-GR" sz="1800" b="1" dirty="0" smtClean="0">
              <a:latin typeface="Arial" panose="020B0604020202020204" pitchFamily="34" charset="0"/>
              <a:cs typeface="Arial" panose="020B0604020202020204" pitchFamily="34" charset="0"/>
            </a:endParaRPr>
          </a:p>
          <a:p>
            <a:pPr marL="0" indent="0" algn="just">
              <a:lnSpc>
                <a:spcPct val="160000"/>
              </a:lnSpc>
              <a:spcBef>
                <a:spcPts val="0"/>
              </a:spcBef>
              <a:buNone/>
            </a:pPr>
            <a:r>
              <a:rPr lang="el-GR" sz="1800" b="1" dirty="0" smtClean="0">
                <a:latin typeface="Arial" panose="020B0604020202020204" pitchFamily="34" charset="0"/>
                <a:cs typeface="Arial" panose="020B0604020202020204" pitchFamily="34" charset="0"/>
              </a:rPr>
              <a:t>ΤΜΗΜΑ ΦΥΣΙΚΟΘΕΡΑΠΕΙΑΣ ΣΕ ΚΛΙΝΙΚΗ /ΝΟΣΟΚΟΜΕΙΟ</a:t>
            </a:r>
          </a:p>
          <a:p>
            <a:pPr algn="just">
              <a:lnSpc>
                <a:spcPct val="160000"/>
              </a:lnSpc>
              <a:spcBef>
                <a:spcPts val="0"/>
              </a:spcBef>
            </a:pPr>
            <a:r>
              <a:rPr lang="el-GR" sz="1800" dirty="0" smtClean="0">
                <a:latin typeface="Arial" panose="020B0604020202020204" pitchFamily="34" charset="0"/>
                <a:cs typeface="Arial" panose="020B0604020202020204" pitchFamily="34" charset="0"/>
              </a:rPr>
              <a:t> Θα πρέπει να χει το κατάλληλο περιβάλλον, να ναι </a:t>
            </a:r>
            <a:r>
              <a:rPr lang="el-GR" sz="1800" dirty="0" err="1" smtClean="0">
                <a:latin typeface="Arial" panose="020B0604020202020204" pitchFamily="34" charset="0"/>
                <a:cs typeface="Arial" panose="020B0604020202020204" pitchFamily="34" charset="0"/>
              </a:rPr>
              <a:t>ευηλιο</a:t>
            </a:r>
            <a:r>
              <a:rPr lang="el-GR" sz="1800" dirty="0" smtClean="0">
                <a:latin typeface="Arial" panose="020B0604020202020204" pitchFamily="34" charset="0"/>
                <a:cs typeface="Arial" panose="020B0604020202020204" pitchFamily="34" charset="0"/>
              </a:rPr>
              <a:t>, </a:t>
            </a:r>
            <a:r>
              <a:rPr lang="el-GR" sz="1800" dirty="0" err="1" smtClean="0">
                <a:latin typeface="Arial" panose="020B0604020202020204" pitchFamily="34" charset="0"/>
                <a:cs typeface="Arial" panose="020B0604020202020204" pitchFamily="34" charset="0"/>
              </a:rPr>
              <a:t>ευαερο</a:t>
            </a:r>
            <a:r>
              <a:rPr lang="el-GR" sz="1800" dirty="0" smtClean="0">
                <a:latin typeface="Arial" panose="020B0604020202020204" pitchFamily="34" charset="0"/>
                <a:cs typeface="Arial" panose="020B0604020202020204" pitchFamily="34" charset="0"/>
              </a:rPr>
              <a:t>, με καλή διαρρύθμιση του χώρου. </a:t>
            </a:r>
          </a:p>
          <a:p>
            <a:pPr algn="just">
              <a:lnSpc>
                <a:spcPct val="160000"/>
              </a:lnSpc>
              <a:spcBef>
                <a:spcPts val="0"/>
              </a:spcBef>
            </a:pPr>
            <a:r>
              <a:rPr lang="el-GR" sz="1800" dirty="0" smtClean="0">
                <a:latin typeface="Arial" panose="020B0604020202020204" pitchFamily="34" charset="0"/>
                <a:cs typeface="Arial" panose="020B0604020202020204" pitchFamily="34" charset="0"/>
              </a:rPr>
              <a:t>Θα </a:t>
            </a:r>
            <a:r>
              <a:rPr lang="el-GR" sz="1800" dirty="0" err="1" smtClean="0">
                <a:latin typeface="Arial" panose="020B0604020202020204" pitchFamily="34" charset="0"/>
                <a:cs typeface="Arial" panose="020B0604020202020204" pitchFamily="34" charset="0"/>
              </a:rPr>
              <a:t>πρεπει</a:t>
            </a:r>
            <a:r>
              <a:rPr lang="el-GR" sz="1800" dirty="0" smtClean="0">
                <a:latin typeface="Arial" panose="020B0604020202020204" pitchFamily="34" charset="0"/>
                <a:cs typeface="Arial" panose="020B0604020202020204" pitchFamily="34" charset="0"/>
              </a:rPr>
              <a:t> όσον είναι δυνατόν να είναι στο ισόγειο, σε κεντρικό χώρο για να διευκολύνεται η προσέλευση και η αποχώρηση των ασθενών (εσωτερικοί και εξωτερικοί) ή θα πρέπει να βρίσκεται κοντά στον ανελκυστήρα και την έξοδο του νοσοκομείου.</a:t>
            </a:r>
          </a:p>
          <a:p>
            <a:pPr algn="just">
              <a:lnSpc>
                <a:spcPct val="160000"/>
              </a:lnSpc>
              <a:spcBef>
                <a:spcPts val="0"/>
              </a:spcBef>
            </a:pPr>
            <a:r>
              <a:rPr lang="el-GR" sz="1800" dirty="0" smtClean="0">
                <a:latin typeface="Arial" panose="020B0604020202020204" pitchFamily="34" charset="0"/>
                <a:cs typeface="Arial" panose="020B0604020202020204" pitchFamily="34" charset="0"/>
              </a:rPr>
              <a:t>Θα πρέπει να βρίσκονται κοντά του οι χώροι της </a:t>
            </a:r>
            <a:r>
              <a:rPr lang="el-GR" sz="1800" dirty="0" err="1" smtClean="0">
                <a:latin typeface="Arial" panose="020B0604020202020204" pitchFamily="34" charset="0"/>
                <a:cs typeface="Arial" panose="020B0604020202020204" pitchFamily="34" charset="0"/>
              </a:rPr>
              <a:t>εργοθεραπείας</a:t>
            </a:r>
            <a:r>
              <a:rPr lang="el-GR" sz="1800" dirty="0" smtClean="0">
                <a:latin typeface="Arial" panose="020B0604020202020204" pitchFamily="34" charset="0"/>
                <a:cs typeface="Arial" panose="020B0604020202020204" pitchFamily="34" charset="0"/>
              </a:rPr>
              <a:t> , του γυμναστηρίου, της κοινωνικής υπηρεσίας. </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15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1412776"/>
            <a:ext cx="8507288" cy="4997152"/>
          </a:xfrm>
        </p:spPr>
        <p:txBody>
          <a:bodyPr>
            <a:normAutofit lnSpcReduction="10000"/>
          </a:bodyPr>
          <a:lstStyle/>
          <a:p>
            <a:pPr marL="0" indent="0" algn="just">
              <a:lnSpc>
                <a:spcPct val="150000"/>
              </a:lnSpc>
              <a:spcBef>
                <a:spcPts val="0"/>
              </a:spcBef>
              <a:buNone/>
            </a:pPr>
            <a:r>
              <a:rPr lang="el-GR" sz="1800" b="1" dirty="0" smtClean="0">
                <a:latin typeface="Arial" panose="020B0604020202020204" pitchFamily="34" charset="0"/>
                <a:cs typeface="Arial" panose="020B0604020202020204" pitchFamily="34" charset="0"/>
              </a:rPr>
              <a:t>ΙΔΙΩΤΙΚΟ ΕΡΓΑΣΤΗΡΙΟ ΦΥΣΙΚΟΘΕΡΑΠΕΙΑΣ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Χώροι: Ο συνολικός χώρος εργαστηρίου φυσικοθεραπείας πρέπει να είναι τουλάχιστον 70 τ.μ. και περιλαμβάνει: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α) Δωμάτιο αναμονής ασθενών,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β)Τουαλέτα με νιπτήρα.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γ) χώροι θεραπείας ασθενών.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Οι χώροι θεραπείας ασθενών, πρέπει να είναι κατάλληλα διαρρυθμισμένοι ώστε να περιλαμβάνουν ξεχωριστούς χώρους ηλεκτροθεραπείας, μηχανοθεραπείας και υδροθεραπείας. </a:t>
            </a: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Σε περίπτωση συστέγασης Φυσικοθεραπευτών ο συνολικός χώρος του εργαστηρίου επαυξάνεται κατά 30% του αρχικά προβλεπόμενου για κάθε συστεγαζόμενο φυσικοθεραπευτή. </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4571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620688"/>
            <a:ext cx="7543800" cy="756633"/>
          </a:xfrm>
        </p:spPr>
        <p:txBody>
          <a:bodyPr vert="horz" lIns="91440" tIns="45720" rIns="91440" bIns="45720" rtlCol="0" anchor="b">
            <a:normAutofit/>
          </a:bodyPr>
          <a:lstStyle/>
          <a:p>
            <a:r>
              <a:rPr lang="el-GR" sz="3200" b="1" dirty="0"/>
              <a:t>ΛΕΙΤΟΥΡΓΙΑ ΕΡΓΑΣΤΗΡΙΟΥ ΦΥΣΙΚΟΘΕΡΑΠΕΙΑΣ </a:t>
            </a:r>
          </a:p>
        </p:txBody>
      </p:sp>
      <p:sp>
        <p:nvSpPr>
          <p:cNvPr id="3" name="Θέση περιεχομένου 2"/>
          <p:cNvSpPr>
            <a:spLocks noGrp="1"/>
          </p:cNvSpPr>
          <p:nvPr>
            <p:ph idx="1"/>
          </p:nvPr>
        </p:nvSpPr>
        <p:spPr/>
        <p:txBody>
          <a:bodyPr>
            <a:normAutofit/>
          </a:bodyPr>
          <a:lstStyle/>
          <a:p>
            <a:pPr marL="0" indent="0" algn="just">
              <a:lnSpc>
                <a:spcPct val="150000"/>
              </a:lnSpc>
              <a:spcBef>
                <a:spcPts val="0"/>
              </a:spcBef>
              <a:buNone/>
            </a:pPr>
            <a:r>
              <a:rPr lang="el-GR" sz="1800" b="1" dirty="0" smtClean="0">
                <a:latin typeface="Arial" panose="020B0604020202020204" pitchFamily="34" charset="0"/>
                <a:cs typeface="Arial" panose="020B0604020202020204" pitchFamily="34" charset="0"/>
              </a:rPr>
              <a:t>Εξοπλισμός: </a:t>
            </a:r>
            <a:r>
              <a:rPr lang="el-GR" sz="1800" dirty="0" smtClean="0">
                <a:latin typeface="Arial" panose="020B0604020202020204" pitchFamily="34" charset="0"/>
                <a:cs typeface="Arial" panose="020B0604020202020204" pitchFamily="34" charset="0"/>
              </a:rPr>
              <a:t>Στον εξοπλισμό του εργαστηρίου Φυσικοθεραπείας περιλαμβάνονται υποχρεωτικά: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Τράπεζες Θεραπείας δύο(2).</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Πολύζυγο ένα(1).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Τροχός ώμου ένας(1).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Ποδήλατο στατικό (1).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Ηλεκτροκίνητη έλξη, αυχενική και οσφυϊκή μοίρα, σπονδυλική μία (1). </a:t>
            </a:r>
          </a:p>
          <a:p>
            <a:pPr algn="just">
              <a:lnSpc>
                <a:spcPct val="150000"/>
              </a:lnSpc>
              <a:spcBef>
                <a:spcPts val="0"/>
              </a:spcBef>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 Συσκευή ηλεκτροθεραπείας γαλβανικών, </a:t>
            </a:r>
            <a:r>
              <a:rPr lang="el-GR" sz="1800" dirty="0" err="1" smtClean="0">
                <a:latin typeface="Arial" panose="020B0604020202020204" pitchFamily="34" charset="0"/>
                <a:cs typeface="Arial" panose="020B0604020202020204" pitchFamily="34" charset="0"/>
              </a:rPr>
              <a:t>φαραδικών</a:t>
            </a:r>
            <a:r>
              <a:rPr lang="el-GR" sz="1800" dirty="0" smtClean="0">
                <a:latin typeface="Arial" panose="020B0604020202020204" pitchFamily="34" charset="0"/>
                <a:cs typeface="Arial" panose="020B0604020202020204" pitchFamily="34" charset="0"/>
              </a:rPr>
              <a:t> και </a:t>
            </a:r>
            <a:r>
              <a:rPr lang="el-GR" sz="1800" dirty="0" err="1" smtClean="0">
                <a:latin typeface="Arial" panose="020B0604020202020204" pitchFamily="34" charset="0"/>
                <a:cs typeface="Arial" panose="020B0604020202020204" pitchFamily="34" charset="0"/>
              </a:rPr>
              <a:t>διαδυναμικών</a:t>
            </a:r>
            <a:r>
              <a:rPr lang="el-GR" sz="1800" dirty="0" smtClean="0">
                <a:latin typeface="Arial" panose="020B0604020202020204" pitchFamily="34" charset="0"/>
                <a:cs typeface="Arial" panose="020B0604020202020204" pitchFamily="34" charset="0"/>
              </a:rPr>
              <a:t> ρευμάτων μία (1). </a:t>
            </a:r>
          </a:p>
        </p:txBody>
      </p:sp>
    </p:spTree>
    <p:extLst>
      <p:ext uri="{BB962C8B-B14F-4D97-AF65-F5344CB8AC3E}">
        <p14:creationId xmlns:p14="http://schemas.microsoft.com/office/powerpoint/2010/main" val="44886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Συσκευή υπεριωδών και υπέρυθρων ακτινών μία (1).</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Συσκευή διαθερμίας μία (1). </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Συσκευή υπέρηχων μία (1). </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Δινόλουτρο</a:t>
            </a:r>
            <a:r>
              <a:rPr lang="el-GR" dirty="0">
                <a:latin typeface="Arial" panose="020B0604020202020204" pitchFamily="34" charset="0"/>
                <a:cs typeface="Arial" panose="020B0604020202020204" pitchFamily="34" charset="0"/>
              </a:rPr>
              <a:t> ένα (1).</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Παραφινόλουτρο</a:t>
            </a:r>
            <a:r>
              <a:rPr lang="el-GR" dirty="0">
                <a:latin typeface="Arial" panose="020B0604020202020204" pitchFamily="34" charset="0"/>
                <a:cs typeface="Arial" panose="020B0604020202020204" pitchFamily="34" charset="0"/>
              </a:rPr>
              <a:t> ένα (1). </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Συσκευή </a:t>
            </a:r>
            <a:r>
              <a:rPr lang="el-GR" dirty="0" err="1">
                <a:latin typeface="Arial" panose="020B0604020202020204" pitchFamily="34" charset="0"/>
                <a:cs typeface="Arial" panose="020B0604020202020204" pitchFamily="34" charset="0"/>
              </a:rPr>
              <a:t>ηλεκτρομαλάξεων</a:t>
            </a:r>
            <a:r>
              <a:rPr lang="el-GR" dirty="0">
                <a:latin typeface="Arial" panose="020B0604020202020204" pitchFamily="34" charset="0"/>
                <a:cs typeface="Arial" panose="020B0604020202020204" pitchFamily="34" charset="0"/>
              </a:rPr>
              <a:t> μία (1). </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Μηχάνημα πρηνισμού, υπτιασμού άκρας χειρός και περιστροφής καρπού ένα(1). </a:t>
            </a:r>
          </a:p>
          <a:p>
            <a:pPr algn="just">
              <a:lnSpc>
                <a:spcPct val="150000"/>
              </a:lnSpc>
              <a:spcBef>
                <a:spcPts val="0"/>
              </a:spcBef>
              <a:buFont typeface="Wingdings" panose="05000000000000000000" pitchFamily="2" charset="2"/>
              <a:buChar char="v"/>
            </a:pPr>
            <a:r>
              <a:rPr lang="el-GR" dirty="0">
                <a:latin typeface="Arial" panose="020B0604020202020204" pitchFamily="34" charset="0"/>
                <a:cs typeface="Arial" panose="020B0604020202020204" pitchFamily="34" charset="0"/>
              </a:rPr>
              <a:t> Θερμά, ψυχρά επιθέματα.</a:t>
            </a:r>
          </a:p>
        </p:txBody>
      </p:sp>
    </p:spTree>
    <p:extLst>
      <p:ext uri="{BB962C8B-B14F-4D97-AF65-F5344CB8AC3E}">
        <p14:creationId xmlns:p14="http://schemas.microsoft.com/office/powerpoint/2010/main" val="376203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332656"/>
            <a:ext cx="7992887" cy="5544615"/>
          </a:xfrm>
        </p:spPr>
        <p:txBody>
          <a:bodyPr>
            <a:normAutofit/>
          </a:bodyPr>
          <a:lstStyle/>
          <a:p>
            <a:pPr marL="0" indent="0" algn="just">
              <a:lnSpc>
                <a:spcPct val="170000"/>
              </a:lnSpc>
              <a:spcBef>
                <a:spcPts val="0"/>
              </a:spcBef>
              <a:buNone/>
            </a:pPr>
            <a:r>
              <a:rPr lang="el-GR" sz="1800" dirty="0">
                <a:latin typeface="Arial" panose="020B0604020202020204" pitchFamily="34" charset="0"/>
                <a:cs typeface="Arial" panose="020B0604020202020204" pitchFamily="34" charset="0"/>
              </a:rPr>
              <a:t> Ειδικότερα, οι διπλωματούχοι καταρτισμένοι της </a:t>
            </a:r>
            <a:r>
              <a:rPr lang="el-GR" sz="1800" dirty="0" err="1">
                <a:latin typeface="Arial" panose="020B0604020202020204" pitchFamily="34" charset="0"/>
                <a:cs typeface="Arial" panose="020B0604020202020204" pitchFamily="34" charset="0"/>
              </a:rPr>
              <a:t>ειδικότητας«Βοηθός</a:t>
            </a:r>
            <a:r>
              <a:rPr lang="el-GR" sz="1800" dirty="0">
                <a:latin typeface="Arial" panose="020B0604020202020204" pitchFamily="34" charset="0"/>
                <a:cs typeface="Arial" panose="020B0604020202020204" pitchFamily="34" charset="0"/>
              </a:rPr>
              <a:t> Φυσικοθεραπευτή – Υπάλληλος Εργαστηρίου Φυσικοθεραπείας» μπορούν να εργαστούν ως παραγωγικά στελέχη σε </a:t>
            </a:r>
            <a:r>
              <a:rPr lang="el-GR" sz="1800" dirty="0" smtClean="0">
                <a:latin typeface="Arial" panose="020B0604020202020204" pitchFamily="34" charset="0"/>
                <a:cs typeface="Arial" panose="020B0604020202020204" pitchFamily="34" charset="0"/>
              </a:rPr>
              <a:t>:</a:t>
            </a:r>
          </a:p>
          <a:p>
            <a:pPr marL="0" indent="0" algn="just">
              <a:lnSpc>
                <a:spcPct val="170000"/>
              </a:lnSpc>
              <a:spcBef>
                <a:spcPts val="0"/>
              </a:spcBef>
              <a:buNone/>
            </a:pPr>
            <a:endParaRPr lang="el-GR" sz="1800" dirty="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Εργαστήρια Φυσικοθεραπείας</a:t>
            </a: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Ιδρύματα και κέντρα αποθεραπείας και αποκατάστασης </a:t>
            </a:r>
            <a:r>
              <a:rPr lang="el-GR" sz="1800" dirty="0" err="1">
                <a:latin typeface="Arial" panose="020B0604020202020204" pitchFamily="34" charset="0"/>
                <a:cs typeface="Arial" panose="020B0604020202020204" pitchFamily="34" charset="0"/>
              </a:rPr>
              <a:t>αμεα</a:t>
            </a:r>
            <a:endParaRPr lang="el-GR" sz="1800" dirty="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Ø"/>
            </a:pPr>
            <a:r>
              <a:rPr lang="el-GR" sz="1800" dirty="0" err="1">
                <a:latin typeface="Arial" panose="020B0604020202020204" pitchFamily="34" charset="0"/>
                <a:cs typeface="Arial" panose="020B0604020202020204" pitchFamily="34" charset="0"/>
              </a:rPr>
              <a:t>Καπη</a:t>
            </a:r>
            <a:endParaRPr lang="el-GR" sz="1800" dirty="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Ιατρεία θεραπευτικών </a:t>
            </a:r>
            <a:r>
              <a:rPr lang="el-GR" sz="1800" dirty="0" err="1">
                <a:latin typeface="Arial" panose="020B0604020202020204" pitchFamily="34" charset="0"/>
                <a:cs typeface="Arial" panose="020B0604020202020204" pitchFamily="34" charset="0"/>
              </a:rPr>
              <a:t>λουτροπηγών</a:t>
            </a:r>
            <a:endParaRPr lang="el-GR" sz="1800" dirty="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Ειδικά κέντρα αποκατάστασης</a:t>
            </a: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Νοσοκομεία, κλινικές</a:t>
            </a:r>
          </a:p>
          <a:p>
            <a:pPr algn="just">
              <a:lnSpc>
                <a:spcPct val="17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Αθλητικά κέντρα και χώρους αθλήσεως</a:t>
            </a:r>
          </a:p>
        </p:txBody>
      </p:sp>
    </p:spTree>
    <p:extLst>
      <p:ext uri="{BB962C8B-B14F-4D97-AF65-F5344CB8AC3E}">
        <p14:creationId xmlns:p14="http://schemas.microsoft.com/office/powerpoint/2010/main" val="35048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1772816"/>
            <a:ext cx="7831833" cy="3455474"/>
          </a:xfrm>
        </p:spPr>
        <p:txBody>
          <a:bodyPr>
            <a:noAutofit/>
          </a:bodyPr>
          <a:lstStyle/>
          <a:p>
            <a:pPr algn="just">
              <a:lnSpc>
                <a:spcPct val="150000"/>
              </a:lnSpc>
              <a:spcBef>
                <a:spcPts val="0"/>
              </a:spcBef>
            </a:pPr>
            <a:r>
              <a:rPr lang="el-GR" sz="1800" dirty="0">
                <a:latin typeface="Arial" panose="020B0604020202020204" pitchFamily="34" charset="0"/>
                <a:cs typeface="Arial" panose="020B0604020202020204" pitchFamily="34" charset="0"/>
              </a:rPr>
              <a:t>Οι απόφοιτοι της ειδικότητας μπορούν να απασχοληθούν στην αγορά εργασίας στο δημόσιο και ιδιωτικό τομέα, σε όλους τους χώρους όπου παρέχεται φυσικοθεραπεία, υπό την επίβλεψη πτυχιούχου φυσικοθεραπευτή</a:t>
            </a:r>
            <a:r>
              <a:rPr lang="el-GR" sz="1800" dirty="0" smtClean="0">
                <a:latin typeface="Arial" panose="020B0604020202020204" pitchFamily="34" charset="0"/>
                <a:cs typeface="Arial" panose="020B0604020202020204" pitchFamily="34" charset="0"/>
              </a:rPr>
              <a:t>.</a:t>
            </a:r>
          </a:p>
          <a:p>
            <a:pPr algn="just">
              <a:lnSpc>
                <a:spcPct val="150000"/>
              </a:lnSpc>
              <a:spcBef>
                <a:spcPts val="0"/>
              </a:spcBef>
            </a:pP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pPr>
            <a:r>
              <a:rPr lang="el-GR" sz="1800" dirty="0">
                <a:latin typeface="Arial" panose="020B0604020202020204" pitchFamily="34" charset="0"/>
                <a:cs typeface="Arial" panose="020B0604020202020204" pitchFamily="34" charset="0"/>
              </a:rPr>
              <a:t>Οι κάτοχοι διπλώματος Ι.Ε.Κ. στην ειδικότητα «Βοηθός Φυσικοθεραπευτή – Υπάλληλος Εργαστηρίου Φυσικοθεραπείας» αποκτούν Πιστοποιητικό Επαγγελματικής Κατάρτισης το οποίο τους εξασφαλίζει τις απαραίτητες επαγγελματικές ικανότητες, γνώσεις και δεξιότητες για την εκτέλεση των καθηκόντων τους.</a:t>
            </a:r>
          </a:p>
          <a:p>
            <a:pPr algn="just">
              <a:lnSpc>
                <a:spcPct val="150000"/>
              </a:lnSpc>
              <a:spcBef>
                <a:spcPts val="0"/>
              </a:spcBef>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29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323529" y="1845734"/>
            <a:ext cx="8043232" cy="4023360"/>
          </a:xfrm>
        </p:spPr>
        <p:txBody>
          <a:bodyPr>
            <a:normAutofit/>
          </a:bodyPr>
          <a:lstStyle/>
          <a:p>
            <a:pPr marL="0" indent="0" algn="just">
              <a:lnSpc>
                <a:spcPct val="170000"/>
              </a:lnSpc>
              <a:spcBef>
                <a:spcPts val="0"/>
              </a:spcBef>
              <a:buNone/>
            </a:pPr>
            <a:r>
              <a:rPr lang="el-GR" sz="1800" dirty="0" smtClean="0">
                <a:latin typeface="Arial" panose="020B0604020202020204" pitchFamily="34" charset="0"/>
                <a:cs typeface="Arial" panose="020B0604020202020204" pitchFamily="34" charset="0"/>
              </a:rPr>
              <a:t>Τα καθήκοντά τους περιλαμβάνουν:</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 την υποδοχή, </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την προετοιμασία ασθενών και την υποβοήθηση του φυσικοθεραπευτή στην εφαρμογή </a:t>
            </a:r>
            <a:r>
              <a:rPr lang="el-GR" sz="1800" dirty="0" err="1" smtClean="0">
                <a:latin typeface="Arial" panose="020B0604020202020204" pitchFamily="34" charset="0"/>
                <a:cs typeface="Arial" panose="020B0604020202020204" pitchFamily="34" charset="0"/>
              </a:rPr>
              <a:t>φυσικοθεραπευτικών</a:t>
            </a:r>
            <a:r>
              <a:rPr lang="el-GR" sz="1800" dirty="0" smtClean="0">
                <a:latin typeface="Arial" panose="020B0604020202020204" pitchFamily="34" charset="0"/>
                <a:cs typeface="Arial" panose="020B0604020202020204" pitchFamily="34" charset="0"/>
              </a:rPr>
              <a:t> μεθόδων, </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την προετοιμασία εργαστηρίου φυσικοθεραπείας και </a:t>
            </a: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τη γραμματειακή υποστήριξη εργαστηρίου φυσικοθεραπείας. </a:t>
            </a:r>
          </a:p>
        </p:txBody>
      </p:sp>
    </p:spTree>
    <p:extLst>
      <p:ext uri="{BB962C8B-B14F-4D97-AF65-F5344CB8AC3E}">
        <p14:creationId xmlns:p14="http://schemas.microsoft.com/office/powerpoint/2010/main" val="779707866"/>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160</TotalTime>
  <Words>1068</Words>
  <Application>Microsoft Office PowerPoint</Application>
  <PresentationFormat>Προβολή στην οθόνη (4:3)</PresentationFormat>
  <Paragraphs>84</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Ανασκόπηση</vt:lpstr>
      <vt:lpstr> Ειδικότητα : Βοηθός Φυσικοθεραπείας  ΑΡΧΕΣ ΔΕΟΝΤΟΛΟΓΙΑΣ/ ΒΙΟΗΘΙΚΗΣ ΣΤΗ ΦΥΣΙΚΟΘΕΡΑΠΕΙΑ </vt:lpstr>
      <vt:lpstr>ΕΡΓΑΣΤΗΡΙΟ ΦΥΣΙΚΟΘΕΡΑΠΕΙΑΣ</vt:lpstr>
      <vt:lpstr>ΟΡΓΑΝΩΣΗ ΚΑΙ ΛΕΙΤΟΥΡΓΙΑ ΤΜΗΜΑΤΟΣ Ή ΕΝΟΣ ΕΡΓΑΣΤΗΡΙΟΥ ΦΥΣΙΚΟΘΕΡΑΠΕΙΑΣ</vt:lpstr>
      <vt:lpstr>Παρουσίαση του PowerPoint</vt:lpstr>
      <vt:lpstr>ΛΕΙΤΟΥΡΓΙΑ ΕΡΓΑΣΤΗΡΙΟΥ ΦΥΣΙΚΟΘΕΡΑΠΕΙΑΣ </vt:lpstr>
      <vt:lpstr>Παρουσίαση του PowerPoint</vt:lpstr>
      <vt:lpstr>Παρουσίαση του PowerPoint</vt:lpstr>
      <vt:lpstr>Παρουσίαση του PowerPoint</vt:lpstr>
      <vt:lpstr>Παρουσίαση του PowerPoint</vt:lpstr>
      <vt:lpstr>Ανάλυση Επαγγελματικών Δραστηριοτήτων ειδικότητας «Βοηθός Φυσικοθεραπευτή–Υπάλληλος Εργαστηρίου Φυσικοθεραπείας»</vt:lpstr>
      <vt:lpstr>Παρουσίαση του PowerPoint</vt:lpstr>
      <vt:lpstr>Παρουσίαση του PowerPoint</vt:lpstr>
      <vt:lpstr>Παρουσίαση του PowerPoint</vt:lpstr>
      <vt:lpstr>Καθήκοντα ως προς το εργαστήριο</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31</cp:revision>
  <dcterms:created xsi:type="dcterms:W3CDTF">2024-03-03T09:46:44Z</dcterms:created>
  <dcterms:modified xsi:type="dcterms:W3CDTF">2024-10-30T20:49:25Z</dcterms:modified>
</cp:coreProperties>
</file>