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6" r:id="rId6"/>
    <p:sldId id="262" r:id="rId7"/>
    <p:sldId id="257" r:id="rId8"/>
    <p:sldId id="263" r:id="rId9"/>
    <p:sldId id="264" r:id="rId10"/>
    <p:sldId id="265" r:id="rId11"/>
    <p:sldId id="268" r:id="rId12"/>
    <p:sldId id="269" r:id="rId13"/>
    <p:sldId id="267" r:id="rId14"/>
    <p:sldId id="258"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11" name="10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9707174-1503-43B6-BEA3-DB5A0CAEB894}" type="datetimeFigureOut">
              <a:rPr lang="el-GR" smtClean="0"/>
              <a:pPr/>
              <a:t>08/12/2021</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CB55E11-F8F8-4652-A71F-679B7014D2E2}" type="slidenum">
              <a:rPr lang="el-GR" smtClean="0"/>
              <a:pPr/>
              <a:t>‹#›</a:t>
            </a:fld>
            <a:endParaRPr lang="el-GR" dirty="0"/>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9707174-1503-43B6-BEA3-DB5A0CAEB894}" type="datetimeFigureOut">
              <a:rPr lang="el-GR" smtClean="0"/>
              <a:pPr/>
              <a:t>08/12/2021</a:t>
            </a:fld>
            <a:endParaRPr lang="el-GR" dirty="0"/>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dirty="0"/>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CB55E11-F8F8-4652-A71F-679B7014D2E2}"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785794"/>
            <a:ext cx="7772400" cy="1828800"/>
          </a:xfrm>
        </p:spPr>
        <p:txBody>
          <a:bodyPr>
            <a:normAutofit/>
          </a:bodyPr>
          <a:lstStyle/>
          <a:p>
            <a:pPr algn="ctr"/>
            <a:r>
              <a:rPr lang="el-GR" sz="4000" dirty="0" smtClean="0">
                <a:effectLst/>
                <a:latin typeface="Calibri" pitchFamily="34" charset="0"/>
              </a:rPr>
              <a:t>Ξηροδερμία</a:t>
            </a:r>
            <a:r>
              <a:rPr lang="en-US" sz="4000" dirty="0" smtClean="0">
                <a:effectLst/>
                <a:latin typeface="Calibri" pitchFamily="34" charset="0"/>
              </a:rPr>
              <a:t>-</a:t>
            </a:r>
            <a:r>
              <a:rPr lang="el-GR" sz="4000" dirty="0" smtClean="0">
                <a:effectLst/>
                <a:latin typeface="Calibri" pitchFamily="34" charset="0"/>
              </a:rPr>
              <a:t>υπερκερατώσεις</a:t>
            </a:r>
            <a:br>
              <a:rPr lang="el-GR" sz="4000" dirty="0" smtClean="0">
                <a:effectLst/>
                <a:latin typeface="Calibri" pitchFamily="34" charset="0"/>
              </a:rPr>
            </a:br>
            <a:r>
              <a:rPr lang="el-GR" sz="4000" dirty="0" smtClean="0">
                <a:effectLst/>
                <a:latin typeface="Calibri" pitchFamily="34" charset="0"/>
              </a:rPr>
              <a:t>σκληρύνσεις-ραγάδες-έκζεμα</a:t>
            </a:r>
            <a:endParaRPr lang="el-GR" sz="4000" dirty="0">
              <a:effectLst/>
              <a:latin typeface="Calibri" pitchFamily="34" charset="0"/>
            </a:endParaRPr>
          </a:p>
        </p:txBody>
      </p:sp>
      <p:sp>
        <p:nvSpPr>
          <p:cNvPr id="3" name="2 - Υπότιτλος"/>
          <p:cNvSpPr>
            <a:spLocks noGrp="1"/>
          </p:cNvSpPr>
          <p:nvPr>
            <p:ph type="subTitle" idx="1"/>
          </p:nvPr>
        </p:nvSpPr>
        <p:spPr>
          <a:xfrm>
            <a:off x="3428992" y="4214818"/>
            <a:ext cx="5200632" cy="2357454"/>
          </a:xfrm>
        </p:spPr>
        <p:txBody>
          <a:bodyPr>
            <a:normAutofit/>
          </a:bodyPr>
          <a:lstStyle/>
          <a:p>
            <a:pPr lvl="0">
              <a:buClr>
                <a:srgbClr val="90C226"/>
              </a:buClr>
            </a:pPr>
            <a:r>
              <a:rPr lang="el-GR" dirty="0" smtClean="0">
                <a:solidFill>
                  <a:schemeClr val="accent2">
                    <a:lumMod val="75000"/>
                  </a:schemeClr>
                </a:solidFill>
                <a:latin typeface="Calibri" pitchFamily="34" charset="0"/>
              </a:rPr>
              <a:t>Ειδικότητα: Τεχνικός Αισθητικός Ποδολογίας – Καλλωπισμού Νυχιών και Ονυχοπλαστικής</a:t>
            </a:r>
          </a:p>
          <a:p>
            <a:pPr lvl="0">
              <a:buClr>
                <a:srgbClr val="90C226"/>
              </a:buClr>
            </a:pPr>
            <a:r>
              <a:rPr lang="el-GR" dirty="0" smtClean="0">
                <a:solidFill>
                  <a:schemeClr val="accent2">
                    <a:lumMod val="75000"/>
                  </a:schemeClr>
                </a:solidFill>
                <a:latin typeface="Calibri" pitchFamily="34" charset="0"/>
              </a:rPr>
              <a:t>Γ΄ Εξάμηνο</a:t>
            </a:r>
          </a:p>
          <a:p>
            <a:pPr lvl="0">
              <a:buClr>
                <a:srgbClr val="90C226"/>
              </a:buClr>
            </a:pPr>
            <a:r>
              <a:rPr lang="el-GR" dirty="0" smtClean="0">
                <a:solidFill>
                  <a:schemeClr val="accent2">
                    <a:lumMod val="75000"/>
                  </a:schemeClr>
                </a:solidFill>
                <a:latin typeface="Calibri" pitchFamily="34" charset="0"/>
              </a:rPr>
              <a:t>Μάθημα: Πρακτικές Ασκήσεις Ποδολογίας</a:t>
            </a:r>
          </a:p>
          <a:p>
            <a:pPr lvl="0">
              <a:buClr>
                <a:srgbClr val="90C226"/>
              </a:buClr>
            </a:pPr>
            <a:r>
              <a:rPr lang="el-GR" dirty="0" smtClean="0">
                <a:solidFill>
                  <a:schemeClr val="accent2">
                    <a:lumMod val="75000"/>
                  </a:schemeClr>
                </a:solidFill>
                <a:latin typeface="Calibri" pitchFamily="34" charset="0"/>
              </a:rPr>
              <a:t>Ματοπούλου Ελένη  </a:t>
            </a:r>
          </a:p>
          <a:p>
            <a:pPr lvl="0">
              <a:buClr>
                <a:srgbClr val="90C226"/>
              </a:buClr>
            </a:pPr>
            <a:r>
              <a:rPr lang="el-GR" dirty="0" smtClean="0">
                <a:solidFill>
                  <a:schemeClr val="accent2">
                    <a:lumMod val="75000"/>
                  </a:schemeClr>
                </a:solidFill>
                <a:latin typeface="Calibri" pitchFamily="34" charset="0"/>
              </a:rPr>
              <a:t>Θεσσαλονίκη </a:t>
            </a:r>
            <a:r>
              <a:rPr lang="el-GR" dirty="0" smtClean="0">
                <a:solidFill>
                  <a:schemeClr val="accent2">
                    <a:lumMod val="75000"/>
                  </a:schemeClr>
                </a:solidFill>
                <a:latin typeface="Calibri" pitchFamily="34" charset="0"/>
              </a:rPr>
              <a:t>202</a:t>
            </a:r>
            <a:r>
              <a:rPr lang="en-US" dirty="0" smtClean="0">
                <a:solidFill>
                  <a:schemeClr val="accent2">
                    <a:lumMod val="75000"/>
                  </a:schemeClr>
                </a:solidFill>
                <a:latin typeface="Calibri" pitchFamily="34" charset="0"/>
              </a:rPr>
              <a:t>1</a:t>
            </a:r>
            <a:r>
              <a:rPr lang="el-GR" dirty="0" smtClean="0">
                <a:solidFill>
                  <a:schemeClr val="accent2">
                    <a:lumMod val="75000"/>
                  </a:schemeClr>
                </a:solidFill>
                <a:latin typeface="Calibri" pitchFamily="34" charset="0"/>
              </a:rPr>
              <a:t> </a:t>
            </a:r>
            <a:endParaRPr lang="el-GR" dirty="0" smtClean="0">
              <a:solidFill>
                <a:schemeClr val="accent2">
                  <a:lumMod val="75000"/>
                </a:schemeClr>
              </a:solidFill>
              <a:latin typeface="Calibri" pitchFamily="34" charset="0"/>
            </a:endParaRPr>
          </a:p>
          <a:p>
            <a:endParaRPr lang="en-US" dirty="0" smtClean="0">
              <a:solidFill>
                <a:schemeClr val="accent2">
                  <a:lumMod val="75000"/>
                </a:schemeClr>
              </a:solidFill>
              <a:latin typeface="Calibri" pitchFamily="34" charset="0"/>
            </a:endParaRPr>
          </a:p>
          <a:p>
            <a:endParaRPr lang="el-GR" dirty="0">
              <a:solidFill>
                <a:schemeClr val="accent2">
                  <a:lumMod val="75000"/>
                </a:schemeClr>
              </a:solidFill>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714356"/>
            <a:ext cx="8358246" cy="1323439"/>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Μερικά μέτρα που συνιστώνται για την αντιμετώπιση της ξηροδερμίας</a:t>
            </a:r>
            <a:endParaRPr lang="el-GR" sz="4000" b="1" dirty="0">
              <a:solidFill>
                <a:schemeClr val="accent2">
                  <a:lumMod val="75000"/>
                </a:schemeClr>
              </a:solidFill>
              <a:latin typeface="Calibri" pitchFamily="34" charset="0"/>
            </a:endParaRPr>
          </a:p>
        </p:txBody>
      </p:sp>
      <p:sp>
        <p:nvSpPr>
          <p:cNvPr id="3" name="2 - TextBox"/>
          <p:cNvSpPr txBox="1"/>
          <p:nvPr/>
        </p:nvSpPr>
        <p:spPr>
          <a:xfrm>
            <a:off x="571472" y="2643182"/>
            <a:ext cx="8072494" cy="3477875"/>
          </a:xfrm>
          <a:prstGeom prst="rect">
            <a:avLst/>
          </a:prstGeom>
          <a:noFill/>
        </p:spPr>
        <p:txBody>
          <a:bodyPr wrap="square" rtlCol="0">
            <a:spAutoFit/>
          </a:bodyPr>
          <a:lstStyle/>
          <a:p>
            <a:pPr>
              <a:buFont typeface="Wingdings" pitchFamily="2" charset="2"/>
              <a:buChar char="Ø"/>
            </a:pPr>
            <a:r>
              <a:rPr lang="el-GR" sz="2000" dirty="0" smtClean="0">
                <a:solidFill>
                  <a:schemeClr val="accent2">
                    <a:lumMod val="75000"/>
                  </a:schemeClr>
                </a:solidFill>
                <a:latin typeface="Calibri" pitchFamily="34" charset="0"/>
              </a:rPr>
              <a:t>Σύντομο μπάνιο ή ντους με χλιαρό-όχι πολύ ζεστό-νερό</a:t>
            </a:r>
          </a:p>
          <a:p>
            <a:pPr>
              <a:buFont typeface="Wingdings" pitchFamily="2" charset="2"/>
              <a:buChar char="Ø"/>
            </a:pPr>
            <a:r>
              <a:rPr lang="el-GR" sz="2000" dirty="0" smtClean="0">
                <a:solidFill>
                  <a:schemeClr val="accent2">
                    <a:lumMod val="75000"/>
                  </a:schemeClr>
                </a:solidFill>
                <a:latin typeface="Calibri" pitchFamily="34" charset="0"/>
              </a:rPr>
              <a:t>Αποφυγή χρήσης σκληρών, αντιβακτηριδιακών ή αρωματικών σαπουνιών</a:t>
            </a:r>
          </a:p>
          <a:p>
            <a:pPr>
              <a:buFont typeface="Wingdings" pitchFamily="2" charset="2"/>
              <a:buChar char="Ø"/>
            </a:pPr>
            <a:r>
              <a:rPr lang="el-GR" sz="2000" dirty="0" smtClean="0">
                <a:solidFill>
                  <a:schemeClr val="accent2">
                    <a:lumMod val="75000"/>
                  </a:schemeClr>
                </a:solidFill>
                <a:latin typeface="Calibri" pitchFamily="34" charset="0"/>
              </a:rPr>
              <a:t>Πλύσιμο με τα χέρια και όχι με σφουγγάρι</a:t>
            </a:r>
          </a:p>
          <a:p>
            <a:pPr>
              <a:buFont typeface="Wingdings" pitchFamily="2" charset="2"/>
              <a:buChar char="Ø"/>
            </a:pPr>
            <a:r>
              <a:rPr lang="el-GR" sz="2000" dirty="0" smtClean="0">
                <a:solidFill>
                  <a:schemeClr val="accent2">
                    <a:lumMod val="75000"/>
                  </a:schemeClr>
                </a:solidFill>
                <a:latin typeface="Calibri" pitchFamily="34" charset="0"/>
              </a:rPr>
              <a:t>Αποφυγή συχνών και παρατεταμένων μπάνιων, αφρόλουτρου και αλκοολούχων προϊόντων περιποίησης</a:t>
            </a:r>
          </a:p>
          <a:p>
            <a:pPr>
              <a:buFont typeface="Wingdings" pitchFamily="2" charset="2"/>
              <a:buChar char="Ø"/>
            </a:pPr>
            <a:r>
              <a:rPr lang="el-GR" sz="2000" dirty="0" smtClean="0">
                <a:solidFill>
                  <a:schemeClr val="accent2">
                    <a:lumMod val="75000"/>
                  </a:schemeClr>
                </a:solidFill>
                <a:latin typeface="Calibri" pitchFamily="34" charset="0"/>
              </a:rPr>
              <a:t>Στέγνωμα του δέρματος χωρίς τρίψιμο( ταμποναριστά )</a:t>
            </a:r>
          </a:p>
          <a:p>
            <a:pPr>
              <a:buFont typeface="Wingdings" pitchFamily="2" charset="2"/>
              <a:buChar char="Ø"/>
            </a:pPr>
            <a:r>
              <a:rPr lang="el-GR" sz="2000" dirty="0" smtClean="0">
                <a:solidFill>
                  <a:schemeClr val="accent2">
                    <a:lumMod val="75000"/>
                  </a:schemeClr>
                </a:solidFill>
                <a:latin typeface="Calibri" pitchFamily="34" charset="0"/>
              </a:rPr>
              <a:t>Αμέσως μετά το μπάνιο, εφαρμογή ενυδατικού γαλακτώματος</a:t>
            </a:r>
          </a:p>
          <a:p>
            <a:pPr>
              <a:buFont typeface="Wingdings" pitchFamily="2" charset="2"/>
              <a:buChar char="Ø"/>
            </a:pPr>
            <a:r>
              <a:rPr lang="el-GR" sz="2000" dirty="0" smtClean="0">
                <a:solidFill>
                  <a:schemeClr val="accent2">
                    <a:lumMod val="75000"/>
                  </a:schemeClr>
                </a:solidFill>
                <a:latin typeface="Calibri" pitchFamily="34" charset="0"/>
              </a:rPr>
              <a:t>Αύξηση της υγρασίας στο σπίτι με υγραντήρες ή τοποθετώντας στα καλοριφέρ βρεγμένες πετσέτες και ειδικά δοχεία με νερό</a:t>
            </a:r>
          </a:p>
          <a:p>
            <a:pPr>
              <a:buFont typeface="Wingdings" pitchFamily="2" charset="2"/>
              <a:buChar char="Ø"/>
            </a:pPr>
            <a:r>
              <a:rPr lang="el-GR" sz="2000" dirty="0" smtClean="0">
                <a:solidFill>
                  <a:schemeClr val="accent2">
                    <a:lumMod val="75000"/>
                  </a:schemeClr>
                </a:solidFill>
                <a:latin typeface="Calibri" pitchFamily="34" charset="0"/>
              </a:rPr>
              <a:t>Στη περίπτωση φαγούρας, αποφυγή ξυσίματος. Τοποθέτηση κρύων κομπρεσών ή εφαρμογή αλοιφής με υδροκορτιζόνη.</a:t>
            </a:r>
            <a:endParaRPr lang="el-GR" sz="2000" dirty="0">
              <a:solidFill>
                <a:schemeClr val="accent2">
                  <a:lumMod val="75000"/>
                </a:schemeClr>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714480" y="1071546"/>
            <a:ext cx="5857916"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Σκληρύνσεις</a:t>
            </a:r>
            <a:endParaRPr lang="el-GR" sz="4000" b="1" dirty="0">
              <a:solidFill>
                <a:schemeClr val="accent2">
                  <a:lumMod val="75000"/>
                </a:schemeClr>
              </a:solidFill>
              <a:latin typeface="Calibri" pitchFamily="34" charset="0"/>
            </a:endParaRPr>
          </a:p>
        </p:txBody>
      </p:sp>
      <p:sp>
        <p:nvSpPr>
          <p:cNvPr id="3" name="2 - TextBox"/>
          <p:cNvSpPr txBox="1"/>
          <p:nvPr/>
        </p:nvSpPr>
        <p:spPr>
          <a:xfrm>
            <a:off x="642910" y="2500306"/>
            <a:ext cx="8001056" cy="1323439"/>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Οι επιφανειακές σκληρύνσεις δεν έχουν πόνο αλλά ενοχλούν στο περπάτημα . Εμφανίζονται συνήθως στη φτέρνα και στο μετατάρσιο. Αποτέλεσμά τους είναι η μειωμένη αίσθηση της αφής στο πέλμα ενώ τα σκασίματα μπορούν να μολυνθούν από βακτήρια και μύκητες.</a:t>
            </a:r>
            <a:endParaRPr lang="el-GR" sz="2000" dirty="0">
              <a:solidFill>
                <a:schemeClr val="accent2">
                  <a:lumMod val="75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857356" y="1000108"/>
            <a:ext cx="5500726"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Υπερκερατώσεις </a:t>
            </a:r>
            <a:endParaRPr lang="el-GR" sz="4000" b="1" dirty="0">
              <a:solidFill>
                <a:schemeClr val="accent2">
                  <a:lumMod val="75000"/>
                </a:schemeClr>
              </a:solidFill>
              <a:latin typeface="Calibri" pitchFamily="34" charset="0"/>
            </a:endParaRPr>
          </a:p>
        </p:txBody>
      </p:sp>
      <p:pic>
        <p:nvPicPr>
          <p:cNvPr id="3" name="2 - Εικόνα" descr="dAA.png"/>
          <p:cNvPicPr>
            <a:picLocks noChangeAspect="1"/>
          </p:cNvPicPr>
          <p:nvPr/>
        </p:nvPicPr>
        <p:blipFill>
          <a:blip r:embed="rId2"/>
          <a:stretch>
            <a:fillRect/>
          </a:stretch>
        </p:blipFill>
        <p:spPr>
          <a:xfrm>
            <a:off x="5000628" y="4429132"/>
            <a:ext cx="3610776" cy="1833799"/>
          </a:xfrm>
          <a:prstGeom prst="rect">
            <a:avLst/>
          </a:prstGeom>
        </p:spPr>
      </p:pic>
      <p:sp>
        <p:nvSpPr>
          <p:cNvPr id="4" name="3 - TextBox"/>
          <p:cNvSpPr txBox="1"/>
          <p:nvPr/>
        </p:nvSpPr>
        <p:spPr>
          <a:xfrm>
            <a:off x="357158" y="1785927"/>
            <a:ext cx="8429684" cy="3139321"/>
          </a:xfrm>
          <a:prstGeom prst="rect">
            <a:avLst/>
          </a:prstGeom>
          <a:noFill/>
        </p:spPr>
        <p:txBody>
          <a:bodyPr wrap="square" rtlCol="0">
            <a:spAutoFit/>
          </a:bodyPr>
          <a:lstStyle/>
          <a:p>
            <a:r>
              <a:rPr lang="el-GR" sz="2000" dirty="0" smtClean="0">
                <a:solidFill>
                  <a:schemeClr val="accent2">
                    <a:lumMod val="75000"/>
                  </a:schemeClr>
                </a:solidFill>
                <a:latin typeface="Calibri" pitchFamily="34" charset="0"/>
              </a:rPr>
              <a:t>Υπερκεράτωση ονομάζεται η φυσιολογική διαδικασία κερατινοποίησης, όπου μετατρέπει το επιφανειακό στρώμα κερατίνης του δέρματος </a:t>
            </a:r>
            <a:r>
              <a:rPr lang="el-GR" sz="2000" dirty="0" err="1" smtClean="0">
                <a:solidFill>
                  <a:schemeClr val="accent2">
                    <a:lumMod val="75000"/>
                  </a:schemeClr>
                </a:solidFill>
                <a:latin typeface="Calibri" pitchFamily="34" charset="0"/>
              </a:rPr>
              <a:t>σ’ένα</a:t>
            </a:r>
            <a:r>
              <a:rPr lang="el-GR" sz="2000" dirty="0" smtClean="0">
                <a:solidFill>
                  <a:schemeClr val="accent2">
                    <a:lumMod val="75000"/>
                  </a:schemeClr>
                </a:solidFill>
                <a:latin typeface="Calibri" pitchFamily="34" charset="0"/>
              </a:rPr>
              <a:t> σκληρό προστατευτικό κάλυμμα του σώματος, το οποίο υπερδραστηριοποιείται κάτω από την επίδραση συμπιεστικών δυνάμεων. Η υπερτροφία του κεράτινου στρώματος είναι το αποτέλεσμα του επιταχυμένου πολλαπλασιασμού επιδερμικών κυττάρων, όπου έχει ερεθιστεί από την ενεργητική τοπική υπεραιμία και την ισχυρότερη μεταξύ τους σύνδεση. Η διαδικασία αυτή είναι μια φυσιολογική αντίδραση προστασίας του δέρματος. Η τραυματική υπερκεράτωση γίνεται παθολογική και </a:t>
            </a:r>
          </a:p>
          <a:p>
            <a:endParaRPr lang="el-GR" dirty="0"/>
          </a:p>
        </p:txBody>
      </p:sp>
      <p:sp>
        <p:nvSpPr>
          <p:cNvPr id="5" name="4 - TextBox"/>
          <p:cNvSpPr txBox="1"/>
          <p:nvPr/>
        </p:nvSpPr>
        <p:spPr>
          <a:xfrm>
            <a:off x="357158" y="4500570"/>
            <a:ext cx="4714908" cy="1323439"/>
          </a:xfrm>
          <a:prstGeom prst="rect">
            <a:avLst/>
          </a:prstGeom>
          <a:noFill/>
        </p:spPr>
        <p:txBody>
          <a:bodyPr wrap="square" rtlCol="0">
            <a:spAutoFit/>
          </a:bodyPr>
          <a:lstStyle/>
          <a:p>
            <a:r>
              <a:rPr lang="el-GR" sz="2000" dirty="0" smtClean="0">
                <a:solidFill>
                  <a:schemeClr val="accent2">
                    <a:lumMod val="75000"/>
                  </a:schemeClr>
                </a:solidFill>
                <a:latin typeface="Calibri" pitchFamily="34" charset="0"/>
              </a:rPr>
              <a:t>επώδυνη μόνο όταν έχει τη μορφή όγκου. Οφείλεται κυρίως σε συγγενείς, ορμονικούς, επαγγελματικούς ή φλεγμονώδεις παράγοντες.  </a:t>
            </a:r>
            <a:endParaRPr lang="el-GR" sz="2000" dirty="0">
              <a:solidFill>
                <a:schemeClr val="accent2">
                  <a:lumMod val="75000"/>
                </a:schemeClr>
              </a:solidFill>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928794" y="1071546"/>
            <a:ext cx="5357850"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Έκζεμα</a:t>
            </a:r>
            <a:endParaRPr lang="el-GR" sz="4000" b="1" dirty="0">
              <a:solidFill>
                <a:schemeClr val="accent2">
                  <a:lumMod val="75000"/>
                </a:schemeClr>
              </a:solidFill>
              <a:latin typeface="Calibri" pitchFamily="34" charset="0"/>
            </a:endParaRPr>
          </a:p>
        </p:txBody>
      </p:sp>
      <p:pic>
        <p:nvPicPr>
          <p:cNvPr id="3074" name="Picture 2" descr="Δερματίτιδα και έκζεμα: Τι να προσέχετε με τον καλοκαιρινό ήλιο - Iatropedia"/>
          <p:cNvPicPr>
            <a:picLocks noChangeAspect="1" noChangeArrowheads="1"/>
          </p:cNvPicPr>
          <p:nvPr/>
        </p:nvPicPr>
        <p:blipFill>
          <a:blip r:embed="rId2"/>
          <a:srcRect/>
          <a:stretch>
            <a:fillRect/>
          </a:stretch>
        </p:blipFill>
        <p:spPr bwMode="auto">
          <a:xfrm>
            <a:off x="5286380" y="4214818"/>
            <a:ext cx="3360323" cy="2013394"/>
          </a:xfrm>
          <a:prstGeom prst="rect">
            <a:avLst/>
          </a:prstGeom>
          <a:noFill/>
        </p:spPr>
      </p:pic>
      <p:sp>
        <p:nvSpPr>
          <p:cNvPr id="4" name="3 - TextBox"/>
          <p:cNvSpPr txBox="1"/>
          <p:nvPr/>
        </p:nvSpPr>
        <p:spPr>
          <a:xfrm>
            <a:off x="571472" y="2000240"/>
            <a:ext cx="8143932" cy="1938992"/>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Οι όροι  έκζεμα και δερματίτιδα χρησιμοποιούνται συνήθως ως συνώνυμα εννοώντας τη φλεγμονή του δέρματος. Η λέξη έκζεμα εννοεί εκείνο που ζέει, δηλαδή φλεγμαίνει. Εκδηλώνεται με ερυθρότητα, φυσαλλιδοπομφόλυγες, οροροή και απολέπιση. Διακρίνεται στο εξωγενές, το οποίο οφείλεται σε επαφή κάποιου παράγοντα με το δέρμα, το ενδογενές το οποίο είναι συστηματικό και το αταξινόμητο.</a:t>
            </a:r>
            <a:endParaRPr lang="el-GR" sz="2000" dirty="0">
              <a:solidFill>
                <a:schemeClr val="accent2">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1214422"/>
            <a:ext cx="8143932"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Ευχαριστώ για την προσοχή σας</a:t>
            </a:r>
            <a:endParaRPr lang="el-GR" sz="4000" b="1" dirty="0">
              <a:solidFill>
                <a:schemeClr val="accent2">
                  <a:lumMod val="75000"/>
                </a:schemeClr>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143116"/>
            <a:ext cx="7011810" cy="3732093"/>
          </a:xfrm>
          <a:prstGeom prst="rect">
            <a:avLst/>
          </a:prstGeom>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2071678"/>
            <a:ext cx="8429684" cy="2246769"/>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Η ενυδάτωση παίζει καταλυτικό ρόλο στην υγεία και την εμφάνιση των ποδιών, δεδομένου ότι σημαντικό ποσοστό του σώματος και κατ΄επέκταση του δέρματος μας αποτελείται από νερό. Δέρμα ενυδατωμένο σημαίνει δέρμα υγιές, ελαστικό απαλό. Αντίθετα δέρμα με διαταραγμένη τη φυσική ισορροπία σε λιπίδια και υγρασία, εμφανίζει ξηρότητα, απώλεια ελαστικότητας και στη συνέχεια σκασίματα(ραγάδες), κυρίως στην πτέρνα και στο εμπρόσθιο μέρος του πέλματος(μετατάρσιο). </a:t>
            </a:r>
            <a:endParaRPr lang="el-GR" sz="2000" dirty="0">
              <a:solidFill>
                <a:schemeClr val="accent2">
                  <a:lumMod val="75000"/>
                </a:schemeClr>
              </a:solidFill>
              <a:latin typeface="Calibri" pitchFamily="34" charset="0"/>
            </a:endParaRPr>
          </a:p>
        </p:txBody>
      </p:sp>
      <p:sp>
        <p:nvSpPr>
          <p:cNvPr id="3" name="2 - TextBox"/>
          <p:cNvSpPr txBox="1"/>
          <p:nvPr/>
        </p:nvSpPr>
        <p:spPr>
          <a:xfrm>
            <a:off x="1714480" y="1000108"/>
            <a:ext cx="6072230"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Ξηροδερμία</a:t>
            </a:r>
            <a:endParaRPr lang="el-GR" sz="2000" b="1" dirty="0">
              <a:solidFill>
                <a:schemeClr val="accent2">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348" y="2000240"/>
            <a:ext cx="7858180" cy="3477875"/>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Η ξηροδερμία είναι η ξηρότητα του δέρματος που προκαλείται από την απώλεια της υγρασίας του. Είναι πολύ συχνή κατάσταση, ιδιαίτερα το φθινόπωρο και τον χειμώνα και είναι συχνότερη σε μεγαλύτερες ηλικίες. Μπορεί να εντοπίζεται σε όλο το σώμα αλλά περισσότερο στα χέρια και στα πόδια. Η ξηροδερμία φαίνεται να σχετίζεται με το κρύο και τη μειωμένη παραγωγή σμήγματος ή την απομάκρυνση του από το δέρμα(πχ. Με το μπάνιο) που οδηγεί σε απώλεια νερού από την επιδερμίδα. Η ξηροδερμία επιδεινώνεται από την ξηρή ατμόσφαιρα που δημιουργείται από τα διάφορα συστήματα θέρμανσης(ιδιαίτερα τα αερόθερμα και τα </a:t>
            </a:r>
            <a:r>
              <a:rPr lang="en-US" sz="2000" dirty="0" smtClean="0">
                <a:solidFill>
                  <a:schemeClr val="accent2">
                    <a:lumMod val="75000"/>
                  </a:schemeClr>
                </a:solidFill>
                <a:latin typeface="Calibri" pitchFamily="34" charset="0"/>
              </a:rPr>
              <a:t>air condition).</a:t>
            </a:r>
            <a:r>
              <a:rPr lang="el-GR" sz="2000" dirty="0" smtClean="0">
                <a:solidFill>
                  <a:schemeClr val="accent2">
                    <a:lumMod val="75000"/>
                  </a:schemeClr>
                </a:solidFill>
                <a:latin typeface="Calibri" pitchFamily="34" charset="0"/>
              </a:rPr>
              <a:t>  </a:t>
            </a:r>
          </a:p>
          <a:p>
            <a:pPr algn="ctr"/>
            <a:endParaRPr lang="el-GR" sz="2000" dirty="0">
              <a:solidFill>
                <a:schemeClr val="accent2">
                  <a:lumMod val="75000"/>
                </a:schemeClr>
              </a:solidFill>
              <a:latin typeface="Calibri" pitchFamily="34" charset="0"/>
            </a:endParaRPr>
          </a:p>
        </p:txBody>
      </p:sp>
      <p:sp>
        <p:nvSpPr>
          <p:cNvPr id="3" name="2 - Ορθογώνιο"/>
          <p:cNvSpPr/>
          <p:nvPr/>
        </p:nvSpPr>
        <p:spPr>
          <a:xfrm>
            <a:off x="3357554" y="857232"/>
            <a:ext cx="2783134" cy="707886"/>
          </a:xfrm>
          <a:prstGeom prst="rect">
            <a:avLst/>
          </a:prstGeom>
        </p:spPr>
        <p:txBody>
          <a:bodyPr wrap="none">
            <a:spAutoFit/>
          </a:bodyPr>
          <a:lstStyle/>
          <a:p>
            <a:pPr algn="ctr"/>
            <a:r>
              <a:rPr lang="el-GR" sz="4000" b="1" dirty="0" smtClean="0">
                <a:solidFill>
                  <a:schemeClr val="accent2">
                    <a:lumMod val="75000"/>
                  </a:schemeClr>
                </a:solidFill>
                <a:latin typeface="Calibri" pitchFamily="34" charset="0"/>
              </a:rPr>
              <a:t>Ξηροδερμία</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357158" y="2428868"/>
            <a:ext cx="8429684" cy="1938992"/>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Επίσης, υπάρχουν πολλά νοσήματα που προκαλούν ξηροδερμία, με συνιθέστερο το έκζεμα( ατοπική δερματίτιδα) και λιγότερο συχνά τον υπερθυρεοειδισμό, τον σακχαρώδη διαβήτη, τις διαταραχές νεφρικής λειτουργίας, κ.α. Η ξηροδερμία εκδηλώνεται με σκασίματα στο δέρμα, αίσθηση τραβήγματος, φαγούρα, απολέπιση και σκληρό δέρμα. Εξαιτίας του ξυσίματος μπορεί να εμφανίζονται και πληγές. </a:t>
            </a:r>
            <a:endParaRPr lang="el-GR" sz="2000" dirty="0">
              <a:solidFill>
                <a:schemeClr val="accent2">
                  <a:lumMod val="75000"/>
                </a:schemeClr>
              </a:solidFill>
              <a:latin typeface="Calibri" pitchFamily="34" charset="0"/>
            </a:endParaRPr>
          </a:p>
        </p:txBody>
      </p:sp>
      <p:sp>
        <p:nvSpPr>
          <p:cNvPr id="4" name="3 - Ορθογώνιο"/>
          <p:cNvSpPr/>
          <p:nvPr/>
        </p:nvSpPr>
        <p:spPr>
          <a:xfrm>
            <a:off x="3071802" y="928670"/>
            <a:ext cx="2783134" cy="707886"/>
          </a:xfrm>
          <a:prstGeom prst="rect">
            <a:avLst/>
          </a:prstGeom>
        </p:spPr>
        <p:txBody>
          <a:bodyPr wrap="none">
            <a:spAutoFit/>
          </a:bodyPr>
          <a:lstStyle/>
          <a:p>
            <a:r>
              <a:rPr lang="el-GR" sz="4000" b="1" dirty="0" smtClean="0">
                <a:solidFill>
                  <a:schemeClr val="accent2">
                    <a:lumMod val="75000"/>
                  </a:schemeClr>
                </a:solidFill>
                <a:latin typeface="Calibri" pitchFamily="34" charset="0"/>
              </a:rPr>
              <a:t>Ξηροδερμία</a:t>
            </a:r>
            <a:endParaRPr lang="el-GR"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928794" y="1000108"/>
            <a:ext cx="5143536"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Ραγάδες</a:t>
            </a:r>
            <a:endParaRPr lang="el-GR" sz="4000" b="1" dirty="0">
              <a:solidFill>
                <a:schemeClr val="accent2">
                  <a:lumMod val="75000"/>
                </a:schemeClr>
              </a:solidFill>
              <a:latin typeface="Calibri" pitchFamily="34" charset="0"/>
            </a:endParaRPr>
          </a:p>
        </p:txBody>
      </p:sp>
      <p:sp>
        <p:nvSpPr>
          <p:cNvPr id="3" name="2 - TextBox"/>
          <p:cNvSpPr txBox="1"/>
          <p:nvPr/>
        </p:nvSpPr>
        <p:spPr>
          <a:xfrm>
            <a:off x="428596" y="2000240"/>
            <a:ext cx="8429684" cy="4093428"/>
          </a:xfrm>
          <a:prstGeom prst="rect">
            <a:avLst/>
          </a:prstGeom>
          <a:noFill/>
        </p:spPr>
        <p:txBody>
          <a:bodyPr wrap="square" rtlCol="0">
            <a:spAutoFit/>
          </a:bodyPr>
          <a:lstStyle/>
          <a:p>
            <a:r>
              <a:rPr lang="el-GR" sz="2000" dirty="0" smtClean="0">
                <a:solidFill>
                  <a:schemeClr val="accent2">
                    <a:lumMod val="75000"/>
                  </a:schemeClr>
                </a:solidFill>
                <a:latin typeface="Calibri" pitchFamily="34" charset="0"/>
              </a:rPr>
              <a:t>Υπάρχουν δύο τύποι ραγάδων</a:t>
            </a:r>
            <a:r>
              <a:rPr lang="en-US" sz="2000" dirty="0" smtClean="0">
                <a:solidFill>
                  <a:schemeClr val="accent2">
                    <a:lumMod val="75000"/>
                  </a:schemeClr>
                </a:solidFill>
                <a:latin typeface="Calibri" pitchFamily="34" charset="0"/>
              </a:rPr>
              <a:t>:</a:t>
            </a:r>
          </a:p>
          <a:p>
            <a:pPr>
              <a:buFont typeface="Wingdings" pitchFamily="2" charset="2"/>
              <a:buChar char="Ø"/>
            </a:pPr>
            <a:r>
              <a:rPr lang="el-GR" sz="2000" dirty="0" smtClean="0">
                <a:solidFill>
                  <a:schemeClr val="accent2">
                    <a:lumMod val="75000"/>
                  </a:schemeClr>
                </a:solidFill>
                <a:latin typeface="Calibri" pitchFamily="34" charset="0"/>
              </a:rPr>
              <a:t>Σκληρές-Ξηρές ραγάδες</a:t>
            </a:r>
          </a:p>
          <a:p>
            <a:pPr>
              <a:buFont typeface="Wingdings" pitchFamily="2" charset="2"/>
              <a:buChar char="Ø"/>
            </a:pPr>
            <a:r>
              <a:rPr lang="el-GR" sz="2000" dirty="0" smtClean="0">
                <a:solidFill>
                  <a:schemeClr val="accent2">
                    <a:lumMod val="75000"/>
                  </a:schemeClr>
                </a:solidFill>
                <a:latin typeface="Calibri" pitchFamily="34" charset="0"/>
              </a:rPr>
              <a:t>Μαλακές ραγάδες</a:t>
            </a:r>
            <a:endParaRPr lang="en-US" sz="2000" dirty="0" smtClean="0">
              <a:solidFill>
                <a:schemeClr val="accent2">
                  <a:lumMod val="75000"/>
                </a:schemeClr>
              </a:solidFill>
              <a:latin typeface="Calibri" pitchFamily="34" charset="0"/>
            </a:endParaRPr>
          </a:p>
          <a:p>
            <a:pPr>
              <a:buFont typeface="Wingdings" pitchFamily="2" charset="2"/>
              <a:buChar char="Ø"/>
            </a:pPr>
            <a:endParaRPr lang="en-US" sz="2000" u="sng" dirty="0" smtClean="0">
              <a:solidFill>
                <a:schemeClr val="accent2">
                  <a:lumMod val="75000"/>
                </a:schemeClr>
              </a:solidFill>
              <a:latin typeface="Calibri" pitchFamily="34" charset="0"/>
            </a:endParaRPr>
          </a:p>
          <a:p>
            <a:r>
              <a:rPr lang="el-GR" sz="2000" u="sng" dirty="0" smtClean="0">
                <a:solidFill>
                  <a:schemeClr val="accent2">
                    <a:lumMod val="75000"/>
                  </a:schemeClr>
                </a:solidFill>
                <a:latin typeface="Calibri" pitchFamily="34" charset="0"/>
              </a:rPr>
              <a:t>Σκληρές ραγάδες</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Η απώλεια της ελαστικότητας οδηγεί σε ξηρό σκάσιμο – σχίσιμο του δέρματος.</a:t>
            </a:r>
          </a:p>
          <a:p>
            <a:pPr>
              <a:buFont typeface="Wingdings" pitchFamily="2" charset="2"/>
              <a:buChar char="Ø"/>
            </a:pPr>
            <a:endParaRPr lang="el-GR" sz="2000" u="sng" dirty="0" smtClean="0">
              <a:solidFill>
                <a:schemeClr val="accent2">
                  <a:lumMod val="75000"/>
                </a:schemeClr>
              </a:solidFill>
              <a:latin typeface="Calibri" pitchFamily="34" charset="0"/>
            </a:endParaRPr>
          </a:p>
          <a:p>
            <a:r>
              <a:rPr lang="el-GR" sz="2000" u="sng" dirty="0" smtClean="0">
                <a:solidFill>
                  <a:schemeClr val="accent2">
                    <a:lumMod val="75000"/>
                  </a:schemeClr>
                </a:solidFill>
                <a:latin typeface="Calibri" pitchFamily="34" charset="0"/>
              </a:rPr>
              <a:t>Μαλακές ραγάδες</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Συναντώνται συχνά σε άτομα που υποφέρουν από υπερβολική εφίδρωση (υπεριδρωσία) λόγω ειδικών υποδημάτων που φορούν στην εργασία τους, όπου τα πόδια δεν αερίζονται επαρκώς, λόγω παραμονής των ποδιών σε περιβάλλον με έντονη υγρασία είτε λόγω κάποιας μυκητιασικής λοίμωξης. Εμφανίζονται ανάμεσα στα δάκτυλα ή στο πέλμα του ποδιού.</a:t>
            </a:r>
          </a:p>
          <a:p>
            <a:endParaRPr lang="el-GR" sz="2000" dirty="0">
              <a:solidFill>
                <a:schemeClr val="accent2">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1142984"/>
            <a:ext cx="8501122" cy="4093428"/>
          </a:xfrm>
          <a:prstGeom prst="rect">
            <a:avLst/>
          </a:prstGeom>
          <a:noFill/>
        </p:spPr>
        <p:txBody>
          <a:bodyPr wrap="square" rtlCol="0">
            <a:spAutoFit/>
          </a:bodyPr>
          <a:lstStyle/>
          <a:p>
            <a:endParaRPr lang="el-GR" sz="2000" u="sng" dirty="0" smtClean="0">
              <a:solidFill>
                <a:schemeClr val="accent2">
                  <a:lumMod val="75000"/>
                </a:schemeClr>
              </a:solidFill>
              <a:latin typeface="Calibri" pitchFamily="34" charset="0"/>
            </a:endParaRPr>
          </a:p>
          <a:p>
            <a:endParaRPr lang="el-GR" sz="2000" u="sng" dirty="0">
              <a:solidFill>
                <a:schemeClr val="accent2">
                  <a:lumMod val="75000"/>
                </a:schemeClr>
              </a:solidFill>
              <a:latin typeface="Calibri" pitchFamily="34" charset="0"/>
            </a:endParaRPr>
          </a:p>
          <a:p>
            <a:endParaRPr lang="el-GR" sz="2000" u="sng" dirty="0" smtClean="0">
              <a:solidFill>
                <a:schemeClr val="accent2">
                  <a:lumMod val="75000"/>
                </a:schemeClr>
              </a:solidFill>
              <a:latin typeface="Calibri" pitchFamily="34" charset="0"/>
            </a:endParaRPr>
          </a:p>
          <a:p>
            <a:endParaRPr lang="el-GR" sz="2000" u="sng" dirty="0" smtClean="0">
              <a:solidFill>
                <a:schemeClr val="accent2">
                  <a:lumMod val="75000"/>
                </a:schemeClr>
              </a:solidFill>
              <a:latin typeface="Calibri" pitchFamily="34" charset="0"/>
            </a:endParaRPr>
          </a:p>
          <a:p>
            <a:r>
              <a:rPr lang="el-GR" sz="2000" u="sng" dirty="0" smtClean="0">
                <a:solidFill>
                  <a:schemeClr val="accent2">
                    <a:lumMod val="75000"/>
                  </a:schemeClr>
                </a:solidFill>
                <a:latin typeface="Calibri" pitchFamily="34" charset="0"/>
              </a:rPr>
              <a:t>Συμπτώματα ξηροδερμίας</a:t>
            </a:r>
          </a:p>
          <a:p>
            <a:endParaRPr lang="el-GR" sz="2000" u="sng" dirty="0">
              <a:solidFill>
                <a:schemeClr val="accent2">
                  <a:lumMod val="75000"/>
                </a:schemeClr>
              </a:solidFill>
              <a:latin typeface="Calibri" pitchFamily="34" charset="0"/>
            </a:endParaRPr>
          </a:p>
          <a:p>
            <a:pPr>
              <a:buFont typeface="Wingdings" pitchFamily="2" charset="2"/>
              <a:buChar char="§"/>
            </a:pPr>
            <a:r>
              <a:rPr lang="el-GR" sz="2000" dirty="0" smtClean="0">
                <a:solidFill>
                  <a:schemeClr val="accent2">
                    <a:lumMod val="75000"/>
                  </a:schemeClr>
                </a:solidFill>
                <a:latin typeface="Calibri" pitchFamily="34" charset="0"/>
              </a:rPr>
              <a:t>Ξηρό, ευαίσθητο και απολεπισμένο δέρμα.</a:t>
            </a:r>
          </a:p>
          <a:p>
            <a:pPr>
              <a:buFont typeface="Wingdings" pitchFamily="2" charset="2"/>
              <a:buChar char="§"/>
            </a:pPr>
            <a:r>
              <a:rPr lang="el-GR" sz="2000" dirty="0" smtClean="0">
                <a:solidFill>
                  <a:schemeClr val="accent2">
                    <a:lumMod val="75000"/>
                  </a:schemeClr>
                </a:solidFill>
                <a:latin typeface="Calibri" pitchFamily="34" charset="0"/>
              </a:rPr>
              <a:t>Σκληρές-ξηρές ραγάδες, δηλαδή σκασίματα στο δέρμα που γρήγορα γίνονται ιδιαίτερα οδυνηρά στα σημεία του ποδιού που δέχονται μεγαλύτερη πίεση, όπως η πτέρνα ή το εμπρόσθιο τμήμα του πέλματος(μετατάρσιο)</a:t>
            </a:r>
          </a:p>
          <a:p>
            <a:pPr>
              <a:buFont typeface="Wingdings" pitchFamily="2" charset="2"/>
              <a:buChar char="§"/>
            </a:pPr>
            <a:r>
              <a:rPr lang="el-GR" sz="2000" dirty="0" smtClean="0">
                <a:solidFill>
                  <a:schemeClr val="accent2">
                    <a:lumMod val="75000"/>
                  </a:schemeClr>
                </a:solidFill>
                <a:latin typeface="Calibri" pitchFamily="34" charset="0"/>
              </a:rPr>
              <a:t>Μαλακές ραγάδες κυρίως μεταξύ των δακτύλων.</a:t>
            </a:r>
          </a:p>
          <a:p>
            <a:pPr>
              <a:buFont typeface="Wingdings" pitchFamily="2" charset="2"/>
              <a:buChar char="§"/>
            </a:pPr>
            <a:endParaRPr lang="el-GR" sz="2000" dirty="0">
              <a:solidFill>
                <a:schemeClr val="accent2">
                  <a:lumMod val="75000"/>
                </a:schemeClr>
              </a:solidFill>
              <a:latin typeface="Calibri" pitchFamily="34" charset="0"/>
            </a:endParaRPr>
          </a:p>
          <a:p>
            <a:endParaRPr lang="el-GR" sz="2000" dirty="0">
              <a:solidFill>
                <a:schemeClr val="accent2">
                  <a:lumMod val="75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ΚΕΝΤΡΟ ΠΟΔΙΟΥ Ποδιατρικό Ποδολογικό Κέντρο Αθήνα , Κηφισιά - Ξηροδερμία  πελμάτων"/>
          <p:cNvPicPr>
            <a:picLocks noChangeAspect="1" noChangeArrowheads="1"/>
          </p:cNvPicPr>
          <p:nvPr/>
        </p:nvPicPr>
        <p:blipFill>
          <a:blip r:embed="rId2"/>
          <a:srcRect/>
          <a:stretch>
            <a:fillRect/>
          </a:stretch>
        </p:blipFill>
        <p:spPr bwMode="auto">
          <a:xfrm>
            <a:off x="500034" y="642918"/>
            <a:ext cx="3830291" cy="2571768"/>
          </a:xfrm>
          <a:prstGeom prst="rect">
            <a:avLst/>
          </a:prstGeom>
          <a:noFill/>
        </p:spPr>
      </p:pic>
      <p:pic>
        <p:nvPicPr>
          <p:cNvPr id="1028" name="Picture 4" descr="Πέλματα που ξεφλουδίζουν: Ξηροδερμία ή κάτι πιο σοβαρό; - Newsbomb"/>
          <p:cNvPicPr>
            <a:picLocks noChangeAspect="1" noChangeArrowheads="1"/>
          </p:cNvPicPr>
          <p:nvPr/>
        </p:nvPicPr>
        <p:blipFill>
          <a:blip r:embed="rId3"/>
          <a:srcRect/>
          <a:stretch>
            <a:fillRect/>
          </a:stretch>
        </p:blipFill>
        <p:spPr bwMode="auto">
          <a:xfrm>
            <a:off x="4572000" y="3786190"/>
            <a:ext cx="4084612" cy="24572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642910" y="1000108"/>
            <a:ext cx="8001056"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Αιτίες </a:t>
            </a:r>
            <a:r>
              <a:rPr lang="el-GR" sz="4000" b="1" dirty="0">
                <a:solidFill>
                  <a:schemeClr val="accent2">
                    <a:lumMod val="75000"/>
                  </a:schemeClr>
                </a:solidFill>
                <a:latin typeface="Calibri" pitchFamily="34" charset="0"/>
              </a:rPr>
              <a:t>ξ</a:t>
            </a:r>
            <a:r>
              <a:rPr lang="el-GR" sz="4000" b="1" dirty="0" smtClean="0">
                <a:solidFill>
                  <a:schemeClr val="accent2">
                    <a:lumMod val="75000"/>
                  </a:schemeClr>
                </a:solidFill>
                <a:latin typeface="Calibri" pitchFamily="34" charset="0"/>
              </a:rPr>
              <a:t>ηροδερμίας</a:t>
            </a:r>
            <a:endParaRPr lang="el-GR" sz="4000" b="1" dirty="0">
              <a:solidFill>
                <a:schemeClr val="accent2">
                  <a:lumMod val="75000"/>
                </a:schemeClr>
              </a:solidFill>
              <a:latin typeface="Calibri" pitchFamily="34" charset="0"/>
            </a:endParaRPr>
          </a:p>
        </p:txBody>
      </p:sp>
      <p:sp>
        <p:nvSpPr>
          <p:cNvPr id="3" name="2 - TextBox"/>
          <p:cNvSpPr txBox="1"/>
          <p:nvPr/>
        </p:nvSpPr>
        <p:spPr>
          <a:xfrm>
            <a:off x="500034" y="2285992"/>
            <a:ext cx="8215370" cy="3170099"/>
          </a:xfrm>
          <a:prstGeom prst="rect">
            <a:avLst/>
          </a:prstGeom>
          <a:noFill/>
        </p:spPr>
        <p:txBody>
          <a:bodyPr wrap="square" rtlCol="0">
            <a:spAutoFit/>
          </a:bodyPr>
          <a:lstStyle/>
          <a:p>
            <a:r>
              <a:rPr lang="el-GR" sz="2000" dirty="0" smtClean="0">
                <a:solidFill>
                  <a:schemeClr val="accent2">
                    <a:lumMod val="75000"/>
                  </a:schemeClr>
                </a:solidFill>
                <a:latin typeface="Calibri" pitchFamily="34" charset="0"/>
              </a:rPr>
              <a:t>Η ξηροδερμία και το σκάσιμο του δέρματος οφείλεται σε διάφορους παράγοντες όπως</a:t>
            </a:r>
            <a:r>
              <a:rPr lang="en-US" sz="2000" dirty="0" smtClean="0">
                <a:solidFill>
                  <a:schemeClr val="accent2">
                    <a:lumMod val="75000"/>
                  </a:schemeClr>
                </a:solidFill>
                <a:latin typeface="Calibri" pitchFamily="34" charset="0"/>
              </a:rPr>
              <a:t>:</a:t>
            </a:r>
            <a:endParaRPr lang="el-GR" sz="2000" dirty="0" smtClean="0">
              <a:solidFill>
                <a:schemeClr val="accent2">
                  <a:lumMod val="75000"/>
                </a:schemeClr>
              </a:solidFill>
              <a:latin typeface="Calibri" pitchFamily="34" charset="0"/>
            </a:endParaRPr>
          </a:p>
          <a:p>
            <a:endParaRPr lang="en-US" sz="2000" dirty="0" smtClean="0">
              <a:solidFill>
                <a:schemeClr val="accent2">
                  <a:lumMod val="75000"/>
                </a:schemeClr>
              </a:solidFill>
              <a:latin typeface="Calibri" pitchFamily="34" charset="0"/>
            </a:endParaRPr>
          </a:p>
          <a:p>
            <a:pPr>
              <a:buFont typeface="Wingdings" pitchFamily="2" charset="2"/>
              <a:buChar char="Ø"/>
            </a:pPr>
            <a:r>
              <a:rPr lang="el-GR" sz="2000" dirty="0" smtClean="0">
                <a:solidFill>
                  <a:schemeClr val="accent2">
                    <a:lumMod val="75000"/>
                  </a:schemeClr>
                </a:solidFill>
                <a:latin typeface="Calibri" pitchFamily="34" charset="0"/>
              </a:rPr>
              <a:t>Αφυδάτωση</a:t>
            </a:r>
          </a:p>
          <a:p>
            <a:pPr>
              <a:buFont typeface="Wingdings" pitchFamily="2" charset="2"/>
              <a:buChar char="Ø"/>
            </a:pPr>
            <a:r>
              <a:rPr lang="el-GR" sz="2000" dirty="0" smtClean="0">
                <a:solidFill>
                  <a:schemeClr val="accent2">
                    <a:lumMod val="75000"/>
                  </a:schemeClr>
                </a:solidFill>
                <a:latin typeface="Calibri" pitchFamily="34" charset="0"/>
              </a:rPr>
              <a:t>Φυσιολογική γήρανση</a:t>
            </a:r>
          </a:p>
          <a:p>
            <a:pPr>
              <a:buFont typeface="Wingdings" pitchFamily="2" charset="2"/>
              <a:buChar char="Ø"/>
            </a:pPr>
            <a:r>
              <a:rPr lang="el-GR" sz="2000" dirty="0" smtClean="0">
                <a:solidFill>
                  <a:schemeClr val="accent2">
                    <a:lumMod val="75000"/>
                  </a:schemeClr>
                </a:solidFill>
                <a:latin typeface="Calibri" pitchFamily="34" charset="0"/>
              </a:rPr>
              <a:t>Διαταραχές από ασθένεια</a:t>
            </a:r>
          </a:p>
          <a:p>
            <a:pPr>
              <a:buFont typeface="Wingdings" pitchFamily="2" charset="2"/>
              <a:buChar char="Ø"/>
            </a:pPr>
            <a:r>
              <a:rPr lang="el-GR" sz="2000" dirty="0" smtClean="0">
                <a:solidFill>
                  <a:schemeClr val="accent2">
                    <a:lumMod val="75000"/>
                  </a:schemeClr>
                </a:solidFill>
                <a:latin typeface="Calibri" pitchFamily="34" charset="0"/>
              </a:rPr>
              <a:t>Κακή κυκλοφορία αίματος</a:t>
            </a:r>
          </a:p>
          <a:p>
            <a:pPr>
              <a:buFont typeface="Wingdings" pitchFamily="2" charset="2"/>
              <a:buChar char="Ø"/>
            </a:pPr>
            <a:r>
              <a:rPr lang="el-GR" sz="2000" dirty="0" smtClean="0">
                <a:solidFill>
                  <a:schemeClr val="accent2">
                    <a:lumMod val="75000"/>
                  </a:schemeClr>
                </a:solidFill>
                <a:latin typeface="Calibri" pitchFamily="34" charset="0"/>
              </a:rPr>
              <a:t>Δερματικές ασθένειες</a:t>
            </a:r>
          </a:p>
          <a:p>
            <a:pPr>
              <a:buFont typeface="Wingdings" pitchFamily="2" charset="2"/>
              <a:buChar char="Ø"/>
            </a:pPr>
            <a:r>
              <a:rPr lang="el-GR" sz="2000" dirty="0" smtClean="0">
                <a:solidFill>
                  <a:schemeClr val="accent2">
                    <a:lumMod val="75000"/>
                  </a:schemeClr>
                </a:solidFill>
                <a:latin typeface="Calibri" pitchFamily="34" charset="0"/>
              </a:rPr>
              <a:t>Ερεθισμοί από χημικές ουσίες ή συχνές διακυμάνσεις θερμοκρασίας</a:t>
            </a:r>
          </a:p>
          <a:p>
            <a:pPr>
              <a:buFont typeface="Wingdings" pitchFamily="2" charset="2"/>
              <a:buChar char="Ø"/>
            </a:pPr>
            <a:r>
              <a:rPr lang="el-GR" sz="2000" dirty="0" smtClean="0">
                <a:solidFill>
                  <a:schemeClr val="accent2">
                    <a:lumMod val="75000"/>
                  </a:schemeClr>
                </a:solidFill>
                <a:latin typeface="Calibri" pitchFamily="34" charset="0"/>
              </a:rPr>
              <a:t>Υπερβολική άσκηση πίεσης στο πόδι</a:t>
            </a:r>
            <a:endParaRPr lang="el-GR" sz="2000" dirty="0">
              <a:solidFill>
                <a:schemeClr val="accent2">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00100" y="714356"/>
            <a:ext cx="7358114"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Αντιμετώπιση ξηροδερμίας</a:t>
            </a:r>
            <a:endParaRPr lang="el-GR" sz="4000" b="1" dirty="0">
              <a:solidFill>
                <a:schemeClr val="accent2">
                  <a:lumMod val="75000"/>
                </a:schemeClr>
              </a:solidFill>
              <a:latin typeface="Calibri" pitchFamily="34" charset="0"/>
            </a:endParaRPr>
          </a:p>
        </p:txBody>
      </p:sp>
      <p:sp>
        <p:nvSpPr>
          <p:cNvPr id="3" name="2 - TextBox"/>
          <p:cNvSpPr txBox="1"/>
          <p:nvPr/>
        </p:nvSpPr>
        <p:spPr>
          <a:xfrm>
            <a:off x="571472" y="2571744"/>
            <a:ext cx="7929618" cy="2862322"/>
          </a:xfrm>
          <a:prstGeom prst="rect">
            <a:avLst/>
          </a:prstGeom>
          <a:noFill/>
        </p:spPr>
        <p:txBody>
          <a:bodyPr wrap="square" rtlCol="0">
            <a:spAutoFit/>
          </a:bodyPr>
          <a:lstStyle/>
          <a:p>
            <a:pPr algn="ctr"/>
            <a:r>
              <a:rPr lang="el-GR" sz="2000" dirty="0" smtClean="0">
                <a:solidFill>
                  <a:schemeClr val="accent2">
                    <a:lumMod val="75000"/>
                  </a:schemeClr>
                </a:solidFill>
                <a:latin typeface="Calibri" pitchFamily="34" charset="0"/>
              </a:rPr>
              <a:t>Η αντιμετώπιση της ξηροδερμίας, όπως κάθε πάθηση απαιτεί τις γνώσεις ενός ειδικού, που γνωρίζει πόσο και πως πρέπει να επέμβει και προϋποθέτει την τήρηση των κανόνων υγιεινής. Εάν τα σκασίματα αντιμετωπισθούν επιπόλαια, μπορούν γρήγορα  να μετατραπούν σε τραύματα και κατ’ επέκταση σε πύλη εισόδου μικροβίων.</a:t>
            </a:r>
          </a:p>
          <a:p>
            <a:pPr algn="ctr"/>
            <a:endParaRPr lang="el-GR" sz="2000" dirty="0" smtClean="0">
              <a:solidFill>
                <a:schemeClr val="accent2">
                  <a:lumMod val="75000"/>
                </a:schemeClr>
              </a:solidFill>
              <a:latin typeface="Calibri" pitchFamily="34" charset="0"/>
            </a:endParaRPr>
          </a:p>
          <a:p>
            <a:pPr algn="ctr"/>
            <a:endParaRPr lang="el-GR" sz="2000" dirty="0" smtClean="0">
              <a:solidFill>
                <a:schemeClr val="accent2">
                  <a:lumMod val="75000"/>
                </a:schemeClr>
              </a:solidFill>
              <a:latin typeface="Calibri" pitchFamily="34" charset="0"/>
            </a:endParaRPr>
          </a:p>
          <a:p>
            <a:pPr algn="ctr"/>
            <a:endParaRPr lang="el-GR" sz="2000" dirty="0" smtClean="0">
              <a:solidFill>
                <a:schemeClr val="accent2">
                  <a:lumMod val="75000"/>
                </a:schemeClr>
              </a:solidFill>
              <a:latin typeface="Calibri" pitchFamily="34" charset="0"/>
            </a:endParaRPr>
          </a:p>
          <a:p>
            <a:pPr algn="ctr"/>
            <a:endParaRPr lang="el-GR" sz="2000" dirty="0">
              <a:solidFill>
                <a:schemeClr val="accent2">
                  <a:lumMod val="75000"/>
                </a:schemeClr>
              </a:solidFill>
              <a:latin typeface="Calibri" pitchFamily="34" charset="0"/>
            </a:endParaRPr>
          </a:p>
        </p:txBody>
      </p:sp>
      <p:sp>
        <p:nvSpPr>
          <p:cNvPr id="4" name="3 - Ορθογώνιο"/>
          <p:cNvSpPr/>
          <p:nvPr/>
        </p:nvSpPr>
        <p:spPr>
          <a:xfrm>
            <a:off x="785786" y="5072074"/>
            <a:ext cx="7786742" cy="646331"/>
          </a:xfrm>
          <a:prstGeom prst="rect">
            <a:avLst/>
          </a:prstGeom>
        </p:spPr>
        <p:txBody>
          <a:bodyPr wrap="square">
            <a:spAutoFit/>
          </a:bodyPr>
          <a:lstStyle/>
          <a:p>
            <a:pPr algn="ctr"/>
            <a:r>
              <a:rPr lang="el-GR" u="sng" dirty="0" smtClean="0">
                <a:solidFill>
                  <a:schemeClr val="accent2">
                    <a:lumMod val="75000"/>
                  </a:schemeClr>
                </a:solidFill>
                <a:latin typeface="Calibri" pitchFamily="34" charset="0"/>
              </a:rPr>
              <a:t>Η ξηρότητα δεν είναι μόνο θέμα αισθητικής αλλά κυρίως θέμα υγείας των ποδιών!!</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128</TotalTime>
  <Words>801</Words>
  <Application>Microsoft Office PowerPoint</Application>
  <PresentationFormat>Προβολή στην οθόνη (4:3)</PresentationFormat>
  <Paragraphs>61</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Άποψη</vt:lpstr>
      <vt:lpstr>Ξηροδερμία-υπερκερατώσεις σκληρύνσεις-ραγάδες-έκζεμα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24</cp:revision>
  <dcterms:created xsi:type="dcterms:W3CDTF">2020-11-07T09:53:23Z</dcterms:created>
  <dcterms:modified xsi:type="dcterms:W3CDTF">2021-12-08T10:20:00Z</dcterms:modified>
</cp:coreProperties>
</file>