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8" r:id="rId4"/>
    <p:sldId id="259" r:id="rId5"/>
    <p:sldId id="260" r:id="rId6"/>
    <p:sldId id="261" r:id="rId7"/>
    <p:sldId id="263" r:id="rId8"/>
    <p:sldId id="265" r:id="rId9"/>
    <p:sldId id="262" r:id="rId10"/>
    <p:sldId id="266" r:id="rId11"/>
    <p:sldId id="269"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5349" autoAdjust="0"/>
  </p:normalViewPr>
  <p:slideViewPr>
    <p:cSldViewPr snapToGrid="0">
      <p:cViewPr varScale="1">
        <p:scale>
          <a:sx n="84" d="100"/>
          <a:sy n="84" d="100"/>
        </p:scale>
        <p:origin x="63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D177D-FCEA-4D8F-AD80-2C92EAB0D6BF}"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l-GR"/>
        </a:p>
      </dgm:t>
    </dgm:pt>
    <dgm:pt modelId="{82CC3757-2B0A-43A5-ABD8-6EA1CC4DF536}">
      <dgm:prSet phldrT="[Κείμενο]" custT="1"/>
      <dgm:spPr/>
      <dgm:t>
        <a:bodyPr/>
        <a:lstStyle/>
        <a:p>
          <a:r>
            <a:rPr lang="el-GR" sz="1400" b="1" dirty="0" smtClean="0">
              <a:latin typeface="Arial" panose="020B0604020202020204" pitchFamily="34" charset="0"/>
              <a:cs typeface="Arial" panose="020B0604020202020204" pitchFamily="34" charset="0"/>
            </a:rPr>
            <a:t>Είδη</a:t>
          </a:r>
          <a:r>
            <a:rPr lang="el-GR" sz="1400" dirty="0" smtClean="0">
              <a:latin typeface="Arial" panose="020B0604020202020204" pitchFamily="34" charset="0"/>
              <a:cs typeface="Arial" panose="020B0604020202020204" pitchFamily="34" charset="0"/>
            </a:rPr>
            <a:t> των μυών</a:t>
          </a:r>
          <a:endParaRPr lang="el-GR" sz="1400" dirty="0">
            <a:latin typeface="Arial" panose="020B0604020202020204" pitchFamily="34" charset="0"/>
            <a:cs typeface="Arial" panose="020B0604020202020204" pitchFamily="34" charset="0"/>
          </a:endParaRPr>
        </a:p>
      </dgm:t>
    </dgm:pt>
    <dgm:pt modelId="{82CA6A55-5859-499A-B43A-2523DF87E45A}" type="parTrans" cxnId="{5B87E271-44D0-4368-96E7-2758C7DD8526}">
      <dgm:prSet/>
      <dgm:spPr/>
      <dgm:t>
        <a:bodyPr/>
        <a:lstStyle/>
        <a:p>
          <a:endParaRPr lang="el-GR"/>
        </a:p>
      </dgm:t>
    </dgm:pt>
    <dgm:pt modelId="{B08357F8-8497-4210-B6B5-8A4DF5EDEAE7}" type="sibTrans" cxnId="{5B87E271-44D0-4368-96E7-2758C7DD8526}">
      <dgm:prSet/>
      <dgm:spPr/>
      <dgm:t>
        <a:bodyPr/>
        <a:lstStyle/>
        <a:p>
          <a:endParaRPr lang="el-GR"/>
        </a:p>
      </dgm:t>
    </dgm:pt>
    <dgm:pt modelId="{F4649170-D9AA-4B04-A46B-29C591A0CA08}">
      <dgm:prSet phldrT="[Κείμενο]" custT="1"/>
      <dgm:spPr/>
      <dgm:t>
        <a:bodyPr/>
        <a:lstStyle/>
        <a:p>
          <a:r>
            <a:rPr lang="el-GR" sz="1400" dirty="0" smtClean="0">
              <a:latin typeface="Arial" panose="020B0604020202020204" pitchFamily="34" charset="0"/>
              <a:cs typeface="Arial" panose="020B0604020202020204" pitchFamily="34" charset="0"/>
            </a:rPr>
            <a:t>Ο </a:t>
          </a:r>
          <a:r>
            <a:rPr lang="el-GR" sz="1400" b="1" dirty="0" smtClean="0">
              <a:latin typeface="Arial" panose="020B0604020202020204" pitchFamily="34" charset="0"/>
              <a:cs typeface="Arial" panose="020B0604020202020204" pitchFamily="34" charset="0"/>
            </a:rPr>
            <a:t>μυς της καρδιάς</a:t>
          </a:r>
        </a:p>
        <a:p>
          <a:r>
            <a:rPr lang="el-GR" sz="1400" dirty="0" smtClean="0">
              <a:latin typeface="Arial" panose="020B0604020202020204" pitchFamily="34" charset="0"/>
              <a:cs typeface="Arial" panose="020B0604020202020204" pitchFamily="34" charset="0"/>
            </a:rPr>
            <a:t>(μυοκάρδιο, ρυθμική σύσπαση , ακούσια κίνηση)</a:t>
          </a:r>
          <a:endParaRPr lang="el-GR" sz="1400" dirty="0">
            <a:latin typeface="Arial" panose="020B0604020202020204" pitchFamily="34" charset="0"/>
            <a:cs typeface="Arial" panose="020B0604020202020204" pitchFamily="34" charset="0"/>
          </a:endParaRPr>
        </a:p>
      </dgm:t>
    </dgm:pt>
    <dgm:pt modelId="{8AEC22E3-5959-41A2-AA17-7BB421092186}" type="parTrans" cxnId="{737293D9-1341-4F51-98E0-403106A5EADA}">
      <dgm:prSet/>
      <dgm:spPr/>
      <dgm:t>
        <a:bodyPr/>
        <a:lstStyle/>
        <a:p>
          <a:endParaRPr lang="el-GR"/>
        </a:p>
      </dgm:t>
    </dgm:pt>
    <dgm:pt modelId="{15D6DD87-D57F-49C0-8A10-F5C4BDBF5DD9}" type="sibTrans" cxnId="{737293D9-1341-4F51-98E0-403106A5EADA}">
      <dgm:prSet/>
      <dgm:spPr/>
      <dgm:t>
        <a:bodyPr/>
        <a:lstStyle/>
        <a:p>
          <a:endParaRPr lang="el-GR"/>
        </a:p>
      </dgm:t>
    </dgm:pt>
    <dgm:pt modelId="{185BBE7F-AFAE-4E8C-BA80-95C19577C89B}">
      <dgm:prSet phldrT="[Κείμενο]" custT="1"/>
      <dgm:spPr/>
      <dgm:t>
        <a:bodyPr/>
        <a:lstStyle/>
        <a:p>
          <a:r>
            <a:rPr lang="el-GR" sz="1400" dirty="0" smtClean="0">
              <a:latin typeface="Arial" panose="020B0604020202020204" pitchFamily="34" charset="0"/>
              <a:cs typeface="Arial" panose="020B0604020202020204" pitchFamily="34" charset="0"/>
            </a:rPr>
            <a:t>Οι </a:t>
          </a:r>
          <a:r>
            <a:rPr lang="el-GR" sz="1400" b="1" dirty="0" smtClean="0">
              <a:latin typeface="Arial" panose="020B0604020202020204" pitchFamily="34" charset="0"/>
              <a:cs typeface="Arial" panose="020B0604020202020204" pitchFamily="34" charset="0"/>
            </a:rPr>
            <a:t>λείοι</a:t>
          </a:r>
          <a:r>
            <a:rPr lang="el-GR" sz="1400" dirty="0" smtClean="0">
              <a:latin typeface="Arial" panose="020B0604020202020204" pitchFamily="34" charset="0"/>
              <a:cs typeface="Arial" panose="020B0604020202020204" pitchFamily="34" charset="0"/>
            </a:rPr>
            <a:t> </a:t>
          </a:r>
          <a:r>
            <a:rPr lang="el-GR" sz="1400" b="1" dirty="0" smtClean="0">
              <a:latin typeface="Arial" panose="020B0604020202020204" pitchFamily="34" charset="0"/>
              <a:cs typeface="Arial" panose="020B0604020202020204" pitchFamily="34" charset="0"/>
            </a:rPr>
            <a:t>μύες</a:t>
          </a:r>
        </a:p>
        <a:p>
          <a:r>
            <a:rPr lang="el-GR" sz="1400" dirty="0" smtClean="0">
              <a:latin typeface="Arial" panose="020B0604020202020204" pitchFamily="34" charset="0"/>
              <a:cs typeface="Arial" panose="020B0604020202020204" pitchFamily="34" charset="0"/>
            </a:rPr>
            <a:t>(σχηματισμός σπλάχνων</a:t>
          </a:r>
        </a:p>
        <a:p>
          <a:r>
            <a:rPr lang="el-GR" sz="1400" dirty="0" smtClean="0">
              <a:latin typeface="Arial" panose="020B0604020202020204" pitchFamily="34" charset="0"/>
              <a:cs typeface="Arial" panose="020B0604020202020204" pitchFamily="34" charset="0"/>
            </a:rPr>
            <a:t>και αγγείων, βρίσκονται και στο δέρμα και στα μάτια)</a:t>
          </a:r>
          <a:endParaRPr lang="el-GR" sz="1400" dirty="0">
            <a:latin typeface="Arial" panose="020B0604020202020204" pitchFamily="34" charset="0"/>
            <a:cs typeface="Arial" panose="020B0604020202020204" pitchFamily="34" charset="0"/>
          </a:endParaRPr>
        </a:p>
      </dgm:t>
    </dgm:pt>
    <dgm:pt modelId="{99A2CC13-411B-4D4C-9396-1ACAB9E5C2E4}" type="parTrans" cxnId="{28E214F0-F85A-4284-8FEB-E753AAB60D20}">
      <dgm:prSet/>
      <dgm:spPr/>
      <dgm:t>
        <a:bodyPr/>
        <a:lstStyle/>
        <a:p>
          <a:endParaRPr lang="el-GR"/>
        </a:p>
      </dgm:t>
    </dgm:pt>
    <dgm:pt modelId="{15D5CB56-61F3-4ACF-BDD1-77FF4280FFF0}" type="sibTrans" cxnId="{28E214F0-F85A-4284-8FEB-E753AAB60D20}">
      <dgm:prSet/>
      <dgm:spPr/>
      <dgm:t>
        <a:bodyPr/>
        <a:lstStyle/>
        <a:p>
          <a:endParaRPr lang="el-GR"/>
        </a:p>
      </dgm:t>
    </dgm:pt>
    <dgm:pt modelId="{A78339B3-E367-435C-9D8E-B2ABE25D0410}">
      <dgm:prSet custT="1"/>
      <dgm:spPr/>
      <dgm:t>
        <a:bodyPr/>
        <a:lstStyle/>
        <a:p>
          <a:r>
            <a:rPr lang="el-GR" sz="1400" dirty="0" smtClean="0">
              <a:latin typeface="Arial" panose="020B0604020202020204" pitchFamily="34" charset="0"/>
              <a:cs typeface="Arial" panose="020B0604020202020204" pitchFamily="34" charset="0"/>
            </a:rPr>
            <a:t>Οι </a:t>
          </a:r>
          <a:r>
            <a:rPr lang="el-GR" sz="1400" b="1" dirty="0" smtClean="0">
              <a:latin typeface="Arial" panose="020B0604020202020204" pitchFamily="34" charset="0"/>
              <a:cs typeface="Arial" panose="020B0604020202020204" pitchFamily="34" charset="0"/>
            </a:rPr>
            <a:t>γραμμωτοί ή σκελετικοί  μύες</a:t>
          </a:r>
        </a:p>
        <a:p>
          <a:r>
            <a:rPr lang="el-GR" sz="1400" dirty="0" smtClean="0">
              <a:latin typeface="Arial" panose="020B0604020202020204" pitchFamily="34" charset="0"/>
              <a:cs typeface="Arial" panose="020B0604020202020204" pitchFamily="34" charset="0"/>
            </a:rPr>
            <a:t>(εκούσια σύσπαση, σχηματισμός ανεξάρτητων οργάνων)</a:t>
          </a:r>
          <a:endParaRPr lang="el-GR" sz="1400" dirty="0">
            <a:latin typeface="Arial" panose="020B0604020202020204" pitchFamily="34" charset="0"/>
            <a:cs typeface="Arial" panose="020B0604020202020204" pitchFamily="34" charset="0"/>
          </a:endParaRPr>
        </a:p>
      </dgm:t>
    </dgm:pt>
    <dgm:pt modelId="{FF19EC0F-9652-4C84-9A4D-3A2F822D3EEC}" type="parTrans" cxnId="{8B8E6FDC-B253-40B8-B52B-084CAE9FD8CE}">
      <dgm:prSet/>
      <dgm:spPr/>
      <dgm:t>
        <a:bodyPr/>
        <a:lstStyle/>
        <a:p>
          <a:endParaRPr lang="el-GR"/>
        </a:p>
      </dgm:t>
    </dgm:pt>
    <dgm:pt modelId="{2B58CE36-EBBB-4681-BAEA-A52A5401E5AB}" type="sibTrans" cxnId="{8B8E6FDC-B253-40B8-B52B-084CAE9FD8CE}">
      <dgm:prSet/>
      <dgm:spPr/>
      <dgm:t>
        <a:bodyPr/>
        <a:lstStyle/>
        <a:p>
          <a:endParaRPr lang="el-GR"/>
        </a:p>
      </dgm:t>
    </dgm:pt>
    <dgm:pt modelId="{034ADCBA-5E9B-4090-A202-238C99493FE3}" type="pres">
      <dgm:prSet presAssocID="{7A2D177D-FCEA-4D8F-AD80-2C92EAB0D6BF}" presName="diagram" presStyleCnt="0">
        <dgm:presLayoutVars>
          <dgm:chPref val="1"/>
          <dgm:dir/>
          <dgm:animOne val="branch"/>
          <dgm:animLvl val="lvl"/>
          <dgm:resizeHandles val="exact"/>
        </dgm:presLayoutVars>
      </dgm:prSet>
      <dgm:spPr/>
      <dgm:t>
        <a:bodyPr/>
        <a:lstStyle/>
        <a:p>
          <a:endParaRPr lang="el-GR"/>
        </a:p>
      </dgm:t>
    </dgm:pt>
    <dgm:pt modelId="{22982EC5-75A6-42A4-9F1A-806AD8472295}" type="pres">
      <dgm:prSet presAssocID="{82CC3757-2B0A-43A5-ABD8-6EA1CC4DF536}" presName="root1" presStyleCnt="0"/>
      <dgm:spPr/>
    </dgm:pt>
    <dgm:pt modelId="{65E3C058-D271-45DF-9115-5D5997877B29}" type="pres">
      <dgm:prSet presAssocID="{82CC3757-2B0A-43A5-ABD8-6EA1CC4DF536}" presName="LevelOneTextNode" presStyleLbl="node0" presStyleIdx="0" presStyleCnt="1" custScaleX="65320" custScaleY="50559">
        <dgm:presLayoutVars>
          <dgm:chPref val="3"/>
        </dgm:presLayoutVars>
      </dgm:prSet>
      <dgm:spPr/>
      <dgm:t>
        <a:bodyPr/>
        <a:lstStyle/>
        <a:p>
          <a:endParaRPr lang="el-GR"/>
        </a:p>
      </dgm:t>
    </dgm:pt>
    <dgm:pt modelId="{711C8B74-0973-45FD-A7BC-164E6911A0E2}" type="pres">
      <dgm:prSet presAssocID="{82CC3757-2B0A-43A5-ABD8-6EA1CC4DF536}" presName="level2hierChild" presStyleCnt="0"/>
      <dgm:spPr/>
    </dgm:pt>
    <dgm:pt modelId="{72F1A82F-2BFA-409B-8C78-72ED090FEC62}" type="pres">
      <dgm:prSet presAssocID="{8AEC22E3-5959-41A2-AA17-7BB421092186}" presName="conn2-1" presStyleLbl="parChTrans1D2" presStyleIdx="0" presStyleCnt="3"/>
      <dgm:spPr/>
      <dgm:t>
        <a:bodyPr/>
        <a:lstStyle/>
        <a:p>
          <a:endParaRPr lang="el-GR"/>
        </a:p>
      </dgm:t>
    </dgm:pt>
    <dgm:pt modelId="{6FDBE863-7F77-4E63-905C-E5FB5D21D5A3}" type="pres">
      <dgm:prSet presAssocID="{8AEC22E3-5959-41A2-AA17-7BB421092186}" presName="connTx" presStyleLbl="parChTrans1D2" presStyleIdx="0" presStyleCnt="3"/>
      <dgm:spPr/>
      <dgm:t>
        <a:bodyPr/>
        <a:lstStyle/>
        <a:p>
          <a:endParaRPr lang="el-GR"/>
        </a:p>
      </dgm:t>
    </dgm:pt>
    <dgm:pt modelId="{2662A14A-436C-4C62-A516-16419CC4FBF5}" type="pres">
      <dgm:prSet presAssocID="{F4649170-D9AA-4B04-A46B-29C591A0CA08}" presName="root2" presStyleCnt="0"/>
      <dgm:spPr/>
    </dgm:pt>
    <dgm:pt modelId="{D36B2DFF-71C2-43FC-8460-C12C260A53EE}" type="pres">
      <dgm:prSet presAssocID="{F4649170-D9AA-4B04-A46B-29C591A0CA08}" presName="LevelTwoTextNode" presStyleLbl="node2" presStyleIdx="0" presStyleCnt="3" custScaleX="70217" custScaleY="43612">
        <dgm:presLayoutVars>
          <dgm:chPref val="3"/>
        </dgm:presLayoutVars>
      </dgm:prSet>
      <dgm:spPr/>
      <dgm:t>
        <a:bodyPr/>
        <a:lstStyle/>
        <a:p>
          <a:endParaRPr lang="el-GR"/>
        </a:p>
      </dgm:t>
    </dgm:pt>
    <dgm:pt modelId="{B98AB4C0-F597-4002-9C6F-F50E237433DC}" type="pres">
      <dgm:prSet presAssocID="{F4649170-D9AA-4B04-A46B-29C591A0CA08}" presName="level3hierChild" presStyleCnt="0"/>
      <dgm:spPr/>
    </dgm:pt>
    <dgm:pt modelId="{6110FE62-7F67-4903-AFB6-0E86A0F74CE5}" type="pres">
      <dgm:prSet presAssocID="{99A2CC13-411B-4D4C-9396-1ACAB9E5C2E4}" presName="conn2-1" presStyleLbl="parChTrans1D2" presStyleIdx="1" presStyleCnt="3"/>
      <dgm:spPr/>
      <dgm:t>
        <a:bodyPr/>
        <a:lstStyle/>
        <a:p>
          <a:endParaRPr lang="el-GR"/>
        </a:p>
      </dgm:t>
    </dgm:pt>
    <dgm:pt modelId="{24A4ECF5-8D15-4C60-8C8A-5496181CE423}" type="pres">
      <dgm:prSet presAssocID="{99A2CC13-411B-4D4C-9396-1ACAB9E5C2E4}" presName="connTx" presStyleLbl="parChTrans1D2" presStyleIdx="1" presStyleCnt="3"/>
      <dgm:spPr/>
      <dgm:t>
        <a:bodyPr/>
        <a:lstStyle/>
        <a:p>
          <a:endParaRPr lang="el-GR"/>
        </a:p>
      </dgm:t>
    </dgm:pt>
    <dgm:pt modelId="{94A7C7BB-C9E9-4481-937B-FE49EA61CA82}" type="pres">
      <dgm:prSet presAssocID="{185BBE7F-AFAE-4E8C-BA80-95C19577C89B}" presName="root2" presStyleCnt="0"/>
      <dgm:spPr/>
    </dgm:pt>
    <dgm:pt modelId="{B4AEE0E8-2F3B-438E-95A1-619EE3FAA3E1}" type="pres">
      <dgm:prSet presAssocID="{185BBE7F-AFAE-4E8C-BA80-95C19577C89B}" presName="LevelTwoTextNode" presStyleLbl="node2" presStyleIdx="1" presStyleCnt="3" custScaleX="73227" custScaleY="40097">
        <dgm:presLayoutVars>
          <dgm:chPref val="3"/>
        </dgm:presLayoutVars>
      </dgm:prSet>
      <dgm:spPr/>
      <dgm:t>
        <a:bodyPr/>
        <a:lstStyle/>
        <a:p>
          <a:endParaRPr lang="el-GR"/>
        </a:p>
      </dgm:t>
    </dgm:pt>
    <dgm:pt modelId="{09F4D5DF-2E6F-495B-AB57-363F255D06CF}" type="pres">
      <dgm:prSet presAssocID="{185BBE7F-AFAE-4E8C-BA80-95C19577C89B}" presName="level3hierChild" presStyleCnt="0"/>
      <dgm:spPr/>
    </dgm:pt>
    <dgm:pt modelId="{3C10ECF6-5E2E-445A-BA03-9DDD682035C8}" type="pres">
      <dgm:prSet presAssocID="{FF19EC0F-9652-4C84-9A4D-3A2F822D3EEC}" presName="conn2-1" presStyleLbl="parChTrans1D2" presStyleIdx="2" presStyleCnt="3"/>
      <dgm:spPr/>
      <dgm:t>
        <a:bodyPr/>
        <a:lstStyle/>
        <a:p>
          <a:endParaRPr lang="el-GR"/>
        </a:p>
      </dgm:t>
    </dgm:pt>
    <dgm:pt modelId="{CBC79D36-D306-4E80-B4C9-D286BA41068F}" type="pres">
      <dgm:prSet presAssocID="{FF19EC0F-9652-4C84-9A4D-3A2F822D3EEC}" presName="connTx" presStyleLbl="parChTrans1D2" presStyleIdx="2" presStyleCnt="3"/>
      <dgm:spPr/>
      <dgm:t>
        <a:bodyPr/>
        <a:lstStyle/>
        <a:p>
          <a:endParaRPr lang="el-GR"/>
        </a:p>
      </dgm:t>
    </dgm:pt>
    <dgm:pt modelId="{6F452C25-28E2-438D-BD51-75B384DF9F4D}" type="pres">
      <dgm:prSet presAssocID="{A78339B3-E367-435C-9D8E-B2ABE25D0410}" presName="root2" presStyleCnt="0"/>
      <dgm:spPr/>
    </dgm:pt>
    <dgm:pt modelId="{32F0DD18-79B4-43CF-A7A5-CE99FC2D3F75}" type="pres">
      <dgm:prSet presAssocID="{A78339B3-E367-435C-9D8E-B2ABE25D0410}" presName="LevelTwoTextNode" presStyleLbl="node2" presStyleIdx="2" presStyleCnt="3" custScaleX="83213" custScaleY="41290">
        <dgm:presLayoutVars>
          <dgm:chPref val="3"/>
        </dgm:presLayoutVars>
      </dgm:prSet>
      <dgm:spPr/>
      <dgm:t>
        <a:bodyPr/>
        <a:lstStyle/>
        <a:p>
          <a:endParaRPr lang="el-GR"/>
        </a:p>
      </dgm:t>
    </dgm:pt>
    <dgm:pt modelId="{7FA74D2F-B56F-4BAE-B405-1079B405772F}" type="pres">
      <dgm:prSet presAssocID="{A78339B3-E367-435C-9D8E-B2ABE25D0410}" presName="level3hierChild" presStyleCnt="0"/>
      <dgm:spPr/>
    </dgm:pt>
  </dgm:ptLst>
  <dgm:cxnLst>
    <dgm:cxn modelId="{029686A1-30F3-486F-B584-1B409D2B9956}" type="presOf" srcId="{99A2CC13-411B-4D4C-9396-1ACAB9E5C2E4}" destId="{24A4ECF5-8D15-4C60-8C8A-5496181CE423}" srcOrd="1" destOrd="0" presId="urn:microsoft.com/office/officeart/2005/8/layout/hierarchy2"/>
    <dgm:cxn modelId="{6B9043E1-5CD0-4C4A-8F69-E4283D585D17}" type="presOf" srcId="{7A2D177D-FCEA-4D8F-AD80-2C92EAB0D6BF}" destId="{034ADCBA-5E9B-4090-A202-238C99493FE3}" srcOrd="0" destOrd="0" presId="urn:microsoft.com/office/officeart/2005/8/layout/hierarchy2"/>
    <dgm:cxn modelId="{1B61743A-0BFA-4639-A54A-C9AC45889EC8}" type="presOf" srcId="{FF19EC0F-9652-4C84-9A4D-3A2F822D3EEC}" destId="{CBC79D36-D306-4E80-B4C9-D286BA41068F}" srcOrd="1" destOrd="0" presId="urn:microsoft.com/office/officeart/2005/8/layout/hierarchy2"/>
    <dgm:cxn modelId="{78EF7F71-FF80-4B18-B22A-449C5E8A43B5}" type="presOf" srcId="{8AEC22E3-5959-41A2-AA17-7BB421092186}" destId="{6FDBE863-7F77-4E63-905C-E5FB5D21D5A3}" srcOrd="1" destOrd="0" presId="urn:microsoft.com/office/officeart/2005/8/layout/hierarchy2"/>
    <dgm:cxn modelId="{28E214F0-F85A-4284-8FEB-E753AAB60D20}" srcId="{82CC3757-2B0A-43A5-ABD8-6EA1CC4DF536}" destId="{185BBE7F-AFAE-4E8C-BA80-95C19577C89B}" srcOrd="1" destOrd="0" parTransId="{99A2CC13-411B-4D4C-9396-1ACAB9E5C2E4}" sibTransId="{15D5CB56-61F3-4ACF-BDD1-77FF4280FFF0}"/>
    <dgm:cxn modelId="{5B87E271-44D0-4368-96E7-2758C7DD8526}" srcId="{7A2D177D-FCEA-4D8F-AD80-2C92EAB0D6BF}" destId="{82CC3757-2B0A-43A5-ABD8-6EA1CC4DF536}" srcOrd="0" destOrd="0" parTransId="{82CA6A55-5859-499A-B43A-2523DF87E45A}" sibTransId="{B08357F8-8497-4210-B6B5-8A4DF5EDEAE7}"/>
    <dgm:cxn modelId="{836BA454-C98E-4FAA-9664-D58D8EB6D20C}" type="presOf" srcId="{8AEC22E3-5959-41A2-AA17-7BB421092186}" destId="{72F1A82F-2BFA-409B-8C78-72ED090FEC62}" srcOrd="0" destOrd="0" presId="urn:microsoft.com/office/officeart/2005/8/layout/hierarchy2"/>
    <dgm:cxn modelId="{8B8E6FDC-B253-40B8-B52B-084CAE9FD8CE}" srcId="{82CC3757-2B0A-43A5-ABD8-6EA1CC4DF536}" destId="{A78339B3-E367-435C-9D8E-B2ABE25D0410}" srcOrd="2" destOrd="0" parTransId="{FF19EC0F-9652-4C84-9A4D-3A2F822D3EEC}" sibTransId="{2B58CE36-EBBB-4681-BAEA-A52A5401E5AB}"/>
    <dgm:cxn modelId="{FA4A7389-A7D1-4289-BCA6-BADE568AB4BE}" type="presOf" srcId="{99A2CC13-411B-4D4C-9396-1ACAB9E5C2E4}" destId="{6110FE62-7F67-4903-AFB6-0E86A0F74CE5}" srcOrd="0" destOrd="0" presId="urn:microsoft.com/office/officeart/2005/8/layout/hierarchy2"/>
    <dgm:cxn modelId="{737293D9-1341-4F51-98E0-403106A5EADA}" srcId="{82CC3757-2B0A-43A5-ABD8-6EA1CC4DF536}" destId="{F4649170-D9AA-4B04-A46B-29C591A0CA08}" srcOrd="0" destOrd="0" parTransId="{8AEC22E3-5959-41A2-AA17-7BB421092186}" sibTransId="{15D6DD87-D57F-49C0-8A10-F5C4BDBF5DD9}"/>
    <dgm:cxn modelId="{E6A17040-2457-4EA6-A795-5D153684668D}" type="presOf" srcId="{F4649170-D9AA-4B04-A46B-29C591A0CA08}" destId="{D36B2DFF-71C2-43FC-8460-C12C260A53EE}" srcOrd="0" destOrd="0" presId="urn:microsoft.com/office/officeart/2005/8/layout/hierarchy2"/>
    <dgm:cxn modelId="{2033F65C-943C-4534-9C71-6CCA346A509B}" type="presOf" srcId="{82CC3757-2B0A-43A5-ABD8-6EA1CC4DF536}" destId="{65E3C058-D271-45DF-9115-5D5997877B29}" srcOrd="0" destOrd="0" presId="urn:microsoft.com/office/officeart/2005/8/layout/hierarchy2"/>
    <dgm:cxn modelId="{6C5059A9-E250-4DA9-978E-27D0DE877E68}" type="presOf" srcId="{A78339B3-E367-435C-9D8E-B2ABE25D0410}" destId="{32F0DD18-79B4-43CF-A7A5-CE99FC2D3F75}" srcOrd="0" destOrd="0" presId="urn:microsoft.com/office/officeart/2005/8/layout/hierarchy2"/>
    <dgm:cxn modelId="{4C856183-AF81-4D55-98EC-C249CEFEF5E3}" type="presOf" srcId="{FF19EC0F-9652-4C84-9A4D-3A2F822D3EEC}" destId="{3C10ECF6-5E2E-445A-BA03-9DDD682035C8}" srcOrd="0" destOrd="0" presId="urn:microsoft.com/office/officeart/2005/8/layout/hierarchy2"/>
    <dgm:cxn modelId="{026E90FD-CDC1-4C8E-AA47-B8F7A34EA87B}" type="presOf" srcId="{185BBE7F-AFAE-4E8C-BA80-95C19577C89B}" destId="{B4AEE0E8-2F3B-438E-95A1-619EE3FAA3E1}" srcOrd="0" destOrd="0" presId="urn:microsoft.com/office/officeart/2005/8/layout/hierarchy2"/>
    <dgm:cxn modelId="{174F4489-30C0-4336-A21C-3981D7E42720}" type="presParOf" srcId="{034ADCBA-5E9B-4090-A202-238C99493FE3}" destId="{22982EC5-75A6-42A4-9F1A-806AD8472295}" srcOrd="0" destOrd="0" presId="urn:microsoft.com/office/officeart/2005/8/layout/hierarchy2"/>
    <dgm:cxn modelId="{D72B88EF-C1C3-497D-898F-CEEC4085FD17}" type="presParOf" srcId="{22982EC5-75A6-42A4-9F1A-806AD8472295}" destId="{65E3C058-D271-45DF-9115-5D5997877B29}" srcOrd="0" destOrd="0" presId="urn:microsoft.com/office/officeart/2005/8/layout/hierarchy2"/>
    <dgm:cxn modelId="{9BD05148-87DC-4C5E-8356-45AF9907A359}" type="presParOf" srcId="{22982EC5-75A6-42A4-9F1A-806AD8472295}" destId="{711C8B74-0973-45FD-A7BC-164E6911A0E2}" srcOrd="1" destOrd="0" presId="urn:microsoft.com/office/officeart/2005/8/layout/hierarchy2"/>
    <dgm:cxn modelId="{93A41364-F318-487C-9D1A-CB25BB2DE1C2}" type="presParOf" srcId="{711C8B74-0973-45FD-A7BC-164E6911A0E2}" destId="{72F1A82F-2BFA-409B-8C78-72ED090FEC62}" srcOrd="0" destOrd="0" presId="urn:microsoft.com/office/officeart/2005/8/layout/hierarchy2"/>
    <dgm:cxn modelId="{538E3490-F4BC-42D8-B4A9-4EC4C2FCD1E4}" type="presParOf" srcId="{72F1A82F-2BFA-409B-8C78-72ED090FEC62}" destId="{6FDBE863-7F77-4E63-905C-E5FB5D21D5A3}" srcOrd="0" destOrd="0" presId="urn:microsoft.com/office/officeart/2005/8/layout/hierarchy2"/>
    <dgm:cxn modelId="{C7731456-6311-4444-94FB-A103F603365D}" type="presParOf" srcId="{711C8B74-0973-45FD-A7BC-164E6911A0E2}" destId="{2662A14A-436C-4C62-A516-16419CC4FBF5}" srcOrd="1" destOrd="0" presId="urn:microsoft.com/office/officeart/2005/8/layout/hierarchy2"/>
    <dgm:cxn modelId="{BD057FC0-87C8-4F64-B1DB-6A7427F20747}" type="presParOf" srcId="{2662A14A-436C-4C62-A516-16419CC4FBF5}" destId="{D36B2DFF-71C2-43FC-8460-C12C260A53EE}" srcOrd="0" destOrd="0" presId="urn:microsoft.com/office/officeart/2005/8/layout/hierarchy2"/>
    <dgm:cxn modelId="{CF6BB5B9-82AC-458B-B7BC-684F835B88A2}" type="presParOf" srcId="{2662A14A-436C-4C62-A516-16419CC4FBF5}" destId="{B98AB4C0-F597-4002-9C6F-F50E237433DC}" srcOrd="1" destOrd="0" presId="urn:microsoft.com/office/officeart/2005/8/layout/hierarchy2"/>
    <dgm:cxn modelId="{C05074A3-EA8E-447F-BE2E-F5ECFCDC4A12}" type="presParOf" srcId="{711C8B74-0973-45FD-A7BC-164E6911A0E2}" destId="{6110FE62-7F67-4903-AFB6-0E86A0F74CE5}" srcOrd="2" destOrd="0" presId="urn:microsoft.com/office/officeart/2005/8/layout/hierarchy2"/>
    <dgm:cxn modelId="{E26C60A0-EDA7-4FEF-B669-B8443031FAAC}" type="presParOf" srcId="{6110FE62-7F67-4903-AFB6-0E86A0F74CE5}" destId="{24A4ECF5-8D15-4C60-8C8A-5496181CE423}" srcOrd="0" destOrd="0" presId="urn:microsoft.com/office/officeart/2005/8/layout/hierarchy2"/>
    <dgm:cxn modelId="{F13F8EF2-3CCA-462B-8DDB-210E6E4DEF02}" type="presParOf" srcId="{711C8B74-0973-45FD-A7BC-164E6911A0E2}" destId="{94A7C7BB-C9E9-4481-937B-FE49EA61CA82}" srcOrd="3" destOrd="0" presId="urn:microsoft.com/office/officeart/2005/8/layout/hierarchy2"/>
    <dgm:cxn modelId="{2915AAF6-7558-4316-8E98-B68C11211447}" type="presParOf" srcId="{94A7C7BB-C9E9-4481-937B-FE49EA61CA82}" destId="{B4AEE0E8-2F3B-438E-95A1-619EE3FAA3E1}" srcOrd="0" destOrd="0" presId="urn:microsoft.com/office/officeart/2005/8/layout/hierarchy2"/>
    <dgm:cxn modelId="{2F22B640-00C2-4092-B660-A1601B7C7910}" type="presParOf" srcId="{94A7C7BB-C9E9-4481-937B-FE49EA61CA82}" destId="{09F4D5DF-2E6F-495B-AB57-363F255D06CF}" srcOrd="1" destOrd="0" presId="urn:microsoft.com/office/officeart/2005/8/layout/hierarchy2"/>
    <dgm:cxn modelId="{24306DAC-4DDB-4208-8431-69FA57DB3ACD}" type="presParOf" srcId="{711C8B74-0973-45FD-A7BC-164E6911A0E2}" destId="{3C10ECF6-5E2E-445A-BA03-9DDD682035C8}" srcOrd="4" destOrd="0" presId="urn:microsoft.com/office/officeart/2005/8/layout/hierarchy2"/>
    <dgm:cxn modelId="{F105B937-271C-46C2-9684-A87564348AB5}" type="presParOf" srcId="{3C10ECF6-5E2E-445A-BA03-9DDD682035C8}" destId="{CBC79D36-D306-4E80-B4C9-D286BA41068F}" srcOrd="0" destOrd="0" presId="urn:microsoft.com/office/officeart/2005/8/layout/hierarchy2"/>
    <dgm:cxn modelId="{E23DD8B5-E9C6-4955-92C7-B27B7263DA7D}" type="presParOf" srcId="{711C8B74-0973-45FD-A7BC-164E6911A0E2}" destId="{6F452C25-28E2-438D-BD51-75B384DF9F4D}" srcOrd="5" destOrd="0" presId="urn:microsoft.com/office/officeart/2005/8/layout/hierarchy2"/>
    <dgm:cxn modelId="{B3D97148-9163-4A98-9592-3D2C7D98F55E}" type="presParOf" srcId="{6F452C25-28E2-438D-BD51-75B384DF9F4D}" destId="{32F0DD18-79B4-43CF-A7A5-CE99FC2D3F75}" srcOrd="0" destOrd="0" presId="urn:microsoft.com/office/officeart/2005/8/layout/hierarchy2"/>
    <dgm:cxn modelId="{EBB1DB3D-F93D-48C0-B20D-B4FA7419EC7A}" type="presParOf" srcId="{6F452C25-28E2-438D-BD51-75B384DF9F4D}" destId="{7FA74D2F-B56F-4BAE-B405-1079B405772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3C058-D271-45DF-9115-5D5997877B29}">
      <dsp:nvSpPr>
        <dsp:cNvPr id="0" name=""/>
        <dsp:cNvSpPr/>
      </dsp:nvSpPr>
      <dsp:spPr>
        <a:xfrm>
          <a:off x="1284" y="2039811"/>
          <a:ext cx="3459973" cy="1339044"/>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smtClean="0">
              <a:latin typeface="Arial" panose="020B0604020202020204" pitchFamily="34" charset="0"/>
              <a:cs typeface="Arial" panose="020B0604020202020204" pitchFamily="34" charset="0"/>
            </a:rPr>
            <a:t>Είδη</a:t>
          </a:r>
          <a:r>
            <a:rPr lang="el-GR" sz="1400" kern="1200" dirty="0" smtClean="0">
              <a:latin typeface="Arial" panose="020B0604020202020204" pitchFamily="34" charset="0"/>
              <a:cs typeface="Arial" panose="020B0604020202020204" pitchFamily="34" charset="0"/>
            </a:rPr>
            <a:t> των μυών</a:t>
          </a:r>
          <a:endParaRPr lang="el-GR" sz="1400" kern="1200" dirty="0">
            <a:latin typeface="Arial" panose="020B0604020202020204" pitchFamily="34" charset="0"/>
            <a:cs typeface="Arial" panose="020B0604020202020204" pitchFamily="34" charset="0"/>
          </a:endParaRPr>
        </a:p>
      </dsp:txBody>
      <dsp:txXfrm>
        <a:off x="40503" y="2079030"/>
        <a:ext cx="3381535" cy="1260606"/>
      </dsp:txXfrm>
    </dsp:sp>
    <dsp:sp modelId="{72F1A82F-2BFA-409B-8C78-72ED090FEC62}">
      <dsp:nvSpPr>
        <dsp:cNvPr id="0" name=""/>
        <dsp:cNvSpPr/>
      </dsp:nvSpPr>
      <dsp:spPr>
        <a:xfrm rot="19509334">
          <a:off x="3229820" y="1927828"/>
          <a:ext cx="2581658" cy="87978"/>
        </a:xfrm>
        <a:custGeom>
          <a:avLst/>
          <a:gdLst/>
          <a:ahLst/>
          <a:cxnLst/>
          <a:rect l="0" t="0" r="0" b="0"/>
          <a:pathLst>
            <a:path>
              <a:moveTo>
                <a:pt x="0" y="43989"/>
              </a:moveTo>
              <a:lnTo>
                <a:pt x="2581658" y="4398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l-GR" sz="900" kern="1200"/>
        </a:p>
      </dsp:txBody>
      <dsp:txXfrm>
        <a:off x="4456108" y="1907276"/>
        <a:ext cx="129082" cy="129082"/>
      </dsp:txXfrm>
    </dsp:sp>
    <dsp:sp modelId="{D36B2DFF-71C2-43FC-8460-C12C260A53EE}">
      <dsp:nvSpPr>
        <dsp:cNvPr id="0" name=""/>
        <dsp:cNvSpPr/>
      </dsp:nvSpPr>
      <dsp:spPr>
        <a:xfrm>
          <a:off x="5580041" y="656775"/>
          <a:ext cx="3719365" cy="1155054"/>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smtClean="0">
              <a:latin typeface="Arial" panose="020B0604020202020204" pitchFamily="34" charset="0"/>
              <a:cs typeface="Arial" panose="020B0604020202020204" pitchFamily="34" charset="0"/>
            </a:rPr>
            <a:t>Ο </a:t>
          </a:r>
          <a:r>
            <a:rPr lang="el-GR" sz="1400" b="1" kern="1200" dirty="0" smtClean="0">
              <a:latin typeface="Arial" panose="020B0604020202020204" pitchFamily="34" charset="0"/>
              <a:cs typeface="Arial" panose="020B0604020202020204" pitchFamily="34" charset="0"/>
            </a:rPr>
            <a:t>μυς της καρδιάς</a:t>
          </a:r>
        </a:p>
        <a:p>
          <a:pPr lvl="0" algn="ctr" defTabSz="622300">
            <a:lnSpc>
              <a:spcPct val="90000"/>
            </a:lnSpc>
            <a:spcBef>
              <a:spcPct val="0"/>
            </a:spcBef>
            <a:spcAft>
              <a:spcPct val="35000"/>
            </a:spcAft>
          </a:pPr>
          <a:r>
            <a:rPr lang="el-GR" sz="1400" kern="1200" dirty="0" smtClean="0">
              <a:latin typeface="Arial" panose="020B0604020202020204" pitchFamily="34" charset="0"/>
              <a:cs typeface="Arial" panose="020B0604020202020204" pitchFamily="34" charset="0"/>
            </a:rPr>
            <a:t>(μυοκάρδιο, ρυθμική σύσπαση , ακούσια κίνηση)</a:t>
          </a:r>
          <a:endParaRPr lang="el-GR" sz="1400" kern="1200" dirty="0">
            <a:latin typeface="Arial" panose="020B0604020202020204" pitchFamily="34" charset="0"/>
            <a:cs typeface="Arial" panose="020B0604020202020204" pitchFamily="34" charset="0"/>
          </a:endParaRPr>
        </a:p>
      </dsp:txBody>
      <dsp:txXfrm>
        <a:off x="5613871" y="690605"/>
        <a:ext cx="3651705" cy="1087394"/>
      </dsp:txXfrm>
    </dsp:sp>
    <dsp:sp modelId="{6110FE62-7F67-4903-AFB6-0E86A0F74CE5}">
      <dsp:nvSpPr>
        <dsp:cNvPr id="0" name=""/>
        <dsp:cNvSpPr/>
      </dsp:nvSpPr>
      <dsp:spPr>
        <a:xfrm rot="49887">
          <a:off x="3461146" y="2680718"/>
          <a:ext cx="2119006" cy="87978"/>
        </a:xfrm>
        <a:custGeom>
          <a:avLst/>
          <a:gdLst/>
          <a:ahLst/>
          <a:cxnLst/>
          <a:rect l="0" t="0" r="0" b="0"/>
          <a:pathLst>
            <a:path>
              <a:moveTo>
                <a:pt x="0" y="43989"/>
              </a:moveTo>
              <a:lnTo>
                <a:pt x="2119006" y="4398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l-GR" sz="700" kern="1200"/>
        </a:p>
      </dsp:txBody>
      <dsp:txXfrm>
        <a:off x="4467674" y="2671732"/>
        <a:ext cx="105950" cy="105950"/>
      </dsp:txXfrm>
    </dsp:sp>
    <dsp:sp modelId="{B4AEE0E8-2F3B-438E-95A1-619EE3FAA3E1}">
      <dsp:nvSpPr>
        <dsp:cNvPr id="0" name=""/>
        <dsp:cNvSpPr/>
      </dsp:nvSpPr>
      <dsp:spPr>
        <a:xfrm>
          <a:off x="5580041" y="2209101"/>
          <a:ext cx="3878803" cy="1061960"/>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smtClean="0">
              <a:latin typeface="Arial" panose="020B0604020202020204" pitchFamily="34" charset="0"/>
              <a:cs typeface="Arial" panose="020B0604020202020204" pitchFamily="34" charset="0"/>
            </a:rPr>
            <a:t>Οι </a:t>
          </a:r>
          <a:r>
            <a:rPr lang="el-GR" sz="1400" b="1" kern="1200" dirty="0" smtClean="0">
              <a:latin typeface="Arial" panose="020B0604020202020204" pitchFamily="34" charset="0"/>
              <a:cs typeface="Arial" panose="020B0604020202020204" pitchFamily="34" charset="0"/>
            </a:rPr>
            <a:t>λείοι</a:t>
          </a:r>
          <a:r>
            <a:rPr lang="el-GR" sz="1400" kern="1200" dirty="0" smtClean="0">
              <a:latin typeface="Arial" panose="020B0604020202020204" pitchFamily="34" charset="0"/>
              <a:cs typeface="Arial" panose="020B0604020202020204" pitchFamily="34" charset="0"/>
            </a:rPr>
            <a:t> </a:t>
          </a:r>
          <a:r>
            <a:rPr lang="el-GR" sz="1400" b="1" kern="1200" dirty="0" smtClean="0">
              <a:latin typeface="Arial" panose="020B0604020202020204" pitchFamily="34" charset="0"/>
              <a:cs typeface="Arial" panose="020B0604020202020204" pitchFamily="34" charset="0"/>
            </a:rPr>
            <a:t>μύες</a:t>
          </a:r>
        </a:p>
        <a:p>
          <a:pPr lvl="0" algn="ctr" defTabSz="622300">
            <a:lnSpc>
              <a:spcPct val="90000"/>
            </a:lnSpc>
            <a:spcBef>
              <a:spcPct val="0"/>
            </a:spcBef>
            <a:spcAft>
              <a:spcPct val="35000"/>
            </a:spcAft>
          </a:pPr>
          <a:r>
            <a:rPr lang="el-GR" sz="1400" kern="1200" dirty="0" smtClean="0">
              <a:latin typeface="Arial" panose="020B0604020202020204" pitchFamily="34" charset="0"/>
              <a:cs typeface="Arial" panose="020B0604020202020204" pitchFamily="34" charset="0"/>
            </a:rPr>
            <a:t>(σχηματισμός σπλάχνων</a:t>
          </a:r>
        </a:p>
        <a:p>
          <a:pPr lvl="0" algn="ctr" defTabSz="622300">
            <a:lnSpc>
              <a:spcPct val="90000"/>
            </a:lnSpc>
            <a:spcBef>
              <a:spcPct val="0"/>
            </a:spcBef>
            <a:spcAft>
              <a:spcPct val="35000"/>
            </a:spcAft>
          </a:pPr>
          <a:r>
            <a:rPr lang="el-GR" sz="1400" kern="1200" dirty="0" smtClean="0">
              <a:latin typeface="Arial" panose="020B0604020202020204" pitchFamily="34" charset="0"/>
              <a:cs typeface="Arial" panose="020B0604020202020204" pitchFamily="34" charset="0"/>
            </a:rPr>
            <a:t>και αγγείων, βρίσκονται και στο δέρμα και στα μάτια)</a:t>
          </a:r>
          <a:endParaRPr lang="el-GR" sz="1400" kern="1200" dirty="0">
            <a:latin typeface="Arial" panose="020B0604020202020204" pitchFamily="34" charset="0"/>
            <a:cs typeface="Arial" panose="020B0604020202020204" pitchFamily="34" charset="0"/>
          </a:endParaRPr>
        </a:p>
      </dsp:txBody>
      <dsp:txXfrm>
        <a:off x="5611145" y="2240205"/>
        <a:ext cx="3816595" cy="999752"/>
      </dsp:txXfrm>
    </dsp:sp>
    <dsp:sp modelId="{3C10ECF6-5E2E-445A-BA03-9DDD682035C8}">
      <dsp:nvSpPr>
        <dsp:cNvPr id="0" name=""/>
        <dsp:cNvSpPr/>
      </dsp:nvSpPr>
      <dsp:spPr>
        <a:xfrm rot="2124042">
          <a:off x="3220975" y="3418234"/>
          <a:ext cx="2599349" cy="87978"/>
        </a:xfrm>
        <a:custGeom>
          <a:avLst/>
          <a:gdLst/>
          <a:ahLst/>
          <a:cxnLst/>
          <a:rect l="0" t="0" r="0" b="0"/>
          <a:pathLst>
            <a:path>
              <a:moveTo>
                <a:pt x="0" y="43989"/>
              </a:moveTo>
              <a:lnTo>
                <a:pt x="2599349" y="4398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l-GR" sz="900" kern="1200"/>
        </a:p>
      </dsp:txBody>
      <dsp:txXfrm>
        <a:off x="4455665" y="3397239"/>
        <a:ext cx="129967" cy="129967"/>
      </dsp:txXfrm>
    </dsp:sp>
    <dsp:sp modelId="{32F0DD18-79B4-43CF-A7A5-CE99FC2D3F75}">
      <dsp:nvSpPr>
        <dsp:cNvPr id="0" name=""/>
        <dsp:cNvSpPr/>
      </dsp:nvSpPr>
      <dsp:spPr>
        <a:xfrm>
          <a:off x="5580041" y="3668334"/>
          <a:ext cx="4407758" cy="1093557"/>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smtClean="0">
              <a:latin typeface="Arial" panose="020B0604020202020204" pitchFamily="34" charset="0"/>
              <a:cs typeface="Arial" panose="020B0604020202020204" pitchFamily="34" charset="0"/>
            </a:rPr>
            <a:t>Οι </a:t>
          </a:r>
          <a:r>
            <a:rPr lang="el-GR" sz="1400" b="1" kern="1200" dirty="0" smtClean="0">
              <a:latin typeface="Arial" panose="020B0604020202020204" pitchFamily="34" charset="0"/>
              <a:cs typeface="Arial" panose="020B0604020202020204" pitchFamily="34" charset="0"/>
            </a:rPr>
            <a:t>γραμμωτοί ή σκελετικοί  μύες</a:t>
          </a:r>
        </a:p>
        <a:p>
          <a:pPr lvl="0" algn="ctr" defTabSz="622300">
            <a:lnSpc>
              <a:spcPct val="90000"/>
            </a:lnSpc>
            <a:spcBef>
              <a:spcPct val="0"/>
            </a:spcBef>
            <a:spcAft>
              <a:spcPct val="35000"/>
            </a:spcAft>
          </a:pPr>
          <a:r>
            <a:rPr lang="el-GR" sz="1400" kern="1200" dirty="0" smtClean="0">
              <a:latin typeface="Arial" panose="020B0604020202020204" pitchFamily="34" charset="0"/>
              <a:cs typeface="Arial" panose="020B0604020202020204" pitchFamily="34" charset="0"/>
            </a:rPr>
            <a:t>(εκούσια σύσπαση, σχηματισμός ανεξάρτητων οργάνων)</a:t>
          </a:r>
          <a:endParaRPr lang="el-GR" sz="1400" kern="1200" dirty="0">
            <a:latin typeface="Arial" panose="020B0604020202020204" pitchFamily="34" charset="0"/>
            <a:cs typeface="Arial" panose="020B0604020202020204" pitchFamily="34" charset="0"/>
          </a:endParaRPr>
        </a:p>
      </dsp:txBody>
      <dsp:txXfrm>
        <a:off x="5612070" y="3700363"/>
        <a:ext cx="4343700" cy="10294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ACFA396-1B61-4CC2-99E7-1F9045AE57A3}" type="datetimeFigureOut">
              <a:rPr lang="el-GR" smtClean="0"/>
              <a:t>18/2/2023</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15B271F-0932-459D-B048-1B4BF39D780B}" type="slidenum">
              <a:rPr lang="el-GR" smtClean="0"/>
              <a:t>‹#›</a:t>
            </a:fld>
            <a:endParaRPr lang="el-GR"/>
          </a:p>
        </p:txBody>
      </p:sp>
    </p:spTree>
    <p:extLst>
      <p:ext uri="{BB962C8B-B14F-4D97-AF65-F5344CB8AC3E}">
        <p14:creationId xmlns:p14="http://schemas.microsoft.com/office/powerpoint/2010/main" val="383664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FACFA396-1B61-4CC2-99E7-1F9045AE57A3}" type="datetimeFigureOut">
              <a:rPr lang="el-GR" smtClean="0"/>
              <a:t>18/2/2023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15B271F-0932-459D-B048-1B4BF39D780B}" type="slidenum">
              <a:rPr lang="el-GR" smtClean="0"/>
              <a:t>‹#›</a:t>
            </a:fld>
            <a:endParaRPr lang="el-GR"/>
          </a:p>
        </p:txBody>
      </p:sp>
    </p:spTree>
    <p:extLst>
      <p:ext uri="{BB962C8B-B14F-4D97-AF65-F5344CB8AC3E}">
        <p14:creationId xmlns:p14="http://schemas.microsoft.com/office/powerpoint/2010/main" val="58109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FACFA396-1B61-4CC2-99E7-1F9045AE57A3}" type="datetimeFigureOut">
              <a:rPr lang="el-GR" smtClean="0"/>
              <a:t>18/2/2023</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15B271F-0932-459D-B048-1B4BF39D780B}"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4566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FACFA396-1B61-4CC2-99E7-1F9045AE57A3}" type="datetimeFigureOut">
              <a:rPr lang="el-GR" smtClean="0"/>
              <a:t>18/2/2023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5B271F-0932-459D-B048-1B4BF39D780B}" type="slidenum">
              <a:rPr lang="el-GR" smtClean="0"/>
              <a:t>‹#›</a:t>
            </a:fld>
            <a:endParaRPr lang="el-GR"/>
          </a:p>
        </p:txBody>
      </p:sp>
    </p:spTree>
    <p:extLst>
      <p:ext uri="{BB962C8B-B14F-4D97-AF65-F5344CB8AC3E}">
        <p14:creationId xmlns:p14="http://schemas.microsoft.com/office/powerpoint/2010/main" val="74967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FACFA396-1B61-4CC2-99E7-1F9045AE57A3}" type="datetimeFigureOut">
              <a:rPr lang="el-GR" smtClean="0"/>
              <a:t>18/2/2023</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5B271F-0932-459D-B048-1B4BF39D780B}"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09294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FACFA396-1B61-4CC2-99E7-1F9045AE57A3}" type="datetimeFigureOut">
              <a:rPr lang="el-GR" smtClean="0"/>
              <a:t>18/2/2023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5B271F-0932-459D-B048-1B4BF39D780B}" type="slidenum">
              <a:rPr lang="el-GR" smtClean="0"/>
              <a:t>‹#›</a:t>
            </a:fld>
            <a:endParaRPr lang="el-GR"/>
          </a:p>
        </p:txBody>
      </p:sp>
    </p:spTree>
    <p:extLst>
      <p:ext uri="{BB962C8B-B14F-4D97-AF65-F5344CB8AC3E}">
        <p14:creationId xmlns:p14="http://schemas.microsoft.com/office/powerpoint/2010/main" val="357690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ACFA396-1B61-4CC2-99E7-1F9045AE57A3}" type="datetimeFigureOut">
              <a:rPr lang="el-GR" smtClean="0"/>
              <a:t>18/2/2023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5B271F-0932-459D-B048-1B4BF39D780B}" type="slidenum">
              <a:rPr lang="el-GR" smtClean="0"/>
              <a:t>‹#›</a:t>
            </a:fld>
            <a:endParaRPr lang="el-GR"/>
          </a:p>
        </p:txBody>
      </p:sp>
    </p:spTree>
    <p:extLst>
      <p:ext uri="{BB962C8B-B14F-4D97-AF65-F5344CB8AC3E}">
        <p14:creationId xmlns:p14="http://schemas.microsoft.com/office/powerpoint/2010/main" val="4257174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ACFA396-1B61-4CC2-99E7-1F9045AE57A3}" type="datetimeFigureOut">
              <a:rPr lang="el-GR" smtClean="0"/>
              <a:t>18/2/2023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5B271F-0932-459D-B048-1B4BF39D780B}" type="slidenum">
              <a:rPr lang="el-GR" smtClean="0"/>
              <a:t>‹#›</a:t>
            </a:fld>
            <a:endParaRPr lang="el-GR"/>
          </a:p>
        </p:txBody>
      </p:sp>
    </p:spTree>
    <p:extLst>
      <p:ext uri="{BB962C8B-B14F-4D97-AF65-F5344CB8AC3E}">
        <p14:creationId xmlns:p14="http://schemas.microsoft.com/office/powerpoint/2010/main" val="225044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ACFA396-1B61-4CC2-99E7-1F9045AE57A3}" type="datetimeFigureOut">
              <a:rPr lang="el-GR" smtClean="0"/>
              <a:t>18/2/2023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5B271F-0932-459D-B048-1B4BF39D780B}" type="slidenum">
              <a:rPr lang="el-GR" smtClean="0"/>
              <a:t>‹#›</a:t>
            </a:fld>
            <a:endParaRPr lang="el-GR"/>
          </a:p>
        </p:txBody>
      </p:sp>
    </p:spTree>
    <p:extLst>
      <p:ext uri="{BB962C8B-B14F-4D97-AF65-F5344CB8AC3E}">
        <p14:creationId xmlns:p14="http://schemas.microsoft.com/office/powerpoint/2010/main" val="4051667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FACFA396-1B61-4CC2-99E7-1F9045AE57A3}" type="datetimeFigureOut">
              <a:rPr lang="el-GR" smtClean="0"/>
              <a:t>18/2/2023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15B271F-0932-459D-B048-1B4BF39D780B}" type="slidenum">
              <a:rPr lang="el-GR" smtClean="0"/>
              <a:t>‹#›</a:t>
            </a:fld>
            <a:endParaRPr lang="el-GR"/>
          </a:p>
        </p:txBody>
      </p:sp>
    </p:spTree>
    <p:extLst>
      <p:ext uri="{BB962C8B-B14F-4D97-AF65-F5344CB8AC3E}">
        <p14:creationId xmlns:p14="http://schemas.microsoft.com/office/powerpoint/2010/main" val="322797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FACFA396-1B61-4CC2-99E7-1F9045AE57A3}" type="datetimeFigureOut">
              <a:rPr lang="el-GR" smtClean="0"/>
              <a:t>18/2/2023</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15B271F-0932-459D-B048-1B4BF39D780B}" type="slidenum">
              <a:rPr lang="el-GR" smtClean="0"/>
              <a:t>‹#›</a:t>
            </a:fld>
            <a:endParaRPr lang="el-GR"/>
          </a:p>
        </p:txBody>
      </p:sp>
    </p:spTree>
    <p:extLst>
      <p:ext uri="{BB962C8B-B14F-4D97-AF65-F5344CB8AC3E}">
        <p14:creationId xmlns:p14="http://schemas.microsoft.com/office/powerpoint/2010/main" val="4390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ACFA396-1B61-4CC2-99E7-1F9045AE57A3}" type="datetimeFigureOut">
              <a:rPr lang="el-GR" smtClean="0"/>
              <a:t>18/2/2023</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15B271F-0932-459D-B048-1B4BF39D780B}" type="slidenum">
              <a:rPr lang="el-GR" smtClean="0"/>
              <a:t>‹#›</a:t>
            </a:fld>
            <a:endParaRPr lang="el-GR"/>
          </a:p>
        </p:txBody>
      </p:sp>
    </p:spTree>
    <p:extLst>
      <p:ext uri="{BB962C8B-B14F-4D97-AF65-F5344CB8AC3E}">
        <p14:creationId xmlns:p14="http://schemas.microsoft.com/office/powerpoint/2010/main" val="324873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FACFA396-1B61-4CC2-99E7-1F9045AE57A3}" type="datetimeFigureOut">
              <a:rPr lang="el-GR" smtClean="0"/>
              <a:t>18/2/2023</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15B271F-0932-459D-B048-1B4BF39D780B}" type="slidenum">
              <a:rPr lang="el-GR" smtClean="0"/>
              <a:t>‹#›</a:t>
            </a:fld>
            <a:endParaRPr lang="el-GR"/>
          </a:p>
        </p:txBody>
      </p:sp>
    </p:spTree>
    <p:extLst>
      <p:ext uri="{BB962C8B-B14F-4D97-AF65-F5344CB8AC3E}">
        <p14:creationId xmlns:p14="http://schemas.microsoft.com/office/powerpoint/2010/main" val="2546246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A396-1B61-4CC2-99E7-1F9045AE57A3}" type="datetimeFigureOut">
              <a:rPr lang="el-GR" smtClean="0"/>
              <a:t>18/2/2023</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15B271F-0932-459D-B048-1B4BF39D780B}" type="slidenum">
              <a:rPr lang="el-GR" smtClean="0"/>
              <a:t>‹#›</a:t>
            </a:fld>
            <a:endParaRPr lang="el-GR"/>
          </a:p>
        </p:txBody>
      </p:sp>
    </p:spTree>
    <p:extLst>
      <p:ext uri="{BB962C8B-B14F-4D97-AF65-F5344CB8AC3E}">
        <p14:creationId xmlns:p14="http://schemas.microsoft.com/office/powerpoint/2010/main" val="105112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FACFA396-1B61-4CC2-99E7-1F9045AE57A3}" type="datetimeFigureOut">
              <a:rPr lang="el-GR" smtClean="0"/>
              <a:t>18/2/2023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15B271F-0932-459D-B048-1B4BF39D780B}" type="slidenum">
              <a:rPr lang="el-GR" smtClean="0"/>
              <a:t>‹#›</a:t>
            </a:fld>
            <a:endParaRPr lang="el-GR"/>
          </a:p>
        </p:txBody>
      </p:sp>
    </p:spTree>
    <p:extLst>
      <p:ext uri="{BB962C8B-B14F-4D97-AF65-F5344CB8AC3E}">
        <p14:creationId xmlns:p14="http://schemas.microsoft.com/office/powerpoint/2010/main" val="244192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FACFA396-1B61-4CC2-99E7-1F9045AE57A3}" type="datetimeFigureOut">
              <a:rPr lang="el-GR" smtClean="0"/>
              <a:t>18/2/2023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5B271F-0932-459D-B048-1B4BF39D780B}" type="slidenum">
              <a:rPr lang="el-GR" smtClean="0"/>
              <a:t>‹#›</a:t>
            </a:fld>
            <a:endParaRPr lang="el-GR"/>
          </a:p>
        </p:txBody>
      </p:sp>
    </p:spTree>
    <p:extLst>
      <p:ext uri="{BB962C8B-B14F-4D97-AF65-F5344CB8AC3E}">
        <p14:creationId xmlns:p14="http://schemas.microsoft.com/office/powerpoint/2010/main" val="96844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ACFA396-1B61-4CC2-99E7-1F9045AE57A3}" type="datetimeFigureOut">
              <a:rPr lang="el-GR" smtClean="0"/>
              <a:t>18/2/2023</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15B271F-0932-459D-B048-1B4BF39D780B}" type="slidenum">
              <a:rPr lang="el-GR" smtClean="0"/>
              <a:t>‹#›</a:t>
            </a:fld>
            <a:endParaRPr lang="el-GR"/>
          </a:p>
        </p:txBody>
      </p:sp>
    </p:spTree>
    <p:extLst>
      <p:ext uri="{BB962C8B-B14F-4D97-AF65-F5344CB8AC3E}">
        <p14:creationId xmlns:p14="http://schemas.microsoft.com/office/powerpoint/2010/main" val="231973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ctrTitle"/>
          </p:nvPr>
        </p:nvSpPr>
        <p:spPr>
          <a:xfrm>
            <a:off x="1193191" y="427298"/>
            <a:ext cx="9036496" cy="1470025"/>
          </a:xfrm>
        </p:spPr>
        <p:txBody>
          <a:bodyPr>
            <a:noAutofit/>
          </a:bodyPr>
          <a:lstStyle/>
          <a:p>
            <a:pPr algn="ctr"/>
            <a:r>
              <a:rPr lang="el-GR" sz="3600" dirty="0">
                <a:solidFill>
                  <a:schemeClr val="tx2">
                    <a:lumMod val="10000"/>
                  </a:schemeClr>
                </a:solidFill>
                <a:latin typeface="Comic Sans MS" pitchFamily="66" charset="0"/>
              </a:rPr>
              <a:t>Δ. Ι. Ε. Κ. </a:t>
            </a:r>
            <a:r>
              <a:rPr lang="el-GR" sz="3600" dirty="0" smtClean="0">
                <a:solidFill>
                  <a:schemeClr val="tx2">
                    <a:lumMod val="10000"/>
                  </a:schemeClr>
                </a:solidFill>
                <a:latin typeface="Comic Sans MS" pitchFamily="66" charset="0"/>
              </a:rPr>
              <a:t>ΣΙΝΔΟΥ</a:t>
            </a:r>
            <a:r>
              <a:rPr lang="el-GR" sz="3600" dirty="0">
                <a:solidFill>
                  <a:schemeClr val="tx2">
                    <a:lumMod val="10000"/>
                  </a:schemeClr>
                </a:solidFill>
                <a:latin typeface="Comic Sans MS" pitchFamily="66" charset="0"/>
              </a:rPr>
              <a:t/>
            </a:r>
            <a:br>
              <a:rPr lang="el-GR" sz="3600" dirty="0">
                <a:solidFill>
                  <a:schemeClr val="tx2">
                    <a:lumMod val="10000"/>
                  </a:schemeClr>
                </a:solidFill>
                <a:latin typeface="Comic Sans MS" pitchFamily="66" charset="0"/>
              </a:rPr>
            </a:br>
            <a:r>
              <a:rPr lang="el-GR" sz="3600" dirty="0" smtClean="0">
                <a:solidFill>
                  <a:schemeClr val="tx2">
                    <a:lumMod val="10000"/>
                  </a:schemeClr>
                </a:solidFill>
                <a:latin typeface="Comic Sans MS" pitchFamily="66" charset="0"/>
              </a:rPr>
              <a:t>Ειδικότητα </a:t>
            </a:r>
            <a:r>
              <a:rPr lang="el-GR" sz="3600" dirty="0">
                <a:solidFill>
                  <a:schemeClr val="tx2">
                    <a:lumMod val="10000"/>
                  </a:schemeClr>
                </a:solidFill>
                <a:latin typeface="Comic Sans MS" pitchFamily="66" charset="0"/>
              </a:rPr>
              <a:t>: </a:t>
            </a:r>
            <a:r>
              <a:rPr lang="el-GR" sz="3600" dirty="0" smtClean="0">
                <a:solidFill>
                  <a:schemeClr val="tx2">
                    <a:lumMod val="10000"/>
                  </a:schemeClr>
                </a:solidFill>
                <a:latin typeface="Comic Sans MS" pitchFamily="66" charset="0"/>
              </a:rPr>
              <a:t>Βοηθός Φυσικοθεραπείας</a:t>
            </a:r>
            <a:endParaRPr lang="el-GR" sz="3600" dirty="0">
              <a:solidFill>
                <a:schemeClr val="tx2">
                  <a:lumMod val="10000"/>
                </a:schemeClr>
              </a:solidFill>
              <a:latin typeface="Comic Sans MS" pitchFamily="66" charset="0"/>
            </a:endParaRPr>
          </a:p>
        </p:txBody>
      </p:sp>
      <p:sp>
        <p:nvSpPr>
          <p:cNvPr id="5" name="Υπότιτλος 2"/>
          <p:cNvSpPr>
            <a:spLocks noGrp="1"/>
          </p:cNvSpPr>
          <p:nvPr>
            <p:ph type="subTitle" idx="1"/>
          </p:nvPr>
        </p:nvSpPr>
        <p:spPr>
          <a:xfrm>
            <a:off x="1623605" y="2734810"/>
            <a:ext cx="7252828" cy="4248472"/>
          </a:xfrm>
        </p:spPr>
        <p:txBody>
          <a:bodyPr>
            <a:normAutofit/>
          </a:bodyPr>
          <a:lstStyle/>
          <a:p>
            <a:pPr algn="ctr"/>
            <a:r>
              <a:rPr lang="el-GR" sz="2600" dirty="0">
                <a:ln w="0"/>
                <a:solidFill>
                  <a:schemeClr val="tx1"/>
                </a:solidFill>
                <a:effectLst>
                  <a:outerShdw blurRad="38100" dist="19050" dir="2700000" algn="tl" rotWithShape="0">
                    <a:schemeClr val="dk1">
                      <a:alpha val="40000"/>
                    </a:schemeClr>
                  </a:outerShdw>
                </a:effectLst>
                <a:latin typeface="Comic Sans MS" pitchFamily="66" charset="0"/>
              </a:rPr>
              <a:t>Μάθημα: </a:t>
            </a:r>
            <a:r>
              <a:rPr lang="el-GR" sz="2600" dirty="0" smtClean="0">
                <a:ln w="0"/>
                <a:solidFill>
                  <a:schemeClr val="tx1"/>
                </a:solidFill>
                <a:effectLst>
                  <a:outerShdw blurRad="38100" dist="19050" dir="2700000" algn="tl" rotWithShape="0">
                    <a:schemeClr val="dk1">
                      <a:alpha val="40000"/>
                    </a:schemeClr>
                  </a:outerShdw>
                </a:effectLst>
                <a:latin typeface="Comic Sans MS" pitchFamily="66" charset="0"/>
              </a:rPr>
              <a:t>Κινησιολογία Ι, ΙΙ</a:t>
            </a:r>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pPr algn="ctr"/>
            <a:r>
              <a:rPr lang="el-GR" sz="2600" dirty="0" smtClean="0">
                <a:ln w="0"/>
                <a:solidFill>
                  <a:schemeClr val="tx1"/>
                </a:solidFill>
                <a:effectLst>
                  <a:outerShdw blurRad="38100" dist="19050" dir="2700000" algn="tl" rotWithShape="0">
                    <a:schemeClr val="dk1">
                      <a:alpha val="40000"/>
                    </a:schemeClr>
                  </a:outerShdw>
                </a:effectLst>
                <a:latin typeface="Comic Sans MS" pitchFamily="66" charset="0"/>
              </a:rPr>
              <a:t>‘</a:t>
            </a:r>
            <a:r>
              <a:rPr lang="el-GR" sz="2600" dirty="0" smtClean="0">
                <a:ln w="0"/>
                <a:effectLst>
                  <a:outerShdw blurRad="38100" dist="19050" dir="2700000" algn="tl" rotWithShape="0">
                    <a:schemeClr val="dk1">
                      <a:alpha val="40000"/>
                    </a:schemeClr>
                  </a:outerShdw>
                </a:effectLst>
                <a:latin typeface="Comic Sans MS" pitchFamily="66" charset="0"/>
              </a:rPr>
              <a:t>Δομή ανθρώπινου μυ</a:t>
            </a:r>
            <a:r>
              <a:rPr lang="el-GR" sz="2600" dirty="0" smtClean="0">
                <a:ln w="0"/>
                <a:solidFill>
                  <a:schemeClr val="tx1"/>
                </a:solidFill>
                <a:effectLst>
                  <a:outerShdw blurRad="38100" dist="19050" dir="2700000" algn="tl" rotWithShape="0">
                    <a:schemeClr val="dk1">
                      <a:alpha val="40000"/>
                    </a:schemeClr>
                  </a:outerShdw>
                </a:effectLst>
                <a:latin typeface="Comic Sans MS" pitchFamily="66" charset="0"/>
              </a:rPr>
              <a:t>’</a:t>
            </a:r>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endParaRPr lang="el-GR" dirty="0">
              <a:ln w="0"/>
              <a:solidFill>
                <a:schemeClr val="tx1"/>
              </a:solidFill>
              <a:effectLst>
                <a:outerShdw blurRad="38100" dist="19050" dir="2700000" algn="tl" rotWithShape="0">
                  <a:schemeClr val="dk1">
                    <a:alpha val="40000"/>
                  </a:schemeClr>
                </a:outerShdw>
              </a:effectLst>
              <a:latin typeface="Comic Sans MS" pitchFamily="66" charset="0"/>
            </a:endParaRPr>
          </a:p>
          <a:p>
            <a:pPr algn="l"/>
            <a:endParaRPr lang="el-GR" dirty="0" smtClean="0">
              <a:ln w="0"/>
              <a:solidFill>
                <a:schemeClr val="tx1"/>
              </a:solidFill>
              <a:effectLst>
                <a:outerShdw blurRad="38100" dist="19050" dir="2700000" algn="tl" rotWithShape="0">
                  <a:schemeClr val="dk1">
                    <a:alpha val="40000"/>
                  </a:schemeClr>
                </a:outerShdw>
              </a:effectLst>
              <a:latin typeface="Comic Sans MS" pitchFamily="66" charset="0"/>
            </a:endParaRPr>
          </a:p>
          <a:p>
            <a:pPr algn="l"/>
            <a:r>
              <a:rPr lang="el-GR" dirty="0" smtClean="0">
                <a:ln w="0"/>
                <a:solidFill>
                  <a:schemeClr val="tx1"/>
                </a:solidFill>
                <a:effectLst>
                  <a:outerShdw blurRad="38100" dist="19050" dir="2700000" algn="tl" rotWithShape="0">
                    <a:schemeClr val="dk1">
                      <a:alpha val="40000"/>
                    </a:schemeClr>
                  </a:outerShdw>
                </a:effectLst>
                <a:latin typeface="Comic Sans MS" pitchFamily="66" charset="0"/>
              </a:rPr>
              <a:t>    </a:t>
            </a:r>
            <a:r>
              <a:rPr lang="el-GR" sz="2300" dirty="0" smtClean="0">
                <a:ln w="0"/>
                <a:solidFill>
                  <a:schemeClr val="tx1"/>
                </a:solidFill>
                <a:effectLst>
                  <a:outerShdw blurRad="38100" dist="19050" dir="2700000" algn="tl" rotWithShape="0">
                    <a:schemeClr val="dk1">
                      <a:alpha val="40000"/>
                    </a:schemeClr>
                  </a:outerShdw>
                </a:effectLst>
                <a:latin typeface="Comic Sans MS" pitchFamily="66" charset="0"/>
              </a:rPr>
              <a:t>Εκπαιδεύτρια</a:t>
            </a:r>
            <a:r>
              <a:rPr lang="el-GR" sz="2300" dirty="0">
                <a:ln w="0"/>
                <a:solidFill>
                  <a:schemeClr val="tx1"/>
                </a:solidFill>
                <a:effectLst>
                  <a:outerShdw blurRad="38100" dist="19050" dir="2700000" algn="tl" rotWithShape="0">
                    <a:schemeClr val="dk1">
                      <a:alpha val="40000"/>
                    </a:schemeClr>
                  </a:outerShdw>
                </a:effectLst>
                <a:latin typeface="Comic Sans MS" pitchFamily="66" charset="0"/>
              </a:rPr>
              <a:t>: Μαλτέζου Ελένη </a:t>
            </a:r>
            <a:r>
              <a:rPr lang="en-US" sz="2300" dirty="0">
                <a:ln w="0"/>
                <a:solidFill>
                  <a:schemeClr val="tx1"/>
                </a:solidFill>
                <a:effectLst>
                  <a:outerShdw blurRad="38100" dist="19050" dir="2700000" algn="tl" rotWithShape="0">
                    <a:schemeClr val="dk1">
                      <a:alpha val="40000"/>
                    </a:schemeClr>
                  </a:outerShdw>
                </a:effectLst>
                <a:latin typeface="Comic Sans MS" pitchFamily="66" charset="0"/>
              </a:rPr>
              <a:t>MSc., Cert. </a:t>
            </a:r>
            <a:r>
              <a:rPr lang="en-US" sz="2300" dirty="0" err="1">
                <a:ln w="0"/>
                <a:solidFill>
                  <a:schemeClr val="tx1"/>
                </a:solidFill>
                <a:effectLst>
                  <a:outerShdw blurRad="38100" dist="19050" dir="2700000" algn="tl" rotWithShape="0">
                    <a:schemeClr val="dk1">
                      <a:alpha val="40000"/>
                    </a:schemeClr>
                  </a:outerShdw>
                </a:effectLst>
                <a:latin typeface="Comic Sans MS" pitchFamily="66" charset="0"/>
              </a:rPr>
              <a:t>Mdt</a:t>
            </a:r>
            <a:r>
              <a:rPr lang="en-US" sz="2300" dirty="0">
                <a:ln w="0"/>
                <a:solidFill>
                  <a:schemeClr val="tx1"/>
                </a:solidFill>
                <a:effectLst>
                  <a:outerShdw blurRad="38100" dist="19050" dir="2700000" algn="tl" rotWithShape="0">
                    <a:schemeClr val="dk1">
                      <a:alpha val="40000"/>
                    </a:schemeClr>
                  </a:outerShdw>
                </a:effectLst>
                <a:latin typeface="Comic Sans MS" pitchFamily="66" charset="0"/>
              </a:rPr>
              <a:t> </a:t>
            </a:r>
            <a:endParaRPr lang="el-GR" sz="2300" dirty="0">
              <a:ln w="0"/>
              <a:solidFill>
                <a:schemeClr val="tx1"/>
              </a:solidFill>
              <a:effectLst>
                <a:outerShdw blurRad="38100" dist="19050" dir="2700000" algn="tl" rotWithShape="0">
                  <a:schemeClr val="dk1">
                    <a:alpha val="40000"/>
                  </a:schemeClr>
                </a:outerShdw>
              </a:effectLst>
              <a:latin typeface="Comic Sans MS" pitchFamily="66" charset="0"/>
            </a:endParaRPr>
          </a:p>
          <a:p>
            <a:pPr algn="l"/>
            <a:endParaRPr lang="el-GR" dirty="0">
              <a:ln w="0"/>
              <a:solidFill>
                <a:schemeClr val="tx1"/>
              </a:solidFill>
              <a:effectLst>
                <a:outerShdw blurRad="38100" dist="19050" dir="2700000" algn="tl" rotWithShape="0">
                  <a:schemeClr val="dk1">
                    <a:alpha val="40000"/>
                  </a:schemeClr>
                </a:outerShdw>
              </a:effectLst>
              <a:latin typeface="Comic Sans MS" pitchFamily="66" charset="0"/>
            </a:endParaRPr>
          </a:p>
          <a:p>
            <a:endParaRPr lang="el-GR" dirty="0">
              <a:ln w="0"/>
              <a:solidFill>
                <a:schemeClr val="tx1"/>
              </a:solidFill>
              <a:effectLst>
                <a:outerShdw blurRad="38100" dist="19050" dir="2700000" algn="tl" rotWithShape="0">
                  <a:schemeClr val="dk1">
                    <a:alpha val="40000"/>
                  </a:schemeClr>
                </a:outerShdw>
              </a:effectLst>
              <a:latin typeface="Comic Sans MS" pitchFamily="66" charset="0"/>
            </a:endParaRPr>
          </a:p>
          <a:p>
            <a:pPr algn="ctr"/>
            <a:r>
              <a:rPr lang="el-GR" dirty="0" smtClean="0">
                <a:ln w="0"/>
                <a:solidFill>
                  <a:schemeClr val="tx1"/>
                </a:solidFill>
                <a:effectLst>
                  <a:outerShdw blurRad="38100" dist="19050" dir="2700000" algn="tl" rotWithShape="0">
                    <a:schemeClr val="dk1">
                      <a:alpha val="40000"/>
                    </a:schemeClr>
                  </a:outerShdw>
                </a:effectLst>
                <a:latin typeface="Comic Sans MS" pitchFamily="66" charset="0"/>
              </a:rPr>
              <a:t>Β </a:t>
            </a:r>
            <a:r>
              <a:rPr lang="el-GR" dirty="0">
                <a:ln w="0"/>
                <a:solidFill>
                  <a:schemeClr val="tx1"/>
                </a:solidFill>
                <a:effectLst>
                  <a:outerShdw blurRad="38100" dist="19050" dir="2700000" algn="tl" rotWithShape="0">
                    <a:schemeClr val="dk1">
                      <a:alpha val="40000"/>
                    </a:schemeClr>
                  </a:outerShdw>
                </a:effectLst>
                <a:latin typeface="Comic Sans MS" pitchFamily="66" charset="0"/>
              </a:rPr>
              <a:t>ΕΞΑΜΗΝΟ </a:t>
            </a:r>
            <a:r>
              <a:rPr lang="el-GR" dirty="0" smtClean="0">
                <a:ln w="0"/>
                <a:solidFill>
                  <a:schemeClr val="tx1"/>
                </a:solidFill>
                <a:effectLst>
                  <a:outerShdw blurRad="38100" dist="19050" dir="2700000" algn="tl" rotWithShape="0">
                    <a:schemeClr val="dk1">
                      <a:alpha val="40000"/>
                    </a:schemeClr>
                  </a:outerShdw>
                </a:effectLst>
                <a:latin typeface="Comic Sans MS" pitchFamily="66" charset="0"/>
              </a:rPr>
              <a:t>2022-2023</a:t>
            </a:r>
            <a:endParaRPr lang="el-GR" dirty="0">
              <a:ln w="0"/>
              <a:solidFill>
                <a:schemeClr val="tx1"/>
              </a:solidFill>
              <a:effectLst>
                <a:outerShdw blurRad="38100" dist="19050" dir="2700000" algn="tl" rotWithShape="0">
                  <a:schemeClr val="dk1">
                    <a:alpha val="40000"/>
                  </a:schemeClr>
                </a:outerShdw>
              </a:effectLst>
              <a:latin typeface="Comic Sans MS" pitchFamily="66" charset="0"/>
            </a:endParaRPr>
          </a:p>
        </p:txBody>
      </p:sp>
    </p:spTree>
    <p:extLst>
      <p:ext uri="{BB962C8B-B14F-4D97-AF65-F5344CB8AC3E}">
        <p14:creationId xmlns:p14="http://schemas.microsoft.com/office/powerpoint/2010/main" val="2498753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676400" y="-176912"/>
            <a:ext cx="10515600" cy="4410583"/>
          </a:xfrm>
        </p:spPr>
        <p:txBody>
          <a:bodyPr>
            <a:normAutofit/>
          </a:bodyPr>
          <a:lstStyle/>
          <a:p>
            <a:pPr marL="0" indent="0" algn="just">
              <a:lnSpc>
                <a:spcPct val="150000"/>
              </a:lnSpc>
              <a:spcBef>
                <a:spcPts val="0"/>
              </a:spcBef>
              <a:buNone/>
            </a:pPr>
            <a:endParaRPr lang="el-GR" sz="1400" dirty="0">
              <a:latin typeface="Arial" panose="020B0604020202020204" pitchFamily="34" charset="0"/>
              <a:cs typeface="Arial" panose="020B0604020202020204" pitchFamily="34" charset="0"/>
            </a:endParaRPr>
          </a:p>
          <a:p>
            <a:pPr marL="0" indent="0" algn="just">
              <a:lnSpc>
                <a:spcPct val="150000"/>
              </a:lnSpc>
              <a:spcBef>
                <a:spcPts val="0"/>
              </a:spcBef>
              <a:buNone/>
            </a:pPr>
            <a:endParaRPr lang="el-GR" sz="1400" dirty="0">
              <a:latin typeface="Arial" panose="020B0604020202020204" pitchFamily="34" charset="0"/>
              <a:cs typeface="Arial" panose="020B0604020202020204" pitchFamily="34" charset="0"/>
            </a:endParaRPr>
          </a:p>
          <a:p>
            <a:pPr marL="0" indent="0" algn="just">
              <a:lnSpc>
                <a:spcPct val="150000"/>
              </a:lnSpc>
              <a:spcBef>
                <a:spcPts val="0"/>
              </a:spcBef>
              <a:buNone/>
            </a:pPr>
            <a:r>
              <a:rPr lang="el-GR" sz="1400" dirty="0" smtClean="0">
                <a:latin typeface="Arial" panose="020B0604020202020204" pitchFamily="34" charset="0"/>
                <a:cs typeface="Arial" panose="020B0604020202020204" pitchFamily="34" charset="0"/>
              </a:rPr>
              <a:t>Η</a:t>
            </a:r>
            <a:r>
              <a:rPr lang="el-GR" sz="1400" dirty="0">
                <a:latin typeface="Arial" panose="020B0604020202020204" pitchFamily="34" charset="0"/>
                <a:cs typeface="Arial" panose="020B0604020202020204" pitchFamily="34" charset="0"/>
              </a:rPr>
              <a:t> </a:t>
            </a:r>
            <a:r>
              <a:rPr lang="el-GR" sz="1400" b="1" dirty="0">
                <a:latin typeface="Arial" panose="020B0604020202020204" pitchFamily="34" charset="0"/>
                <a:cs typeface="Arial" panose="020B0604020202020204" pitchFamily="34" charset="0"/>
              </a:rPr>
              <a:t>μυϊκή συστολή</a:t>
            </a:r>
            <a:r>
              <a:rPr lang="el-GR" sz="1400" dirty="0">
                <a:latin typeface="Arial" panose="020B0604020202020204" pitchFamily="34" charset="0"/>
                <a:cs typeface="Arial" panose="020B0604020202020204" pitchFamily="34" charset="0"/>
              </a:rPr>
              <a:t> γίνεται με ένα μηχανισμό ολίσθησης των νηματίων της </a:t>
            </a:r>
            <a:r>
              <a:rPr lang="el-GR" sz="1400" dirty="0" err="1">
                <a:latin typeface="Arial" panose="020B0604020202020204" pitchFamily="34" charset="0"/>
                <a:cs typeface="Arial" panose="020B0604020202020204" pitchFamily="34" charset="0"/>
              </a:rPr>
              <a:t>ακτίνης</a:t>
            </a:r>
            <a:r>
              <a:rPr lang="el-GR" sz="1400" dirty="0">
                <a:latin typeface="Arial" panose="020B0604020202020204" pitchFamily="34" charset="0"/>
                <a:cs typeface="Arial" panose="020B0604020202020204" pitchFamily="34" charset="0"/>
              </a:rPr>
              <a:t> προς τα νημάτια της </a:t>
            </a:r>
            <a:r>
              <a:rPr lang="el-GR" sz="1400" dirty="0" err="1">
                <a:latin typeface="Arial" panose="020B0604020202020204" pitchFamily="34" charset="0"/>
                <a:cs typeface="Arial" panose="020B0604020202020204" pitchFamily="34" charset="0"/>
              </a:rPr>
              <a:t>μυοσίνης</a:t>
            </a:r>
            <a:r>
              <a:rPr lang="el-GR" sz="1400" dirty="0">
                <a:latin typeface="Arial" panose="020B0604020202020204" pitchFamily="34" charset="0"/>
                <a:cs typeface="Arial" panose="020B0604020202020204" pitchFamily="34" charset="0"/>
              </a:rPr>
              <a:t>, στον οποίο συμμετέχουν και άλλες πρωτεΐνες </a:t>
            </a:r>
            <a:r>
              <a:rPr lang="el-GR" sz="1400" dirty="0" smtClean="0">
                <a:latin typeface="Arial" panose="020B0604020202020204" pitchFamily="34" charset="0"/>
                <a:cs typeface="Arial" panose="020B0604020202020204" pitchFamily="34" charset="0"/>
              </a:rPr>
              <a:t>. Με </a:t>
            </a:r>
            <a:r>
              <a:rPr lang="el-GR" sz="1400" dirty="0">
                <a:latin typeface="Arial" panose="020B0604020202020204" pitchFamily="34" charset="0"/>
                <a:cs typeface="Arial" panose="020B0604020202020204" pitchFamily="34" charset="0"/>
              </a:rPr>
              <a:t>το μηχανισμό αυτό ελαττώνεται το μήκος των </a:t>
            </a:r>
            <a:r>
              <a:rPr lang="el-GR" sz="1400" dirty="0" err="1">
                <a:latin typeface="Arial" panose="020B0604020202020204" pitchFamily="34" charset="0"/>
                <a:cs typeface="Arial" panose="020B0604020202020204" pitchFamily="34" charset="0"/>
              </a:rPr>
              <a:t>σαρκομερίων</a:t>
            </a:r>
            <a:r>
              <a:rPr lang="el-GR" sz="1400" dirty="0">
                <a:latin typeface="Arial" panose="020B0604020202020204" pitchFamily="34" charset="0"/>
                <a:cs typeface="Arial" panose="020B0604020202020204" pitchFamily="34" charset="0"/>
              </a:rPr>
              <a:t> και κατ' επέκταση της μυϊκής ίνας. Ιδιαίτερο ρόλο φαίνεται να παίζουν τα ιόντα ασβεστίου, που αποθηκεύονται στο </a:t>
            </a:r>
            <a:r>
              <a:rPr lang="el-GR" sz="1400" dirty="0" err="1">
                <a:latin typeface="Arial" panose="020B0604020202020204" pitchFamily="34" charset="0"/>
                <a:cs typeface="Arial" panose="020B0604020202020204" pitchFamily="34" charset="0"/>
              </a:rPr>
              <a:t>σαρκοπλασματικό</a:t>
            </a:r>
            <a:r>
              <a:rPr lang="el-GR" sz="1400" dirty="0">
                <a:latin typeface="Arial" panose="020B0604020202020204" pitchFamily="34" charset="0"/>
                <a:cs typeface="Arial" panose="020B0604020202020204" pitchFamily="34" charset="0"/>
              </a:rPr>
              <a:t> δίκτυο και απελευθερώνονται με την επίδραση νευρικού ερεθίσματος. Την ενέργεια για τη συστολή του μυός την παρέχει το ΑΤΡ, όταν διασπάται σε ADP. Το οξυγόνο είναι δεσμευμένο σε μία πρωτεΐνη των μυϊκών κυττάρων, τη μυοσφαιρίνη, που είναι ανάλογη της αιμοσφαιρίνης και ευθύνεται για το βαθύ κόκκινο χρώμα τους.</a:t>
            </a:r>
          </a:p>
        </p:txBody>
      </p:sp>
      <p:pic>
        <p:nvPicPr>
          <p:cNvPr id="4" name="Εικόνα 3"/>
          <p:cNvPicPr>
            <a:picLocks noChangeAspect="1"/>
          </p:cNvPicPr>
          <p:nvPr/>
        </p:nvPicPr>
        <p:blipFill>
          <a:blip r:embed="rId2"/>
          <a:stretch>
            <a:fillRect/>
          </a:stretch>
        </p:blipFill>
        <p:spPr>
          <a:xfrm>
            <a:off x="5989320" y="2695044"/>
            <a:ext cx="5648405" cy="3998528"/>
          </a:xfrm>
          <a:prstGeom prst="rect">
            <a:avLst/>
          </a:prstGeom>
        </p:spPr>
      </p:pic>
    </p:spTree>
    <p:extLst>
      <p:ext uri="{BB962C8B-B14F-4D97-AF65-F5344CB8AC3E}">
        <p14:creationId xmlns:p14="http://schemas.microsoft.com/office/powerpoint/2010/main" val="7863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0" indent="0" algn="ctr"/>
            <a:r>
              <a:rPr lang="el-GR" dirty="0">
                <a:latin typeface="Comic Sans MS" panose="030F0702030302020204" pitchFamily="66" charset="0"/>
              </a:rPr>
              <a:t>Πηγές</a:t>
            </a:r>
            <a:r>
              <a:rPr lang="el-GR" sz="3200" dirty="0">
                <a:latin typeface="Comic Sans MS" panose="030F0702030302020204" pitchFamily="66" charset="0"/>
              </a:rPr>
              <a:t> </a:t>
            </a:r>
            <a:r>
              <a:rPr lang="el-GR" dirty="0">
                <a:latin typeface="Comic Sans MS" panose="030F0702030302020204" pitchFamily="66" charset="0"/>
              </a:rPr>
              <a:t>μαθήματος</a:t>
            </a:r>
          </a:p>
        </p:txBody>
      </p:sp>
      <p:sp>
        <p:nvSpPr>
          <p:cNvPr id="3" name="Θέση περιεχομένου 2"/>
          <p:cNvSpPr>
            <a:spLocks noGrp="1"/>
          </p:cNvSpPr>
          <p:nvPr>
            <p:ph idx="1"/>
          </p:nvPr>
        </p:nvSpPr>
        <p:spPr/>
        <p:txBody>
          <a:bodyPr>
            <a:normAutofit/>
          </a:bodyPr>
          <a:lstStyle/>
          <a:p>
            <a:pPr algn="just">
              <a:lnSpc>
                <a:spcPct val="150000"/>
              </a:lnSpc>
              <a:spcBef>
                <a:spcPts val="0"/>
              </a:spcBef>
            </a:pPr>
            <a:r>
              <a:rPr lang="en-US" sz="1600" dirty="0">
                <a:latin typeface="Arial" panose="020B0604020202020204" pitchFamily="34" charset="0"/>
                <a:cs typeface="Arial" panose="020B0604020202020204" pitchFamily="34" charset="0"/>
              </a:rPr>
              <a:t>Donald A. Neumann, </a:t>
            </a:r>
            <a:r>
              <a:rPr lang="en-US" sz="1600" i="1" dirty="0">
                <a:latin typeface="Arial" panose="020B0604020202020204" pitchFamily="34" charset="0"/>
                <a:cs typeface="Arial" panose="020B0604020202020204" pitchFamily="34" charset="0"/>
              </a:rPr>
              <a:t>“Kinesiology of the Musculoskeletal System: Foundations for Rehabilitation”, </a:t>
            </a:r>
            <a:r>
              <a:rPr lang="en-US" sz="1600" dirty="0">
                <a:latin typeface="Arial" panose="020B0604020202020204" pitchFamily="34" charset="0"/>
                <a:cs typeface="Arial" panose="020B0604020202020204" pitchFamily="34" charset="0"/>
              </a:rPr>
              <a:t>Mosby/Elsevier, 2010</a:t>
            </a:r>
            <a:endParaRPr lang="el-GR" sz="1600" dirty="0">
              <a:latin typeface="Arial" panose="020B0604020202020204" pitchFamily="34" charset="0"/>
              <a:cs typeface="Arial" panose="020B0604020202020204" pitchFamily="34" charset="0"/>
            </a:endParaRPr>
          </a:p>
          <a:p>
            <a:pPr algn="just">
              <a:lnSpc>
                <a:spcPct val="150000"/>
              </a:lnSpc>
              <a:spcBef>
                <a:spcPts val="0"/>
              </a:spcBef>
            </a:pPr>
            <a:r>
              <a:rPr lang="en-US" sz="1600" dirty="0">
                <a:latin typeface="Arial" panose="020B0604020202020204" pitchFamily="34" charset="0"/>
                <a:cs typeface="Arial" panose="020B0604020202020204" pitchFamily="34" charset="0"/>
              </a:rPr>
              <a:t>Nancy Hamilton; Kathryn </a:t>
            </a:r>
            <a:r>
              <a:rPr lang="en-US" sz="1600" dirty="0" err="1">
                <a:latin typeface="Arial" panose="020B0604020202020204" pitchFamily="34" charset="0"/>
                <a:cs typeface="Arial" panose="020B0604020202020204" pitchFamily="34" charset="0"/>
              </a:rPr>
              <a:t>Luttgens</a:t>
            </a:r>
            <a:r>
              <a:rPr lang="en-US" sz="1600" dirty="0">
                <a:latin typeface="Arial" panose="020B0604020202020204" pitchFamily="34" charset="0"/>
                <a:cs typeface="Arial" panose="020B0604020202020204" pitchFamily="34" charset="0"/>
              </a:rPr>
              <a:t>, </a:t>
            </a:r>
            <a:r>
              <a:rPr lang="el-GR" sz="1600" i="1" dirty="0">
                <a:latin typeface="Arial" panose="020B0604020202020204" pitchFamily="34" charset="0"/>
                <a:cs typeface="Arial" panose="020B0604020202020204" pitchFamily="34" charset="0"/>
              </a:rPr>
              <a:t>Κινησιολογία, Επιστημονική βάση της ανθρώπινης κίνησης. </a:t>
            </a:r>
            <a:r>
              <a:rPr lang="el-GR" sz="1600" dirty="0">
                <a:latin typeface="Arial" panose="020B0604020202020204" pitchFamily="34" charset="0"/>
                <a:cs typeface="Arial" panose="020B0604020202020204" pitchFamily="34" charset="0"/>
              </a:rPr>
              <a:t>2003</a:t>
            </a:r>
          </a:p>
          <a:p>
            <a:pPr algn="just">
              <a:lnSpc>
                <a:spcPct val="150000"/>
              </a:lnSpc>
              <a:spcBef>
                <a:spcPts val="0"/>
              </a:spcBef>
            </a:pPr>
            <a:r>
              <a:rPr lang="en-US" sz="1600" dirty="0">
                <a:latin typeface="Arial" panose="020B0604020202020204" pitchFamily="34" charset="0"/>
                <a:cs typeface="Arial" panose="020B0604020202020204" pitchFamily="34" charset="0"/>
              </a:rPr>
              <a:t>Laura K. Smith PhD, PT; Elizabeth Lawrence Weiss PhD, PT. </a:t>
            </a:r>
            <a:r>
              <a:rPr lang="en-US" sz="1600" i="1" dirty="0" err="1">
                <a:latin typeface="Arial" panose="020B0604020202020204" pitchFamily="34" charset="0"/>
                <a:cs typeface="Arial" panose="020B0604020202020204" pitchFamily="34" charset="0"/>
              </a:rPr>
              <a:t>Brunnstrom's</a:t>
            </a:r>
            <a:r>
              <a:rPr lang="en-US" sz="1600" i="1" dirty="0">
                <a:latin typeface="Arial" panose="020B0604020202020204" pitchFamily="34" charset="0"/>
                <a:cs typeface="Arial" panose="020B0604020202020204" pitchFamily="34" charset="0"/>
              </a:rPr>
              <a:t> Clinical Kinesiology 5th Edition, F.A. Davis</a:t>
            </a:r>
            <a:r>
              <a:rPr lang="el-GR" sz="1600" i="1" dirty="0">
                <a:latin typeface="Arial" panose="020B0604020202020204" pitchFamily="34" charset="0"/>
                <a:cs typeface="Arial" panose="020B0604020202020204" pitchFamily="34" charset="0"/>
              </a:rPr>
              <a:t>.</a:t>
            </a:r>
          </a:p>
          <a:p>
            <a:pPr algn="just">
              <a:lnSpc>
                <a:spcPct val="150000"/>
              </a:lnSpc>
              <a:spcBef>
                <a:spcPts val="0"/>
              </a:spcBef>
            </a:pPr>
            <a:r>
              <a:rPr lang="el-GR" sz="1600" dirty="0">
                <a:latin typeface="Arial" panose="020B0604020202020204" pitchFamily="34" charset="0"/>
                <a:cs typeface="Arial" panose="020B0604020202020204" pitchFamily="34" charset="0"/>
              </a:rPr>
              <a:t>Απόστολος </a:t>
            </a:r>
            <a:r>
              <a:rPr lang="el-GR" sz="1600" dirty="0" err="1">
                <a:latin typeface="Arial" panose="020B0604020202020204" pitchFamily="34" charset="0"/>
                <a:cs typeface="Arial" panose="020B0604020202020204" pitchFamily="34" charset="0"/>
              </a:rPr>
              <a:t>Στεργιούλας</a:t>
            </a:r>
            <a:r>
              <a:rPr lang="el-GR" sz="1600" dirty="0">
                <a:latin typeface="Arial" panose="020B0604020202020204" pitchFamily="34" charset="0"/>
                <a:cs typeface="Arial" panose="020B0604020202020204" pitchFamily="34" charset="0"/>
              </a:rPr>
              <a:t>, Χρίστος Αγγελίδης . </a:t>
            </a:r>
            <a:r>
              <a:rPr lang="el-GR" sz="1600" i="1" dirty="0">
                <a:latin typeface="Arial" panose="020B0604020202020204" pitchFamily="34" charset="0"/>
                <a:cs typeface="Arial" panose="020B0604020202020204" pitchFamily="34" charset="0"/>
              </a:rPr>
              <a:t>Κινησιολογία 1</a:t>
            </a:r>
            <a:r>
              <a:rPr lang="el-GR" sz="1600" i="1" baseline="30000" dirty="0">
                <a:latin typeface="Arial" panose="020B0604020202020204" pitchFamily="34" charset="0"/>
                <a:cs typeface="Arial" panose="020B0604020202020204" pitchFamily="34" charset="0"/>
              </a:rPr>
              <a:t>ος</a:t>
            </a:r>
            <a:r>
              <a:rPr lang="el-GR" sz="1600" i="1" dirty="0">
                <a:latin typeface="Arial" panose="020B0604020202020204" pitchFamily="34" charset="0"/>
                <a:cs typeface="Arial" panose="020B0604020202020204" pitchFamily="34" charset="0"/>
              </a:rPr>
              <a:t> κύκλος-Β τάξη </a:t>
            </a:r>
            <a:r>
              <a:rPr lang="el-GR" sz="1600" dirty="0">
                <a:latin typeface="Arial" panose="020B0604020202020204" pitchFamily="34" charset="0"/>
                <a:cs typeface="Arial" panose="020B0604020202020204" pitchFamily="34" charset="0"/>
              </a:rPr>
              <a:t>, Ειδικότητα Βοηθών Φυσικοθεραπευτών.</a:t>
            </a:r>
            <a:endParaRPr lang="en-US" sz="1600" i="1" dirty="0">
              <a:latin typeface="Arial" panose="020B0604020202020204" pitchFamily="34" charset="0"/>
              <a:cs typeface="Arial" panose="020B0604020202020204" pitchFamily="34" charset="0"/>
            </a:endParaRPr>
          </a:p>
          <a:p>
            <a:pPr marL="0" indent="0" algn="just">
              <a:lnSpc>
                <a:spcPct val="150000"/>
              </a:lnSpc>
              <a:spcBef>
                <a:spcPts val="0"/>
              </a:spcBef>
              <a:buNone/>
            </a:pPr>
            <a:endParaRPr lang="el-GR" sz="1600" dirty="0">
              <a:latin typeface="Arial" panose="020B0604020202020204" pitchFamily="34" charset="0"/>
              <a:cs typeface="Arial" panose="020B0604020202020204" pitchFamily="34" charset="0"/>
            </a:endParaRPr>
          </a:p>
          <a:p>
            <a:pPr algn="just">
              <a:lnSpc>
                <a:spcPct val="150000"/>
              </a:lnSpc>
              <a:spcBef>
                <a:spcPts val="0"/>
              </a:spcBef>
            </a:pPr>
            <a:endParaRPr lang="el-GR" sz="1600" dirty="0"/>
          </a:p>
        </p:txBody>
      </p:sp>
    </p:spTree>
    <p:extLst>
      <p:ext uri="{BB962C8B-B14F-4D97-AF65-F5344CB8AC3E}">
        <p14:creationId xmlns:p14="http://schemas.microsoft.com/office/powerpoint/2010/main" val="1402341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6602"/>
            <a:ext cx="10515600" cy="1325563"/>
          </a:xfrm>
        </p:spPr>
        <p:txBody>
          <a:bodyPr>
            <a:normAutofit/>
          </a:bodyPr>
          <a:lstStyle/>
          <a:p>
            <a:pPr algn="ctr"/>
            <a:r>
              <a:rPr lang="el-GR" sz="3600" dirty="0" smtClean="0">
                <a:latin typeface="Comic Sans MS" panose="030F0702030302020204" pitchFamily="66" charset="0"/>
              </a:rPr>
              <a:t>Γενικά για του μυς</a:t>
            </a:r>
            <a:endParaRPr lang="el-GR" sz="3600" dirty="0">
              <a:latin typeface="Comic Sans MS" panose="030F0702030302020204" pitchFamily="66" charset="0"/>
            </a:endParaRPr>
          </a:p>
        </p:txBody>
      </p:sp>
      <p:sp>
        <p:nvSpPr>
          <p:cNvPr id="3" name="Θέση περιεχομένου 2"/>
          <p:cNvSpPr>
            <a:spLocks noGrp="1"/>
          </p:cNvSpPr>
          <p:nvPr>
            <p:ph idx="1"/>
          </p:nvPr>
        </p:nvSpPr>
        <p:spPr>
          <a:xfrm>
            <a:off x="838200" y="1298961"/>
            <a:ext cx="10515600" cy="5392396"/>
          </a:xfrm>
        </p:spPr>
        <p:txBody>
          <a:bodyPr>
            <a:normAutofit/>
          </a:bodyPr>
          <a:lstStyle/>
          <a:p>
            <a:pPr marL="0" indent="0" algn="just">
              <a:lnSpc>
                <a:spcPct val="150000"/>
              </a:lnSpc>
              <a:spcBef>
                <a:spcPts val="0"/>
              </a:spcBef>
              <a:buNone/>
            </a:pPr>
            <a:r>
              <a:rPr lang="el-GR" sz="1400" dirty="0" smtClean="0">
                <a:latin typeface="Arial" panose="020B0604020202020204" pitchFamily="34" charset="0"/>
                <a:cs typeface="Arial" panose="020B0604020202020204" pitchFamily="34" charset="0"/>
              </a:rPr>
              <a:t>Σχηματίζονται από μυϊκό ιστό και μαζί με τους τένοντες αποτελούν σύνολα μέσω των οποίων κινούνται τα οστά και συμβάλλουν στην κίνηση.</a:t>
            </a:r>
            <a:endParaRPr lang="el-GR" sz="1400" dirty="0">
              <a:latin typeface="Arial" panose="020B0604020202020204" pitchFamily="34" charset="0"/>
              <a:cs typeface="Arial" panose="020B0604020202020204" pitchFamily="34" charset="0"/>
            </a:endParaRPr>
          </a:p>
        </p:txBody>
      </p:sp>
      <p:graphicFrame>
        <p:nvGraphicFramePr>
          <p:cNvPr id="4" name="Διάγραμμα 3"/>
          <p:cNvGraphicFramePr/>
          <p:nvPr>
            <p:extLst/>
          </p:nvPr>
        </p:nvGraphicFramePr>
        <p:xfrm>
          <a:off x="170916" y="1796437"/>
          <a:ext cx="998908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246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523744" y="993137"/>
            <a:ext cx="7209259" cy="4612135"/>
          </a:xfrm>
          <a:prstGeom prst="rect">
            <a:avLst/>
          </a:prstGeom>
        </p:spPr>
      </p:pic>
    </p:spTree>
    <p:extLst>
      <p:ext uri="{BB962C8B-B14F-4D97-AF65-F5344CB8AC3E}">
        <p14:creationId xmlns:p14="http://schemas.microsoft.com/office/powerpoint/2010/main" val="56930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vert="horz" lIns="91440" tIns="45720" rIns="91440" bIns="45720" rtlCol="0" anchor="ctr">
            <a:normAutofit/>
          </a:bodyPr>
          <a:lstStyle/>
          <a:p>
            <a:pPr algn="ctr"/>
            <a:r>
              <a:rPr lang="el-GR" sz="3600" dirty="0">
                <a:latin typeface="Comic Sans MS" panose="030F0702030302020204" pitchFamily="66" charset="0"/>
              </a:rPr>
              <a:t>Γραμμωτοί ή </a:t>
            </a:r>
            <a:r>
              <a:rPr lang="el-GR" sz="3600" dirty="0" smtClean="0">
                <a:latin typeface="Comic Sans MS" panose="030F0702030302020204" pitchFamily="66" charset="0"/>
              </a:rPr>
              <a:t>σκελετικοί </a:t>
            </a:r>
            <a:r>
              <a:rPr lang="el-GR" sz="3600" dirty="0">
                <a:latin typeface="Comic Sans MS" panose="030F0702030302020204" pitchFamily="66" charset="0"/>
              </a:rPr>
              <a:t>μύες</a:t>
            </a:r>
          </a:p>
        </p:txBody>
      </p:sp>
      <p:pic>
        <p:nvPicPr>
          <p:cNvPr id="4" name="Θέση περιεχομένου 3"/>
          <p:cNvPicPr>
            <a:picLocks noGrp="1" noChangeAspect="1"/>
          </p:cNvPicPr>
          <p:nvPr>
            <p:ph idx="1"/>
          </p:nvPr>
        </p:nvPicPr>
        <p:blipFill>
          <a:blip r:embed="rId2"/>
          <a:stretch>
            <a:fillRect/>
          </a:stretch>
        </p:blipFill>
        <p:spPr>
          <a:xfrm>
            <a:off x="7062331" y="1553955"/>
            <a:ext cx="4291469" cy="4411009"/>
          </a:xfrm>
          <a:prstGeom prst="rect">
            <a:avLst/>
          </a:prstGeom>
        </p:spPr>
      </p:pic>
      <p:sp>
        <p:nvSpPr>
          <p:cNvPr id="5" name="Ορθογώνιο 4"/>
          <p:cNvSpPr/>
          <p:nvPr/>
        </p:nvSpPr>
        <p:spPr>
          <a:xfrm>
            <a:off x="598204" y="2221907"/>
            <a:ext cx="6076915" cy="4636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l-GR" sz="1400" dirty="0" smtClean="0">
                <a:solidFill>
                  <a:schemeClr val="tx1"/>
                </a:solidFill>
                <a:latin typeface="Arial" panose="020B0604020202020204" pitchFamily="34" charset="0"/>
                <a:cs typeface="Arial" panose="020B0604020202020204" pitchFamily="34" charset="0"/>
              </a:rPr>
              <a:t>Τρία κύρια μέρη:</a:t>
            </a:r>
          </a:p>
          <a:p>
            <a:pPr marL="400050" indent="-400050" algn="just">
              <a:lnSpc>
                <a:spcPct val="150000"/>
              </a:lnSpc>
              <a:buFont typeface="+mj-lt"/>
              <a:buAutoNum type="romanUcPeriod"/>
            </a:pPr>
            <a:r>
              <a:rPr lang="el-GR" sz="1400" b="1" dirty="0" smtClean="0">
                <a:solidFill>
                  <a:schemeClr val="tx1"/>
                </a:solidFill>
                <a:latin typeface="Arial" panose="020B0604020202020204" pitchFamily="34" charset="0"/>
                <a:cs typeface="Arial" panose="020B0604020202020204" pitchFamily="34" charset="0"/>
              </a:rPr>
              <a:t>Έκφυση</a:t>
            </a:r>
            <a:r>
              <a:rPr lang="el-GR" sz="1400" dirty="0" smtClean="0">
                <a:solidFill>
                  <a:schemeClr val="tx1"/>
                </a:solidFill>
                <a:latin typeface="Arial" panose="020B0604020202020204" pitchFamily="34" charset="0"/>
                <a:cs typeface="Arial" panose="020B0604020202020204" pitchFamily="34" charset="0"/>
              </a:rPr>
              <a:t>. Είναι το άκρο του μυ που </a:t>
            </a:r>
            <a:r>
              <a:rPr lang="el-GR" sz="1400" dirty="0" err="1" smtClean="0">
                <a:solidFill>
                  <a:schemeClr val="tx1"/>
                </a:solidFill>
                <a:latin typeface="Arial" panose="020B0604020202020204" pitchFamily="34" charset="0"/>
                <a:cs typeface="Arial" panose="020B0604020202020204" pitchFamily="34" charset="0"/>
              </a:rPr>
              <a:t>προσφύεται</a:t>
            </a:r>
            <a:r>
              <a:rPr lang="el-GR" sz="1400" dirty="0" smtClean="0">
                <a:solidFill>
                  <a:schemeClr val="tx1"/>
                </a:solidFill>
                <a:latin typeface="Arial" panose="020B0604020202020204" pitchFamily="34" charset="0"/>
                <a:cs typeface="Arial" panose="020B0604020202020204" pitchFamily="34" charset="0"/>
              </a:rPr>
              <a:t> στο ακίνητο ή το λιγότερο κινητό μέρος του σώματος </a:t>
            </a:r>
          </a:p>
          <a:p>
            <a:pPr marL="400050" indent="-400050" algn="just">
              <a:lnSpc>
                <a:spcPct val="150000"/>
              </a:lnSpc>
              <a:buFont typeface="+mj-lt"/>
              <a:buAutoNum type="romanUcPeriod"/>
            </a:pPr>
            <a:r>
              <a:rPr lang="el-GR" sz="1400" b="1" dirty="0">
                <a:solidFill>
                  <a:schemeClr val="tx1"/>
                </a:solidFill>
                <a:latin typeface="Arial" panose="020B0604020202020204" pitchFamily="34" charset="0"/>
                <a:cs typeface="Arial" panose="020B0604020202020204" pitchFamily="34" charset="0"/>
              </a:rPr>
              <a:t>Κατάφυση</a:t>
            </a:r>
            <a:r>
              <a:rPr lang="el-GR" sz="1400" dirty="0" smtClean="0">
                <a:solidFill>
                  <a:schemeClr val="tx1"/>
                </a:solidFill>
                <a:latin typeface="Arial" panose="020B0604020202020204" pitchFamily="34" charset="0"/>
                <a:cs typeface="Arial" panose="020B0604020202020204" pitchFamily="34" charset="0"/>
              </a:rPr>
              <a:t>. Ονομάζεται το άκρο του μυ που </a:t>
            </a:r>
            <a:r>
              <a:rPr lang="el-GR" sz="1400" dirty="0" err="1" smtClean="0">
                <a:solidFill>
                  <a:schemeClr val="tx1"/>
                </a:solidFill>
                <a:latin typeface="Arial" panose="020B0604020202020204" pitchFamily="34" charset="0"/>
                <a:cs typeface="Arial" panose="020B0604020202020204" pitchFamily="34" charset="0"/>
              </a:rPr>
              <a:t>προσφύεται</a:t>
            </a:r>
            <a:r>
              <a:rPr lang="el-GR" sz="1400" dirty="0" smtClean="0">
                <a:solidFill>
                  <a:schemeClr val="tx1"/>
                </a:solidFill>
                <a:latin typeface="Arial" panose="020B0604020202020204" pitchFamily="34" charset="0"/>
                <a:cs typeface="Arial" panose="020B0604020202020204" pitchFamily="34" charset="0"/>
              </a:rPr>
              <a:t> στο ευκίνητο ή στο περισσότερο κινητό μέρος του σώματος.</a:t>
            </a:r>
          </a:p>
          <a:p>
            <a:pPr marL="400050" indent="-400050" algn="just">
              <a:lnSpc>
                <a:spcPct val="150000"/>
              </a:lnSpc>
              <a:buFont typeface="+mj-lt"/>
              <a:buAutoNum type="romanUcPeriod"/>
            </a:pPr>
            <a:r>
              <a:rPr lang="el-GR" sz="1400" b="1" dirty="0">
                <a:solidFill>
                  <a:schemeClr val="tx1"/>
                </a:solidFill>
                <a:latin typeface="Arial" panose="020B0604020202020204" pitchFamily="34" charset="0"/>
                <a:cs typeface="Arial" panose="020B0604020202020204" pitchFamily="34" charset="0"/>
              </a:rPr>
              <a:t>Γαστέρα</a:t>
            </a:r>
            <a:r>
              <a:rPr lang="el-GR" sz="1400" dirty="0" smtClean="0">
                <a:solidFill>
                  <a:schemeClr val="tx1"/>
                </a:solidFill>
                <a:latin typeface="Arial" panose="020B0604020202020204" pitchFamily="34" charset="0"/>
                <a:cs typeface="Arial" panose="020B0604020202020204" pitchFamily="34" charset="0"/>
              </a:rPr>
              <a:t>. Αποτελεί το κύριο μυϊκό τμήμα και βρίσκεται ανάμεσα στην </a:t>
            </a:r>
            <a:r>
              <a:rPr lang="el-GR" sz="1400" dirty="0" err="1" smtClean="0">
                <a:solidFill>
                  <a:schemeClr val="tx1"/>
                </a:solidFill>
                <a:latin typeface="Arial" panose="020B0604020202020204" pitchFamily="34" charset="0"/>
                <a:cs typeface="Arial" panose="020B0604020202020204" pitchFamily="34" charset="0"/>
              </a:rPr>
              <a:t>έκφυση</a:t>
            </a:r>
            <a:r>
              <a:rPr lang="el-GR" sz="1400" dirty="0" smtClean="0">
                <a:solidFill>
                  <a:schemeClr val="tx1"/>
                </a:solidFill>
                <a:latin typeface="Arial" panose="020B0604020202020204" pitchFamily="34" charset="0"/>
                <a:cs typeface="Arial" panose="020B0604020202020204" pitchFamily="34" charset="0"/>
              </a:rPr>
              <a:t> και την κατάφυση.</a:t>
            </a:r>
          </a:p>
          <a:p>
            <a:pPr marL="400050" indent="-400050" algn="just">
              <a:lnSpc>
                <a:spcPct val="150000"/>
              </a:lnSpc>
              <a:buFont typeface="+mj-lt"/>
              <a:buAutoNum type="romanUcPeriod"/>
            </a:pPr>
            <a:endParaRPr lang="el-GR" sz="1400" dirty="0">
              <a:solidFill>
                <a:schemeClr val="tx1"/>
              </a:solidFill>
              <a:latin typeface="Arial" panose="020B0604020202020204" pitchFamily="34" charset="0"/>
              <a:cs typeface="Arial" panose="020B0604020202020204" pitchFamily="34" charset="0"/>
            </a:endParaRPr>
          </a:p>
          <a:p>
            <a:pPr algn="just">
              <a:lnSpc>
                <a:spcPct val="150000"/>
              </a:lnSpc>
            </a:pPr>
            <a:r>
              <a:rPr lang="el-GR" sz="1400" b="1" dirty="0">
                <a:solidFill>
                  <a:schemeClr val="tx1"/>
                </a:solidFill>
                <a:latin typeface="Arial" panose="020B0604020202020204" pitchFamily="34" charset="0"/>
                <a:cs typeface="Arial" panose="020B0604020202020204" pitchFamily="34" charset="0"/>
              </a:rPr>
              <a:t>Τένοντας</a:t>
            </a:r>
            <a:r>
              <a:rPr lang="el-GR" sz="1400" dirty="0" smtClean="0">
                <a:solidFill>
                  <a:schemeClr val="tx1"/>
                </a:solidFill>
              </a:rPr>
              <a:t>: </a:t>
            </a:r>
            <a:r>
              <a:rPr lang="el-GR" sz="1400" dirty="0">
                <a:solidFill>
                  <a:schemeClr val="tx1"/>
                </a:solidFill>
                <a:latin typeface="Arial" panose="020B0604020202020204" pitchFamily="34" charset="0"/>
                <a:cs typeface="Arial" panose="020B0604020202020204" pitchFamily="34" charset="0"/>
              </a:rPr>
              <a:t>Σύνολο ισχυρών εύκαμπτων ινών συνδετικού ιστού για τη σύνδεση του μυός με το οστό. Ο τένοντας δεν </a:t>
            </a:r>
            <a:r>
              <a:rPr lang="el-GR" sz="1400" dirty="0" err="1">
                <a:solidFill>
                  <a:schemeClr val="tx1"/>
                </a:solidFill>
                <a:latin typeface="Arial" panose="020B0604020202020204" pitchFamily="34" charset="0"/>
                <a:cs typeface="Arial" panose="020B0604020202020204" pitchFamily="34" charset="0"/>
              </a:rPr>
              <a:t>συσπάται</a:t>
            </a:r>
            <a:r>
              <a:rPr lang="el-GR" sz="1400" dirty="0">
                <a:solidFill>
                  <a:schemeClr val="tx1"/>
                </a:solidFill>
                <a:latin typeface="Arial" panose="020B0604020202020204" pitchFamily="34" charset="0"/>
                <a:cs typeface="Arial" panose="020B0604020202020204" pitchFamily="34" charset="0"/>
              </a:rPr>
              <a:t>. </a:t>
            </a:r>
          </a:p>
          <a:p>
            <a:pPr algn="just">
              <a:lnSpc>
                <a:spcPct val="150000"/>
              </a:lnSpc>
            </a:pPr>
            <a:r>
              <a:rPr lang="el-GR" sz="1400" dirty="0">
                <a:solidFill>
                  <a:schemeClr val="tx1"/>
                </a:solidFill>
                <a:latin typeface="Arial" panose="020B0604020202020204" pitchFamily="34" charset="0"/>
                <a:cs typeface="Arial" panose="020B0604020202020204" pitchFamily="34" charset="0"/>
              </a:rPr>
              <a:t> Το </a:t>
            </a:r>
            <a:r>
              <a:rPr lang="el-GR" sz="1400" b="1" dirty="0" err="1">
                <a:solidFill>
                  <a:schemeClr val="tx1"/>
                </a:solidFill>
                <a:latin typeface="Arial" panose="020B0604020202020204" pitchFamily="34" charset="0"/>
                <a:cs typeface="Arial" panose="020B0604020202020204" pitchFamily="34" charset="0"/>
              </a:rPr>
              <a:t>περιτενόντιο</a:t>
            </a:r>
            <a:r>
              <a:rPr lang="el-GR" sz="1400" dirty="0">
                <a:solidFill>
                  <a:schemeClr val="tx1"/>
                </a:solidFill>
                <a:latin typeface="Arial" panose="020B0604020202020204" pitchFamily="34" charset="0"/>
                <a:cs typeface="Arial" panose="020B0604020202020204" pitchFamily="34" charset="0"/>
              </a:rPr>
              <a:t> εισέρχεται μέσα στον τένοντα και τον χωρίζει σε δέσμες ινών.</a:t>
            </a:r>
          </a:p>
          <a:p>
            <a:pPr marL="400050" indent="-400050" algn="just">
              <a:lnSpc>
                <a:spcPct val="150000"/>
              </a:lnSpc>
              <a:buFont typeface="+mj-lt"/>
              <a:buAutoNum type="romanUcPeriod"/>
            </a:pPr>
            <a:endParaRPr lang="el-GR"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09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123792" y="1187266"/>
            <a:ext cx="9796272" cy="4351338"/>
          </a:xfrm>
        </p:spPr>
        <p:txBody>
          <a:bodyPr>
            <a:normAutofit/>
          </a:bodyPr>
          <a:lstStyle/>
          <a:p>
            <a:pPr algn="just">
              <a:lnSpc>
                <a:spcPct val="150000"/>
              </a:lnSpc>
              <a:spcBef>
                <a:spcPts val="1200"/>
              </a:spcBef>
              <a:buFont typeface="Wingdings" panose="05000000000000000000" pitchFamily="2" charset="2"/>
              <a:buChar char="Ø"/>
            </a:pPr>
            <a:r>
              <a:rPr lang="el-GR" sz="1400" dirty="0" smtClean="0">
                <a:latin typeface="Arial" panose="020B0604020202020204" pitchFamily="34" charset="0"/>
                <a:cs typeface="Arial" panose="020B0604020202020204" pitchFamily="34" charset="0"/>
              </a:rPr>
              <a:t>Τα οστά υποστηρίζουν το ανθρώπινο σώμα καθώς αυτό αλληλοεπιδρά με το περιβάλλον.</a:t>
            </a:r>
          </a:p>
          <a:p>
            <a:pPr algn="just">
              <a:lnSpc>
                <a:spcPct val="150000"/>
              </a:lnSpc>
              <a:spcBef>
                <a:spcPts val="1200"/>
              </a:spcBef>
              <a:buFont typeface="Wingdings" panose="05000000000000000000" pitchFamily="2" charset="2"/>
              <a:buChar char="Ø"/>
            </a:pPr>
            <a:r>
              <a:rPr lang="el-GR" sz="1400" dirty="0" smtClean="0">
                <a:latin typeface="Arial" panose="020B0604020202020204" pitchFamily="34" charset="0"/>
                <a:cs typeface="Arial" panose="020B0604020202020204" pitchFamily="34" charset="0"/>
              </a:rPr>
              <a:t>Μόνο ο μυς μπορεί να προσαρμοστεί σε άμεσες ( οξείες) και επαναλαμβανόμενες, μακρόπνοες (χρόνιες) εξωτερικές δυνάμεις που μπορούν να αποσταθεροποιήσουν το σώμα.</a:t>
            </a:r>
          </a:p>
          <a:p>
            <a:pPr algn="just">
              <a:lnSpc>
                <a:spcPct val="150000"/>
              </a:lnSpc>
              <a:spcBef>
                <a:spcPts val="1200"/>
              </a:spcBef>
              <a:buFont typeface="Wingdings" panose="05000000000000000000" pitchFamily="2" charset="2"/>
              <a:buChar char="Ø"/>
            </a:pPr>
            <a:r>
              <a:rPr lang="el-GR" sz="1400" dirty="0" smtClean="0">
                <a:latin typeface="Arial" panose="020B0604020202020204" pitchFamily="34" charset="0"/>
                <a:cs typeface="Arial" panose="020B0604020202020204" pitchFamily="34" charset="0"/>
              </a:rPr>
              <a:t>Ο </a:t>
            </a:r>
            <a:r>
              <a:rPr lang="el-GR" sz="1400" dirty="0" err="1" smtClean="0">
                <a:latin typeface="Arial" panose="020B0604020202020204" pitchFamily="34" charset="0"/>
                <a:cs typeface="Arial" panose="020B0604020202020204" pitchFamily="34" charset="0"/>
              </a:rPr>
              <a:t>μύϊκός</a:t>
            </a:r>
            <a:r>
              <a:rPr lang="el-GR" sz="1400" dirty="0" smtClean="0">
                <a:latin typeface="Arial" panose="020B0604020202020204" pitchFamily="34" charset="0"/>
                <a:cs typeface="Arial" panose="020B0604020202020204" pitchFamily="34" charset="0"/>
              </a:rPr>
              <a:t> ιστός είναι κατάλληλος γι' αυτήν τη λειτουργία επειδή είναι συζευγμένος με το εξωτερικό περιβάλλον και τους εσωτερικούς μηχανισμούς ελέγχου που παρέχει το νευρικό σύστημα.</a:t>
            </a:r>
          </a:p>
          <a:p>
            <a:pPr algn="just">
              <a:lnSpc>
                <a:spcPct val="150000"/>
              </a:lnSpc>
              <a:spcBef>
                <a:spcPts val="1200"/>
              </a:spcBef>
              <a:buFont typeface="Wingdings" panose="05000000000000000000" pitchFamily="2" charset="2"/>
              <a:buChar char="Ø"/>
            </a:pPr>
            <a:r>
              <a:rPr lang="el-GR" sz="1400" dirty="0" smtClean="0">
                <a:latin typeface="Arial" panose="020B0604020202020204" pitchFamily="34" charset="0"/>
                <a:cs typeface="Arial" panose="020B0604020202020204" pitchFamily="34" charset="0"/>
              </a:rPr>
              <a:t>Ο μυς μπορεί να παράγει την απαιτούμενη δύναμη για να σταθεροποιήσει τις σκελετικές δομές κάτω από ένα εντυπωσιακό εύρος συνθηκών ( για παράδειγμα λεπτή κινητικότητα και αδρή κινητικότητα).</a:t>
            </a:r>
          </a:p>
          <a:p>
            <a:pPr algn="just">
              <a:lnSpc>
                <a:spcPct val="150000"/>
              </a:lnSpc>
              <a:spcBef>
                <a:spcPts val="1200"/>
              </a:spcBef>
              <a:buFont typeface="Wingdings" panose="05000000000000000000" pitchFamily="2" charset="2"/>
              <a:buChar char="Ø"/>
            </a:pPr>
            <a:endParaRPr lang="el-GR" sz="1400" dirty="0" smtClean="0">
              <a:latin typeface="Arial" panose="020B0604020202020204" pitchFamily="34" charset="0"/>
              <a:cs typeface="Arial" panose="020B0604020202020204" pitchFamily="34" charset="0"/>
            </a:endParaRPr>
          </a:p>
          <a:p>
            <a:pPr algn="just">
              <a:lnSpc>
                <a:spcPct val="150000"/>
              </a:lnSpc>
              <a:spcBef>
                <a:spcPts val="1200"/>
              </a:spcBef>
              <a:buFont typeface="Wingdings" panose="05000000000000000000" pitchFamily="2" charset="2"/>
              <a:buChar char="Ø"/>
            </a:pPr>
            <a:endParaRPr lang="el-G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36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600" dirty="0">
                <a:latin typeface="Comic Sans MS" panose="030F0702030302020204" pitchFamily="66" charset="0"/>
              </a:rPr>
              <a:t>Εισαγωγή στη δομική οργάνωση του σκελετικού μυός</a:t>
            </a:r>
          </a:p>
        </p:txBody>
      </p:sp>
      <p:sp>
        <p:nvSpPr>
          <p:cNvPr id="3" name="Θέση περιεχομένου 2"/>
          <p:cNvSpPr>
            <a:spLocks noGrp="1"/>
          </p:cNvSpPr>
          <p:nvPr>
            <p:ph idx="1"/>
          </p:nvPr>
        </p:nvSpPr>
        <p:spPr>
          <a:xfrm>
            <a:off x="2589212" y="2640595"/>
            <a:ext cx="8915400" cy="3777622"/>
          </a:xfrm>
        </p:spPr>
        <p:txBody>
          <a:bodyPr vert="horz" lIns="91440" tIns="45720" rIns="91440" bIns="45720" rtlCol="0">
            <a:normAutofit/>
          </a:bodyPr>
          <a:lstStyle/>
          <a:p>
            <a:pPr algn="just">
              <a:lnSpc>
                <a:spcPct val="150000"/>
              </a:lnSpc>
              <a:spcBef>
                <a:spcPts val="1200"/>
              </a:spcBef>
              <a:buFont typeface="Wingdings" panose="05000000000000000000" pitchFamily="2" charset="2"/>
              <a:buChar char="Ø"/>
            </a:pPr>
            <a:r>
              <a:rPr lang="el-GR" sz="1400" dirty="0">
                <a:latin typeface="Arial" panose="020B0604020202020204" pitchFamily="34" charset="0"/>
                <a:cs typeface="Arial" panose="020B0604020202020204" pitchFamily="34" charset="0"/>
              </a:rPr>
              <a:t>Όλοι οι μύες σε ολόκληρο το σώμα αποτελούνται από πολλές ξεχωριστές μυϊκές ίνες, που ποικίλλουν σε πάχος και σε μήκος.</a:t>
            </a:r>
          </a:p>
          <a:p>
            <a:pPr algn="just">
              <a:lnSpc>
                <a:spcPct val="150000"/>
              </a:lnSpc>
              <a:spcBef>
                <a:spcPts val="1200"/>
              </a:spcBef>
              <a:buFont typeface="Wingdings" panose="05000000000000000000" pitchFamily="2" charset="2"/>
              <a:buChar char="Ø"/>
            </a:pPr>
            <a:r>
              <a:rPr lang="el-GR" sz="1400" dirty="0">
                <a:latin typeface="Arial" panose="020B0604020202020204" pitchFamily="34" charset="0"/>
                <a:cs typeface="Arial" panose="020B0604020202020204" pitchFamily="34" charset="0"/>
              </a:rPr>
              <a:t>Κάθε μυϊκή ίνα είναι στην πραγματικότητα ένα ξεχωριστό κύτταρο με πολλαπλούς πυρήνες. </a:t>
            </a:r>
          </a:p>
          <a:p>
            <a:pPr algn="just">
              <a:lnSpc>
                <a:spcPct val="150000"/>
              </a:lnSpc>
              <a:spcBef>
                <a:spcPts val="1200"/>
              </a:spcBef>
              <a:buFont typeface="Wingdings" panose="05000000000000000000" pitchFamily="2" charset="2"/>
              <a:buChar char="Ø"/>
            </a:pPr>
            <a:r>
              <a:rPr lang="el-GR" sz="1400" dirty="0">
                <a:latin typeface="Arial" panose="020B0604020202020204" pitchFamily="34" charset="0"/>
                <a:cs typeface="Arial" panose="020B0604020202020204" pitchFamily="34" charset="0"/>
              </a:rPr>
              <a:t>Η σύσπαση ή βράχυνση της κάθε μυϊκής ίνας είναι τελικά υπεύθυνη για τη σύσπαση ολόκληρου του μυός.</a:t>
            </a:r>
          </a:p>
          <a:p>
            <a:pPr algn="just">
              <a:lnSpc>
                <a:spcPct val="150000"/>
              </a:lnSpc>
              <a:spcBef>
                <a:spcPts val="1200"/>
              </a:spcBef>
              <a:buFont typeface="Wingdings" panose="05000000000000000000" pitchFamily="2" charset="2"/>
              <a:buChar char="Ø"/>
            </a:pPr>
            <a:r>
              <a:rPr lang="el-GR" sz="1400" dirty="0">
                <a:latin typeface="Arial" panose="020B0604020202020204" pitchFamily="34" charset="0"/>
                <a:cs typeface="Arial" panose="020B0604020202020204" pitchFamily="34" charset="0"/>
              </a:rPr>
              <a:t>Η θεμελιώδης μονάδα εντός της κάθε μυϊκής ίνας είναι γνωστή ως το </a:t>
            </a:r>
            <a:r>
              <a:rPr lang="el-GR" sz="1400" b="1" dirty="0" err="1">
                <a:latin typeface="Arial" panose="020B0604020202020204" pitchFamily="34" charset="0"/>
                <a:cs typeface="Arial" panose="020B0604020202020204" pitchFamily="34" charset="0"/>
              </a:rPr>
              <a:t>σαρκομέριο</a:t>
            </a:r>
            <a:r>
              <a:rPr lang="el-GR" sz="1400" dirty="0">
                <a:latin typeface="Arial" panose="020B0604020202020204" pitchFamily="34" charset="0"/>
                <a:cs typeface="Arial" panose="020B0604020202020204" pitchFamily="34" charset="0"/>
              </a:rPr>
              <a:t>.</a:t>
            </a:r>
          </a:p>
          <a:p>
            <a:pPr algn="just">
              <a:lnSpc>
                <a:spcPct val="150000"/>
              </a:lnSpc>
              <a:spcBef>
                <a:spcPts val="1200"/>
              </a:spcBef>
              <a:buFont typeface="Wingdings" panose="05000000000000000000" pitchFamily="2" charset="2"/>
              <a:buChar char="Ø"/>
            </a:pPr>
            <a:r>
              <a:rPr lang="el-GR" sz="1400" dirty="0">
                <a:latin typeface="Arial" panose="020B0604020202020204" pitchFamily="34" charset="0"/>
                <a:cs typeface="Arial" panose="020B0604020202020204" pitchFamily="34" charset="0"/>
              </a:rPr>
              <a:t>Η ευθυγράμμιση της βράχυνσης του κάθε </a:t>
            </a:r>
            <a:r>
              <a:rPr lang="el-GR" sz="1400" dirty="0" err="1">
                <a:latin typeface="Arial" panose="020B0604020202020204" pitchFamily="34" charset="0"/>
                <a:cs typeface="Arial" panose="020B0604020202020204" pitchFamily="34" charset="0"/>
              </a:rPr>
              <a:t>σαρκομερίου</a:t>
            </a:r>
            <a:r>
              <a:rPr lang="el-GR" sz="1400" dirty="0">
                <a:latin typeface="Arial" panose="020B0604020202020204" pitchFamily="34" charset="0"/>
                <a:cs typeface="Arial" panose="020B0604020202020204" pitchFamily="34" charset="0"/>
              </a:rPr>
              <a:t>, που συμβαίνει σε σειρά σε ολόκληρη τη μυϊκή ίνα, παράγει βράχυνση στην ίνα.</a:t>
            </a:r>
          </a:p>
          <a:p>
            <a:pPr algn="just">
              <a:lnSpc>
                <a:spcPct val="150000"/>
              </a:lnSpc>
              <a:spcBef>
                <a:spcPts val="1200"/>
              </a:spcBef>
              <a:buFont typeface="Wingdings" panose="05000000000000000000" pitchFamily="2" charset="2"/>
              <a:buChar char="Ø"/>
            </a:pPr>
            <a:r>
              <a:rPr lang="el-GR" sz="1400" dirty="0">
                <a:latin typeface="Arial" panose="020B0604020202020204" pitchFamily="34" charset="0"/>
                <a:cs typeface="Arial" panose="020B0604020202020204" pitchFamily="34" charset="0"/>
              </a:rPr>
              <a:t>Για το λόγο αυτό το </a:t>
            </a:r>
            <a:r>
              <a:rPr lang="el-GR" sz="1400" dirty="0" err="1">
                <a:latin typeface="Arial" panose="020B0604020202020204" pitchFamily="34" charset="0"/>
                <a:cs typeface="Arial" panose="020B0604020202020204" pitchFamily="34" charset="0"/>
              </a:rPr>
              <a:t>σαρκομέριο</a:t>
            </a:r>
            <a:r>
              <a:rPr lang="el-GR" sz="1400" dirty="0">
                <a:latin typeface="Arial" panose="020B0604020202020204" pitchFamily="34" charset="0"/>
                <a:cs typeface="Arial" panose="020B0604020202020204" pitchFamily="34" charset="0"/>
              </a:rPr>
              <a:t> θεωρείται η απόλυτη γεννήτρια δύναμης εντός του μυός.</a:t>
            </a:r>
          </a:p>
        </p:txBody>
      </p:sp>
    </p:spTree>
    <p:extLst>
      <p:ext uri="{BB962C8B-B14F-4D97-AF65-F5344CB8AC3E}">
        <p14:creationId xmlns:p14="http://schemas.microsoft.com/office/powerpoint/2010/main" val="187768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01040" y="1222120"/>
            <a:ext cx="4392168" cy="5050663"/>
          </a:xfrm>
        </p:spPr>
        <p:txBody>
          <a:bodyPr>
            <a:normAutofit/>
          </a:bodyPr>
          <a:lstStyle/>
          <a:p>
            <a:pPr marL="0" indent="0" algn="just">
              <a:lnSpc>
                <a:spcPct val="150000"/>
              </a:lnSpc>
              <a:spcBef>
                <a:spcPts val="0"/>
              </a:spcBef>
              <a:buNone/>
            </a:pPr>
            <a:r>
              <a:rPr lang="el-GR" sz="1400" dirty="0" smtClean="0">
                <a:latin typeface="Arial" panose="020B0604020202020204" pitchFamily="34" charset="0"/>
                <a:cs typeface="Arial" panose="020B0604020202020204" pitchFamily="34" charset="0"/>
              </a:rPr>
              <a:t>Οι </a:t>
            </a:r>
            <a:r>
              <a:rPr lang="el-GR" sz="1400" dirty="0" err="1" smtClean="0">
                <a:latin typeface="Arial" panose="020B0604020202020204" pitchFamily="34" charset="0"/>
                <a:cs typeface="Arial" panose="020B0604020202020204" pitchFamily="34" charset="0"/>
              </a:rPr>
              <a:t>εξωκυττάριοι</a:t>
            </a:r>
            <a:r>
              <a:rPr lang="el-GR" sz="1400" dirty="0" smtClean="0">
                <a:latin typeface="Arial" panose="020B0604020202020204" pitchFamily="34" charset="0"/>
                <a:cs typeface="Arial" panose="020B0604020202020204" pitchFamily="34" charset="0"/>
              </a:rPr>
              <a:t> συνδετικοί ιστοί εντός του μυός χωρίζονται σε τρείς ανατομικές κατηγορίες: </a:t>
            </a:r>
            <a:r>
              <a:rPr lang="el-GR" sz="1400" b="1" dirty="0" err="1" smtClean="0">
                <a:latin typeface="Arial" panose="020B0604020202020204" pitchFamily="34" charset="0"/>
                <a:cs typeface="Arial" panose="020B0604020202020204" pitchFamily="34" charset="0"/>
              </a:rPr>
              <a:t>επιμύιο</a:t>
            </a:r>
            <a:r>
              <a:rPr lang="el-GR" sz="1400" dirty="0" smtClean="0">
                <a:latin typeface="Arial" panose="020B0604020202020204" pitchFamily="34" charset="0"/>
                <a:cs typeface="Arial" panose="020B0604020202020204" pitchFamily="34" charset="0"/>
              </a:rPr>
              <a:t>, </a:t>
            </a:r>
            <a:r>
              <a:rPr lang="el-GR" sz="1400" b="1" dirty="0" err="1">
                <a:latin typeface="Arial" panose="020B0604020202020204" pitchFamily="34" charset="0"/>
                <a:cs typeface="Arial" panose="020B0604020202020204" pitchFamily="34" charset="0"/>
              </a:rPr>
              <a:t>περιμύιο</a:t>
            </a:r>
            <a:r>
              <a:rPr lang="el-GR" sz="1400" dirty="0" smtClean="0">
                <a:latin typeface="Arial" panose="020B0604020202020204" pitchFamily="34" charset="0"/>
                <a:cs typeface="Arial" panose="020B0604020202020204" pitchFamily="34" charset="0"/>
              </a:rPr>
              <a:t>, και </a:t>
            </a:r>
            <a:r>
              <a:rPr lang="el-GR" sz="1400" b="1" dirty="0" err="1">
                <a:latin typeface="Arial" panose="020B0604020202020204" pitchFamily="34" charset="0"/>
                <a:cs typeface="Arial" panose="020B0604020202020204" pitchFamily="34" charset="0"/>
              </a:rPr>
              <a:t>ενδομύιο</a:t>
            </a:r>
            <a:r>
              <a:rPr lang="el-GR" sz="1400" dirty="0" smtClean="0">
                <a:latin typeface="Arial" panose="020B0604020202020204" pitchFamily="34" charset="0"/>
                <a:cs typeface="Arial" panose="020B0604020202020204" pitchFamily="34" charset="0"/>
              </a:rPr>
              <a:t>.</a:t>
            </a:r>
          </a:p>
          <a:p>
            <a:pPr marL="0" indent="0" algn="just">
              <a:lnSpc>
                <a:spcPct val="150000"/>
              </a:lnSpc>
              <a:spcBef>
                <a:spcPts val="0"/>
              </a:spcBef>
              <a:buNone/>
            </a:pPr>
            <a:endParaRPr lang="el-GR" sz="1400" dirty="0" smtClean="0">
              <a:latin typeface="Arial" panose="020B0604020202020204" pitchFamily="34" charset="0"/>
              <a:cs typeface="Arial" panose="020B0604020202020204" pitchFamily="34" charset="0"/>
            </a:endParaRPr>
          </a:p>
          <a:p>
            <a:pPr algn="just">
              <a:lnSpc>
                <a:spcPct val="150000"/>
              </a:lnSpc>
              <a:spcBef>
                <a:spcPts val="0"/>
              </a:spcBef>
              <a:buFont typeface="Wingdings" panose="05000000000000000000" pitchFamily="2" charset="2"/>
              <a:buChar char="Ø"/>
            </a:pPr>
            <a:r>
              <a:rPr lang="el-GR" sz="1400" dirty="0" smtClean="0">
                <a:latin typeface="Arial" panose="020B0604020202020204" pitchFamily="34" charset="0"/>
                <a:cs typeface="Arial" panose="020B0604020202020204" pitchFamily="34" charset="0"/>
              </a:rPr>
              <a:t>Το </a:t>
            </a:r>
            <a:r>
              <a:rPr lang="el-GR" sz="1400" b="1" dirty="0" err="1">
                <a:latin typeface="Arial" panose="020B0604020202020204" pitchFamily="34" charset="0"/>
                <a:cs typeface="Arial" panose="020B0604020202020204" pitchFamily="34" charset="0"/>
              </a:rPr>
              <a:t>επιμύιο</a:t>
            </a:r>
            <a:r>
              <a:rPr lang="el-GR" sz="1400" dirty="0" smtClean="0">
                <a:latin typeface="Arial" panose="020B0604020202020204" pitchFamily="34" charset="0"/>
                <a:cs typeface="Arial" panose="020B0604020202020204" pitchFamily="34" charset="0"/>
              </a:rPr>
              <a:t> είναι μια σκληρή δομή που περιβάλλει ολόκληρη την επιφάνεια της γαστέρας και του μυός και τον ξεχωρίζει από τους άλλους μυς.</a:t>
            </a:r>
          </a:p>
          <a:p>
            <a:pPr algn="just">
              <a:lnSpc>
                <a:spcPct val="150000"/>
              </a:lnSpc>
              <a:spcBef>
                <a:spcPts val="0"/>
              </a:spcBef>
              <a:buFont typeface="Wingdings" panose="05000000000000000000" pitchFamily="2" charset="2"/>
              <a:buChar char="Ø"/>
            </a:pPr>
            <a:r>
              <a:rPr lang="el-GR" sz="1400" dirty="0" smtClean="0">
                <a:latin typeface="Arial" panose="020B0604020202020204" pitchFamily="34" charset="0"/>
                <a:cs typeface="Arial" panose="020B0604020202020204" pitchFamily="34" charset="0"/>
              </a:rPr>
              <a:t>Το </a:t>
            </a:r>
            <a:r>
              <a:rPr lang="el-GR" sz="1400" b="1" dirty="0" err="1">
                <a:latin typeface="Arial" panose="020B0604020202020204" pitchFamily="34" charset="0"/>
                <a:cs typeface="Arial" panose="020B0604020202020204" pitchFamily="34" charset="0"/>
              </a:rPr>
              <a:t>περιμύιο</a:t>
            </a:r>
            <a:r>
              <a:rPr lang="el-GR" sz="1400" dirty="0" smtClean="0">
                <a:latin typeface="Arial" panose="020B0604020202020204" pitchFamily="34" charset="0"/>
                <a:cs typeface="Arial" panose="020B0604020202020204" pitchFamily="34" charset="0"/>
              </a:rPr>
              <a:t> χωρίζει τον μυ σε δεσμίδες ινών που παρέχουν ένα σωλήνα για αιμοφόρα αγγεία και νεύρα.</a:t>
            </a:r>
          </a:p>
          <a:p>
            <a:pPr algn="just">
              <a:lnSpc>
                <a:spcPct val="150000"/>
              </a:lnSpc>
              <a:spcBef>
                <a:spcPts val="0"/>
              </a:spcBef>
              <a:buFont typeface="Wingdings" panose="05000000000000000000" pitchFamily="2" charset="2"/>
              <a:buChar char="Ø"/>
            </a:pPr>
            <a:r>
              <a:rPr lang="el-GR" sz="1400" dirty="0" smtClean="0">
                <a:latin typeface="Arial" panose="020B0604020202020204" pitchFamily="34" charset="0"/>
                <a:cs typeface="Arial" panose="020B0604020202020204" pitchFamily="34" charset="0"/>
              </a:rPr>
              <a:t>Το </a:t>
            </a:r>
            <a:r>
              <a:rPr lang="el-GR" sz="1400" b="1" dirty="0" err="1">
                <a:latin typeface="Arial" panose="020B0604020202020204" pitchFamily="34" charset="0"/>
                <a:cs typeface="Arial" panose="020B0604020202020204" pitchFamily="34" charset="0"/>
              </a:rPr>
              <a:t>ενδομύιο</a:t>
            </a:r>
            <a:r>
              <a:rPr lang="el-GR" sz="1400" dirty="0" smtClean="0">
                <a:latin typeface="Arial" panose="020B0604020202020204" pitchFamily="34" charset="0"/>
                <a:cs typeface="Arial" panose="020B0604020202020204" pitchFamily="34" charset="0"/>
              </a:rPr>
              <a:t> περιβάλλει επιμέρους μυϊκές ίνες αμέσως εξωτερικά του </a:t>
            </a:r>
            <a:r>
              <a:rPr lang="el-GR" sz="1400" dirty="0" err="1" smtClean="0">
                <a:latin typeface="Arial" panose="020B0604020202020204" pitchFamily="34" charset="0"/>
                <a:cs typeface="Arial" panose="020B0604020202020204" pitchFamily="34" charset="0"/>
              </a:rPr>
              <a:t>σαρκειλήμματος</a:t>
            </a:r>
            <a:r>
              <a:rPr lang="el-GR" sz="1400" dirty="0" smtClean="0">
                <a:latin typeface="Arial" panose="020B0604020202020204" pitchFamily="34" charset="0"/>
                <a:cs typeface="Arial" panose="020B0604020202020204" pitchFamily="34" charset="0"/>
              </a:rPr>
              <a:t>.</a:t>
            </a:r>
            <a:endParaRPr lang="el-GR" sz="1400" dirty="0">
              <a:latin typeface="Arial" panose="020B0604020202020204" pitchFamily="34" charset="0"/>
              <a:cs typeface="Arial" panose="020B0604020202020204" pitchFamily="34" charset="0"/>
            </a:endParaRPr>
          </a:p>
        </p:txBody>
      </p:sp>
      <p:pic>
        <p:nvPicPr>
          <p:cNvPr id="4" name="Εικόνα 3"/>
          <p:cNvPicPr>
            <a:picLocks noChangeAspect="1"/>
          </p:cNvPicPr>
          <p:nvPr/>
        </p:nvPicPr>
        <p:blipFill>
          <a:blip r:embed="rId2"/>
          <a:stretch>
            <a:fillRect/>
          </a:stretch>
        </p:blipFill>
        <p:spPr>
          <a:xfrm>
            <a:off x="6273145" y="569913"/>
            <a:ext cx="4705889" cy="2127567"/>
          </a:xfrm>
          <a:prstGeom prst="rect">
            <a:avLst/>
          </a:prstGeom>
        </p:spPr>
      </p:pic>
      <p:pic>
        <p:nvPicPr>
          <p:cNvPr id="5" name="Εικόνα 4"/>
          <p:cNvPicPr>
            <a:picLocks noChangeAspect="1"/>
          </p:cNvPicPr>
          <p:nvPr/>
        </p:nvPicPr>
        <p:blipFill>
          <a:blip r:embed="rId3"/>
          <a:stretch>
            <a:fillRect/>
          </a:stretch>
        </p:blipFill>
        <p:spPr>
          <a:xfrm>
            <a:off x="5486401" y="3150606"/>
            <a:ext cx="5989320" cy="3262195"/>
          </a:xfrm>
          <a:prstGeom prst="rect">
            <a:avLst/>
          </a:prstGeom>
        </p:spPr>
      </p:pic>
    </p:spTree>
    <p:extLst>
      <p:ext uri="{BB962C8B-B14F-4D97-AF65-F5344CB8AC3E}">
        <p14:creationId xmlns:p14="http://schemas.microsoft.com/office/powerpoint/2010/main" val="3854706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084832" y="265176"/>
            <a:ext cx="9419780" cy="6592824"/>
          </a:xfrm>
        </p:spPr>
        <p:txBody>
          <a:bodyPr vert="horz" lIns="91440" tIns="45720" rIns="91440" bIns="45720" rtlCol="0">
            <a:normAutofit/>
          </a:bodyPr>
          <a:lstStyle/>
          <a:p>
            <a:pPr algn="just">
              <a:lnSpc>
                <a:spcPct val="150000"/>
              </a:lnSpc>
              <a:spcBef>
                <a:spcPts val="0"/>
              </a:spcBef>
              <a:buFont typeface="Wingdings" panose="05000000000000000000" pitchFamily="2" charset="2"/>
              <a:buChar char="Ø"/>
            </a:pPr>
            <a:r>
              <a:rPr lang="el-GR" sz="1400" dirty="0">
                <a:latin typeface="Arial" panose="020B0604020202020204" pitchFamily="34" charset="0"/>
                <a:cs typeface="Arial" panose="020B0604020202020204" pitchFamily="34" charset="0"/>
              </a:rPr>
              <a:t>Οι σκελετικοί μύες όταν παρατηρηθούν με το μικροσκόπιο εμφανίζουν κάθετες γραμμώσεις και για το λόγο αυτό ονομάζονται </a:t>
            </a:r>
            <a:r>
              <a:rPr lang="el-GR" sz="1400" b="1" dirty="0">
                <a:latin typeface="Arial" panose="020B0604020202020204" pitchFamily="34" charset="0"/>
                <a:cs typeface="Arial" panose="020B0604020202020204" pitchFamily="34" charset="0"/>
              </a:rPr>
              <a:t>γραμμωτές μυϊκές </a:t>
            </a:r>
            <a:r>
              <a:rPr lang="el-GR" sz="1400" b="1" dirty="0" smtClean="0">
                <a:latin typeface="Arial" panose="020B0604020202020204" pitchFamily="34" charset="0"/>
                <a:cs typeface="Arial" panose="020B0604020202020204" pitchFamily="34" charset="0"/>
              </a:rPr>
              <a:t>ίνες.</a:t>
            </a:r>
          </a:p>
          <a:p>
            <a:pPr algn="just">
              <a:lnSpc>
                <a:spcPct val="150000"/>
              </a:lnSpc>
              <a:spcBef>
                <a:spcPts val="0"/>
              </a:spcBef>
              <a:buFont typeface="Wingdings" panose="05000000000000000000" pitchFamily="2" charset="2"/>
              <a:buChar char="Ø"/>
            </a:pPr>
            <a:endParaRPr lang="el-GR" sz="1400" b="1" dirty="0">
              <a:latin typeface="Arial" panose="020B0604020202020204" pitchFamily="34" charset="0"/>
              <a:cs typeface="Arial" panose="020B0604020202020204" pitchFamily="34" charset="0"/>
            </a:endParaRPr>
          </a:p>
          <a:p>
            <a:pPr algn="just">
              <a:lnSpc>
                <a:spcPct val="150000"/>
              </a:lnSpc>
              <a:spcBef>
                <a:spcPts val="0"/>
              </a:spcBef>
              <a:buFont typeface="Wingdings" panose="05000000000000000000" pitchFamily="2" charset="2"/>
              <a:buChar char="Ø"/>
            </a:pPr>
            <a:r>
              <a:rPr lang="el-GR" sz="1400" dirty="0">
                <a:latin typeface="Arial" panose="020B0604020202020204" pitchFamily="34" charset="0"/>
                <a:cs typeface="Arial" panose="020B0604020202020204" pitchFamily="34" charset="0"/>
              </a:rPr>
              <a:t>Οι γραμμωτές μυϊκές ίνες ανάλογα με το χρώμα που έχουν, τη σύνθεση τους και τις λειτουργικές τους ιδιότητες, διακρίνονται σε </a:t>
            </a:r>
            <a:r>
              <a:rPr lang="el-GR" sz="1400" b="1" dirty="0">
                <a:latin typeface="Arial" panose="020B0604020202020204" pitchFamily="34" charset="0"/>
                <a:cs typeface="Arial" panose="020B0604020202020204" pitchFamily="34" charset="0"/>
              </a:rPr>
              <a:t>ερυθρές</a:t>
            </a:r>
            <a:r>
              <a:rPr lang="el-GR" sz="1400" dirty="0">
                <a:latin typeface="Arial" panose="020B0604020202020204" pitchFamily="34" charset="0"/>
                <a:cs typeface="Arial" panose="020B0604020202020204" pitchFamily="34" charset="0"/>
              </a:rPr>
              <a:t> ( κόκκινες) και </a:t>
            </a:r>
            <a:r>
              <a:rPr lang="el-GR" sz="1400" b="1" dirty="0">
                <a:latin typeface="Arial" panose="020B0604020202020204" pitchFamily="34" charset="0"/>
                <a:cs typeface="Arial" panose="020B0604020202020204" pitchFamily="34" charset="0"/>
              </a:rPr>
              <a:t>λευκές</a:t>
            </a:r>
            <a:r>
              <a:rPr lang="el-GR" sz="1400" dirty="0">
                <a:latin typeface="Arial" panose="020B0604020202020204" pitchFamily="34" charset="0"/>
                <a:cs typeface="Arial" panose="020B0604020202020204" pitchFamily="34" charset="0"/>
              </a:rPr>
              <a:t> ( άσπρες). </a:t>
            </a:r>
            <a:endParaRPr lang="el-GR" sz="1400" dirty="0" smtClean="0">
              <a:latin typeface="Arial" panose="020B0604020202020204" pitchFamily="34" charset="0"/>
              <a:cs typeface="Arial" panose="020B0604020202020204" pitchFamily="34" charset="0"/>
            </a:endParaRPr>
          </a:p>
          <a:p>
            <a:pPr algn="just">
              <a:lnSpc>
                <a:spcPct val="150000"/>
              </a:lnSpc>
              <a:spcBef>
                <a:spcPts val="0"/>
              </a:spcBef>
              <a:buFont typeface="Wingdings" panose="05000000000000000000" pitchFamily="2" charset="2"/>
              <a:buChar char="Ø"/>
            </a:pPr>
            <a:endParaRPr lang="el-GR" sz="1400" dirty="0">
              <a:latin typeface="Arial" panose="020B0604020202020204" pitchFamily="34" charset="0"/>
              <a:cs typeface="Arial" panose="020B0604020202020204" pitchFamily="34" charset="0"/>
            </a:endParaRPr>
          </a:p>
          <a:p>
            <a:pPr algn="just">
              <a:lnSpc>
                <a:spcPct val="150000"/>
              </a:lnSpc>
              <a:spcBef>
                <a:spcPts val="0"/>
              </a:spcBef>
              <a:buFont typeface="Wingdings" panose="05000000000000000000" pitchFamily="2" charset="2"/>
              <a:buChar char="Ø"/>
            </a:pPr>
            <a:r>
              <a:rPr lang="el-GR" sz="1400" dirty="0">
                <a:latin typeface="Arial" panose="020B0604020202020204" pitchFamily="34" charset="0"/>
                <a:cs typeface="Arial" panose="020B0604020202020204" pitchFamily="34" charset="0"/>
              </a:rPr>
              <a:t>Οι </a:t>
            </a:r>
            <a:r>
              <a:rPr lang="el-GR" sz="1400" b="1" dirty="0">
                <a:latin typeface="Arial" panose="020B0604020202020204" pitchFamily="34" charset="0"/>
                <a:cs typeface="Arial" panose="020B0604020202020204" pitchFamily="34" charset="0"/>
              </a:rPr>
              <a:t>ερυθρές</a:t>
            </a:r>
            <a:r>
              <a:rPr lang="el-GR" sz="1400" dirty="0">
                <a:latin typeface="Arial" panose="020B0604020202020204" pitchFamily="34" charset="0"/>
                <a:cs typeface="Arial" panose="020B0604020202020204" pitchFamily="34" charset="0"/>
              </a:rPr>
              <a:t> ίνες έχουν μεγάλες ποσότητες μυοσφαιρίνης και </a:t>
            </a:r>
            <a:r>
              <a:rPr lang="el-GR" sz="1400" dirty="0" err="1">
                <a:latin typeface="Arial" panose="020B0604020202020204" pitchFamily="34" charset="0"/>
                <a:cs typeface="Arial" panose="020B0604020202020204" pitchFamily="34" charset="0"/>
              </a:rPr>
              <a:t>σαρκοπλασμίνης</a:t>
            </a:r>
            <a:r>
              <a:rPr lang="el-GR" sz="1400" dirty="0">
                <a:latin typeface="Arial" panose="020B0604020202020204" pitchFamily="34" charset="0"/>
                <a:cs typeface="Arial" panose="020B0604020202020204" pitchFamily="34" charset="0"/>
              </a:rPr>
              <a:t> και παρουσιάζουν παρατεταμένη συστολή. Είναι οι ίνες της αντοχής</a:t>
            </a:r>
            <a:r>
              <a:rPr lang="el-GR" sz="1400" dirty="0" smtClean="0">
                <a:latin typeface="Arial" panose="020B0604020202020204" pitchFamily="34" charset="0"/>
                <a:cs typeface="Arial" panose="020B0604020202020204" pitchFamily="34" charset="0"/>
              </a:rPr>
              <a:t>.</a:t>
            </a:r>
          </a:p>
          <a:p>
            <a:pPr algn="just">
              <a:lnSpc>
                <a:spcPct val="150000"/>
              </a:lnSpc>
              <a:spcBef>
                <a:spcPts val="0"/>
              </a:spcBef>
              <a:buFont typeface="Wingdings" panose="05000000000000000000" pitchFamily="2" charset="2"/>
              <a:buChar char="Ø"/>
            </a:pPr>
            <a:endParaRPr lang="el-GR" sz="1400" dirty="0">
              <a:latin typeface="Arial" panose="020B0604020202020204" pitchFamily="34" charset="0"/>
              <a:cs typeface="Arial" panose="020B0604020202020204" pitchFamily="34" charset="0"/>
            </a:endParaRPr>
          </a:p>
          <a:p>
            <a:pPr algn="just">
              <a:lnSpc>
                <a:spcPct val="150000"/>
              </a:lnSpc>
              <a:spcBef>
                <a:spcPts val="0"/>
              </a:spcBef>
              <a:buFont typeface="Wingdings" panose="05000000000000000000" pitchFamily="2" charset="2"/>
              <a:buChar char="Ø"/>
            </a:pPr>
            <a:r>
              <a:rPr lang="el-GR" sz="1400" dirty="0">
                <a:latin typeface="Arial" panose="020B0604020202020204" pitchFamily="34" charset="0"/>
                <a:cs typeface="Arial" panose="020B0604020202020204" pitchFamily="34" charset="0"/>
              </a:rPr>
              <a:t>Οι </a:t>
            </a:r>
            <a:r>
              <a:rPr lang="el-GR" sz="1400" b="1" dirty="0">
                <a:latin typeface="Arial" panose="020B0604020202020204" pitchFamily="34" charset="0"/>
                <a:cs typeface="Arial" panose="020B0604020202020204" pitchFamily="34" charset="0"/>
              </a:rPr>
              <a:t>λευκές</a:t>
            </a:r>
            <a:r>
              <a:rPr lang="el-GR" sz="1400" dirty="0">
                <a:latin typeface="Arial" panose="020B0604020202020204" pitchFamily="34" charset="0"/>
                <a:cs typeface="Arial" panose="020B0604020202020204" pitchFamily="34" charset="0"/>
              </a:rPr>
              <a:t> ίνες έχουν μεγάλες ποσότητες </a:t>
            </a:r>
            <a:r>
              <a:rPr lang="el-GR" sz="1400" dirty="0" err="1">
                <a:latin typeface="Arial" panose="020B0604020202020204" pitchFamily="34" charset="0"/>
                <a:cs typeface="Arial" panose="020B0604020202020204" pitchFamily="34" charset="0"/>
              </a:rPr>
              <a:t>σαρκοπλάσματος</a:t>
            </a:r>
            <a:r>
              <a:rPr lang="el-GR" sz="1400" dirty="0">
                <a:latin typeface="Arial" panose="020B0604020202020204" pitchFamily="34" charset="0"/>
                <a:cs typeface="Arial" panose="020B0604020202020204" pitchFamily="34" charset="0"/>
              </a:rPr>
              <a:t>, συστέλλονται με μεγάλη ταχύτητα, αλλά κουράζονται γρήγορα. Είναι οι ίνες </a:t>
            </a:r>
            <a:r>
              <a:rPr lang="el-GR" sz="1400" dirty="0" smtClean="0">
                <a:latin typeface="Arial" panose="020B0604020202020204" pitchFamily="34" charset="0"/>
                <a:cs typeface="Arial" panose="020B0604020202020204" pitchFamily="34" charset="0"/>
              </a:rPr>
              <a:t>ταχύτητας</a:t>
            </a:r>
          </a:p>
          <a:p>
            <a:pPr algn="just">
              <a:lnSpc>
                <a:spcPct val="150000"/>
              </a:lnSpc>
              <a:spcBef>
                <a:spcPts val="0"/>
              </a:spcBef>
              <a:buFont typeface="Wingdings" panose="05000000000000000000" pitchFamily="2" charset="2"/>
              <a:buChar char="Ø"/>
            </a:pPr>
            <a:endParaRPr lang="el-GR" sz="1400" dirty="0">
              <a:latin typeface="Arial" panose="020B0604020202020204" pitchFamily="34" charset="0"/>
              <a:cs typeface="Arial" panose="020B0604020202020204" pitchFamily="34" charset="0"/>
            </a:endParaRPr>
          </a:p>
          <a:p>
            <a:pPr algn="just">
              <a:lnSpc>
                <a:spcPct val="150000"/>
              </a:lnSpc>
              <a:spcBef>
                <a:spcPts val="0"/>
              </a:spcBef>
              <a:buFont typeface="Wingdings" panose="05000000000000000000" pitchFamily="2" charset="2"/>
              <a:buChar char="Ø"/>
            </a:pPr>
            <a:r>
              <a:rPr lang="el-GR" sz="1400" dirty="0">
                <a:latin typeface="Arial" panose="020B0604020202020204" pitchFamily="34" charset="0"/>
                <a:cs typeface="Arial" panose="020B0604020202020204" pitchFamily="34" charset="0"/>
              </a:rPr>
              <a:t>Οι λευκές και οι ερυθρές ίνες συνυπάρχουν στον ίδιο μυ</a:t>
            </a:r>
            <a:r>
              <a:rPr lang="el-GR" sz="1400" dirty="0" smtClean="0">
                <a:latin typeface="Arial" panose="020B0604020202020204" pitchFamily="34" charset="0"/>
                <a:cs typeface="Arial" panose="020B0604020202020204" pitchFamily="34" charset="0"/>
              </a:rPr>
              <a:t>.</a:t>
            </a:r>
          </a:p>
          <a:p>
            <a:pPr marL="0" indent="0" algn="just">
              <a:lnSpc>
                <a:spcPct val="150000"/>
              </a:lnSpc>
              <a:spcBef>
                <a:spcPts val="0"/>
              </a:spcBef>
              <a:buNone/>
            </a:pPr>
            <a:endParaRPr lang="el-GR" sz="1400" dirty="0">
              <a:latin typeface="Arial" panose="020B0604020202020204" pitchFamily="34" charset="0"/>
              <a:cs typeface="Arial" panose="020B0604020202020204" pitchFamily="34" charset="0"/>
            </a:endParaRPr>
          </a:p>
          <a:p>
            <a:pPr algn="just">
              <a:lnSpc>
                <a:spcPct val="150000"/>
              </a:lnSpc>
              <a:spcBef>
                <a:spcPts val="0"/>
              </a:spcBef>
              <a:buFont typeface="Wingdings" panose="05000000000000000000" pitchFamily="2" charset="2"/>
              <a:buChar char="Ø"/>
            </a:pPr>
            <a:r>
              <a:rPr lang="el-GR" sz="1400" dirty="0">
                <a:latin typeface="Arial" panose="020B0604020202020204" pitchFamily="34" charset="0"/>
                <a:cs typeface="Arial" panose="020B0604020202020204" pitchFamily="34" charset="0"/>
              </a:rPr>
              <a:t>Για παράδειγμα, οι μύες της πλάτης και της κνήμης αποτελούνται κυρίως από ερυθρές ίνες, ενώ οι μύες του ματιού και του χεριού, κυρίως από λευκές.</a:t>
            </a:r>
          </a:p>
          <a:p>
            <a:pPr algn="just">
              <a:lnSpc>
                <a:spcPct val="150000"/>
              </a:lnSpc>
              <a:spcBef>
                <a:spcPts val="0"/>
              </a:spcBef>
              <a:buFont typeface="Wingdings" panose="05000000000000000000" pitchFamily="2" charset="2"/>
              <a:buChar char="Ø"/>
            </a:pPr>
            <a:r>
              <a:rPr lang="el-GR" sz="1400" dirty="0">
                <a:latin typeface="Arial" panose="020B0604020202020204" pitchFamily="34" charset="0"/>
                <a:cs typeface="Arial" panose="020B0604020202020204" pitchFamily="34" charset="0"/>
              </a:rPr>
              <a:t>Η σύσταση των μυών ως προς τα δύο αυτά είδη μυϊκών ινών, διαφέρει και από άτομο σε άτομο. Για παράδειγμα μεγάλο ποσοστό ερυθρών μυϊκών ινών διαθέτουν οι δρομείς αντοχής, ενώ οι δρομείς ταχύτητας διαθέτουν μεγάλο ποσοστό λευκών μυϊκών ινών.</a:t>
            </a:r>
          </a:p>
          <a:p>
            <a:pPr algn="just">
              <a:lnSpc>
                <a:spcPct val="150000"/>
              </a:lnSpc>
              <a:spcBef>
                <a:spcPts val="0"/>
              </a:spcBef>
              <a:buFont typeface="Wingdings" panose="05000000000000000000" pitchFamily="2" charset="2"/>
              <a:buChar char="Ø"/>
            </a:pPr>
            <a:endParaRPr lang="el-G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09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572768" y="667512"/>
            <a:ext cx="10539984" cy="5888736"/>
          </a:xfrm>
        </p:spPr>
        <p:txBody>
          <a:bodyPr>
            <a:normAutofit/>
          </a:bodyPr>
          <a:lstStyle/>
          <a:p>
            <a:pPr marL="0" indent="0" algn="just">
              <a:lnSpc>
                <a:spcPct val="150000"/>
              </a:lnSpc>
              <a:spcBef>
                <a:spcPts val="0"/>
              </a:spcBef>
              <a:buNone/>
            </a:pPr>
            <a:r>
              <a:rPr lang="el-GR" sz="1400" dirty="0">
                <a:latin typeface="Arial" panose="020B0604020202020204" pitchFamily="34" charset="0"/>
                <a:cs typeface="Arial" panose="020B0604020202020204" pitchFamily="34" charset="0"/>
              </a:rPr>
              <a:t>Ο </a:t>
            </a:r>
            <a:r>
              <a:rPr lang="el-GR" sz="1400" dirty="0" err="1">
                <a:latin typeface="Arial" panose="020B0604020202020204" pitchFamily="34" charset="0"/>
                <a:cs typeface="Arial" panose="020B0604020202020204" pitchFamily="34" charset="0"/>
              </a:rPr>
              <a:t>μύς</a:t>
            </a:r>
            <a:r>
              <a:rPr lang="el-GR" sz="1400" dirty="0">
                <a:latin typeface="Arial" panose="020B0604020202020204" pitchFamily="34" charset="0"/>
                <a:cs typeface="Arial" panose="020B0604020202020204" pitchFamily="34" charset="0"/>
              </a:rPr>
              <a:t> περιέχει </a:t>
            </a:r>
            <a:r>
              <a:rPr lang="el-GR" sz="1400" dirty="0" err="1">
                <a:latin typeface="Arial" panose="020B0604020202020204" pitchFamily="34" charset="0"/>
                <a:cs typeface="Arial" panose="020B0604020202020204" pitchFamily="34" charset="0"/>
              </a:rPr>
              <a:t>περιέχει</a:t>
            </a:r>
            <a:r>
              <a:rPr lang="el-GR" sz="1400" dirty="0">
                <a:latin typeface="Arial" panose="020B0604020202020204" pitchFamily="34" charset="0"/>
                <a:cs typeface="Arial" panose="020B0604020202020204" pitchFamily="34" charset="0"/>
              </a:rPr>
              <a:t> </a:t>
            </a:r>
            <a:r>
              <a:rPr lang="el-GR" sz="1400" b="1" dirty="0" err="1">
                <a:latin typeface="Arial" panose="020B0604020202020204" pitchFamily="34" charset="0"/>
                <a:cs typeface="Arial" panose="020B0604020202020204" pitchFamily="34" charset="0"/>
              </a:rPr>
              <a:t>πρωτείνες</a:t>
            </a:r>
            <a:r>
              <a:rPr lang="el-GR" sz="1400" dirty="0">
                <a:latin typeface="Arial" panose="020B0604020202020204" pitchFamily="34" charset="0"/>
                <a:cs typeface="Arial" panose="020B0604020202020204" pitchFamily="34" charset="0"/>
              </a:rPr>
              <a:t> οι οποίες μπορεί να θεωρούνται συσταλτές ή μη συσταλτές. </a:t>
            </a:r>
            <a:endParaRPr lang="el-GR" sz="1400" dirty="0" smtClean="0">
              <a:latin typeface="Arial" panose="020B0604020202020204" pitchFamily="34" charset="0"/>
              <a:cs typeface="Arial" panose="020B0604020202020204" pitchFamily="34" charset="0"/>
            </a:endParaRPr>
          </a:p>
          <a:p>
            <a:pPr marL="0" indent="0" algn="just">
              <a:lnSpc>
                <a:spcPct val="150000"/>
              </a:lnSpc>
              <a:spcBef>
                <a:spcPts val="0"/>
              </a:spcBef>
              <a:buNone/>
            </a:pPr>
            <a:endParaRPr lang="en-US" sz="1400" dirty="0" smtClean="0">
              <a:latin typeface="Arial" panose="020B0604020202020204" pitchFamily="34" charset="0"/>
              <a:cs typeface="Arial" panose="020B0604020202020204" pitchFamily="34" charset="0"/>
            </a:endParaRPr>
          </a:p>
          <a:p>
            <a:pPr algn="just">
              <a:lnSpc>
                <a:spcPct val="150000"/>
              </a:lnSpc>
              <a:spcBef>
                <a:spcPts val="0"/>
              </a:spcBef>
            </a:pPr>
            <a:r>
              <a:rPr lang="el-GR" sz="1400" b="1" dirty="0">
                <a:latin typeface="Arial" panose="020B0604020202020204" pitchFamily="34" charset="0"/>
                <a:cs typeface="Arial" panose="020B0604020202020204" pitchFamily="34" charset="0"/>
              </a:rPr>
              <a:t>Συσταλτές</a:t>
            </a:r>
            <a:r>
              <a:rPr lang="el-GR" sz="1400" dirty="0" smtClean="0">
                <a:latin typeface="Arial" panose="020B0604020202020204" pitchFamily="34" charset="0"/>
                <a:cs typeface="Arial" panose="020B0604020202020204" pitchFamily="34" charset="0"/>
              </a:rPr>
              <a:t> </a:t>
            </a:r>
            <a:r>
              <a:rPr lang="el-GR" sz="1400" b="1" dirty="0" err="1">
                <a:latin typeface="Arial" panose="020B0604020202020204" pitchFamily="34" charset="0"/>
                <a:cs typeface="Arial" panose="020B0604020202020204" pitchFamily="34" charset="0"/>
              </a:rPr>
              <a:t>πρωτεϊνες</a:t>
            </a:r>
            <a:r>
              <a:rPr lang="el-GR" sz="1400" dirty="0" smtClean="0">
                <a:latin typeface="Arial" panose="020B0604020202020204" pitchFamily="34" charset="0"/>
                <a:cs typeface="Arial" panose="020B0604020202020204" pitchFamily="34" charset="0"/>
              </a:rPr>
              <a:t> εντός του </a:t>
            </a:r>
            <a:r>
              <a:rPr lang="el-GR" sz="1400" dirty="0" err="1" smtClean="0">
                <a:latin typeface="Arial" panose="020B0604020202020204" pitchFamily="34" charset="0"/>
                <a:cs typeface="Arial" panose="020B0604020202020204" pitchFamily="34" charset="0"/>
              </a:rPr>
              <a:t>σαρκομερίου</a:t>
            </a:r>
            <a:r>
              <a:rPr lang="el-GR" sz="1400" dirty="0" smtClean="0">
                <a:latin typeface="Arial" panose="020B0604020202020204" pitchFamily="34" charset="0"/>
                <a:cs typeface="Arial" panose="020B0604020202020204" pitchFamily="34" charset="0"/>
              </a:rPr>
              <a:t>, όπως η </a:t>
            </a:r>
            <a:r>
              <a:rPr lang="el-GR" sz="1400" b="1" dirty="0" err="1" smtClean="0">
                <a:latin typeface="Arial" panose="020B0604020202020204" pitchFamily="34" charset="0"/>
                <a:cs typeface="Arial" panose="020B0604020202020204" pitchFamily="34" charset="0"/>
              </a:rPr>
              <a:t>ακτίνη</a:t>
            </a:r>
            <a:r>
              <a:rPr lang="el-GR" sz="1400" dirty="0" smtClean="0">
                <a:latin typeface="Arial" panose="020B0604020202020204" pitchFamily="34" charset="0"/>
                <a:cs typeface="Arial" panose="020B0604020202020204" pitchFamily="34" charset="0"/>
              </a:rPr>
              <a:t> και η </a:t>
            </a:r>
            <a:r>
              <a:rPr lang="el-GR" sz="1400" b="1" dirty="0" err="1">
                <a:latin typeface="Arial" panose="020B0604020202020204" pitchFamily="34" charset="0"/>
                <a:cs typeface="Arial" panose="020B0604020202020204" pitchFamily="34" charset="0"/>
              </a:rPr>
              <a:t>μυοσίνη</a:t>
            </a:r>
            <a:r>
              <a:rPr lang="el-GR" sz="1400" dirty="0" smtClean="0">
                <a:latin typeface="Arial" panose="020B0604020202020204" pitchFamily="34" charset="0"/>
                <a:cs typeface="Arial" panose="020B0604020202020204" pitchFamily="34" charset="0"/>
              </a:rPr>
              <a:t> , </a:t>
            </a:r>
            <a:r>
              <a:rPr lang="el-GR" sz="1400" dirty="0" err="1" smtClean="0">
                <a:latin typeface="Arial" panose="020B0604020202020204" pitchFamily="34" charset="0"/>
                <a:cs typeface="Arial" panose="020B0604020202020204" pitchFamily="34" charset="0"/>
              </a:rPr>
              <a:t>αλληλεπιδρούν</a:t>
            </a:r>
            <a:r>
              <a:rPr lang="el-GR" sz="1400" dirty="0" smtClean="0">
                <a:latin typeface="Arial" panose="020B0604020202020204" pitchFamily="34" charset="0"/>
                <a:cs typeface="Arial" panose="020B0604020202020204" pitchFamily="34" charset="0"/>
              </a:rPr>
              <a:t> για να βραχύνουν τη μυϊκή ίνα και να παράγουν ενεργητική δύναμη.</a:t>
            </a:r>
          </a:p>
          <a:p>
            <a:pPr marL="0" indent="0" algn="just">
              <a:lnSpc>
                <a:spcPct val="150000"/>
              </a:lnSpc>
              <a:spcBef>
                <a:spcPts val="0"/>
              </a:spcBef>
              <a:buNone/>
            </a:pPr>
            <a:endParaRPr lang="el-GR" sz="1400" dirty="0" smtClean="0">
              <a:latin typeface="Arial" panose="020B0604020202020204" pitchFamily="34" charset="0"/>
              <a:cs typeface="Arial" panose="020B0604020202020204" pitchFamily="34" charset="0"/>
            </a:endParaRPr>
          </a:p>
          <a:p>
            <a:pPr marL="0" indent="0" algn="just">
              <a:lnSpc>
                <a:spcPct val="150000"/>
              </a:lnSpc>
              <a:spcBef>
                <a:spcPts val="0"/>
              </a:spcBef>
              <a:buNone/>
            </a:pPr>
            <a:r>
              <a:rPr lang="el-GR" sz="1400" dirty="0" smtClean="0">
                <a:latin typeface="Arial" panose="020B0604020202020204" pitchFamily="34" charset="0"/>
                <a:cs typeface="Arial" panose="020B0604020202020204" pitchFamily="34" charset="0"/>
              </a:rPr>
              <a:t>Στο </a:t>
            </a:r>
            <a:r>
              <a:rPr lang="el-GR" sz="1400" dirty="0">
                <a:latin typeface="Arial" panose="020B0604020202020204" pitchFamily="34" charset="0"/>
                <a:cs typeface="Arial" panose="020B0604020202020204" pitchFamily="34" charset="0"/>
              </a:rPr>
              <a:t>εσωτερικό της μυϊκής ίνας υπάρχουν μερικές εκατοντάδες ή χιλιάδες μυϊκά ινίδια, που διατάσσονται παράλληλα και εκτείνονται σε όλο της το μήκος. Κάθε ινίδιο αποτελείται από πολλά νημάτια </a:t>
            </a:r>
            <a:r>
              <a:rPr lang="el-GR" sz="1400" dirty="0" err="1">
                <a:latin typeface="Arial" panose="020B0604020202020204" pitchFamily="34" charset="0"/>
                <a:cs typeface="Arial" panose="020B0604020202020204" pitchFamily="34" charset="0"/>
              </a:rPr>
              <a:t>ακτίνης</a:t>
            </a:r>
            <a:r>
              <a:rPr lang="el-GR" sz="1400" dirty="0">
                <a:latin typeface="Arial" panose="020B0604020202020204" pitchFamily="34" charset="0"/>
                <a:cs typeface="Arial" panose="020B0604020202020204" pitchFamily="34" charset="0"/>
              </a:rPr>
              <a:t> και </a:t>
            </a:r>
            <a:r>
              <a:rPr lang="el-GR" sz="1400" dirty="0" err="1">
                <a:latin typeface="Arial" panose="020B0604020202020204" pitchFamily="34" charset="0"/>
                <a:cs typeface="Arial" panose="020B0604020202020204" pitchFamily="34" charset="0"/>
              </a:rPr>
              <a:t>μυοσίνης</a:t>
            </a:r>
            <a:r>
              <a:rPr lang="el-GR" sz="1400" dirty="0">
                <a:latin typeface="Arial" panose="020B0604020202020204" pitchFamily="34" charset="0"/>
                <a:cs typeface="Arial" panose="020B0604020202020204" pitchFamily="34" charset="0"/>
              </a:rPr>
              <a:t>. Κατά μήκος των ινιδίων παρεμβάλλονται κάθετα διάτρητες μεμβράνες. Το τμήμα του ινιδίου μεταξύ δύο διαδοχικών μεμβρανών αποτελεί το </a:t>
            </a:r>
            <a:r>
              <a:rPr lang="el-GR" sz="1400" dirty="0" err="1">
                <a:latin typeface="Arial" panose="020B0604020202020204" pitchFamily="34" charset="0"/>
                <a:cs typeface="Arial" panose="020B0604020202020204" pitchFamily="34" charset="0"/>
              </a:rPr>
              <a:t>σαρκομέριο</a:t>
            </a:r>
            <a:r>
              <a:rPr lang="el-GR" sz="1400" dirty="0">
                <a:latin typeface="Arial" panose="020B0604020202020204" pitchFamily="34" charset="0"/>
                <a:cs typeface="Arial" panose="020B0604020202020204" pitchFamily="34" charset="0"/>
              </a:rPr>
              <a:t>. Το κάθε </a:t>
            </a:r>
            <a:r>
              <a:rPr lang="el-GR" sz="1400" dirty="0" err="1">
                <a:latin typeface="Arial" panose="020B0604020202020204" pitchFamily="34" charset="0"/>
                <a:cs typeface="Arial" panose="020B0604020202020204" pitchFamily="34" charset="0"/>
              </a:rPr>
              <a:t>σαρκομέριο</a:t>
            </a:r>
            <a:r>
              <a:rPr lang="el-GR" sz="1400" dirty="0">
                <a:latin typeface="Arial" panose="020B0604020202020204" pitchFamily="34" charset="0"/>
                <a:cs typeface="Arial" panose="020B0604020202020204" pitchFamily="34" charset="0"/>
              </a:rPr>
              <a:t> συνίσταται από νημάτια </a:t>
            </a:r>
            <a:r>
              <a:rPr lang="el-GR" sz="1400" dirty="0" err="1">
                <a:latin typeface="Arial" panose="020B0604020202020204" pitchFamily="34" charset="0"/>
                <a:cs typeface="Arial" panose="020B0604020202020204" pitchFamily="34" charset="0"/>
              </a:rPr>
              <a:t>ακτίνης</a:t>
            </a:r>
            <a:r>
              <a:rPr lang="el-GR" sz="1400" dirty="0">
                <a:latin typeface="Arial" panose="020B0604020202020204" pitchFamily="34" charset="0"/>
                <a:cs typeface="Arial" panose="020B0604020202020204" pitchFamily="34" charset="0"/>
              </a:rPr>
              <a:t> προσκολλημένα σε κάθε μία από τις κάθετες μεμβράνες, μεταξύ των οποίων παρεμβάλλονται νημάτια </a:t>
            </a:r>
            <a:r>
              <a:rPr lang="el-GR" sz="1400" dirty="0" err="1">
                <a:latin typeface="Arial" panose="020B0604020202020204" pitchFamily="34" charset="0"/>
                <a:cs typeface="Arial" panose="020B0604020202020204" pitchFamily="34" charset="0"/>
              </a:rPr>
              <a:t>μυοσίνης</a:t>
            </a:r>
            <a:r>
              <a:rPr lang="el-GR" sz="1400" dirty="0">
                <a:latin typeface="Arial" panose="020B0604020202020204" pitchFamily="34" charset="0"/>
                <a:cs typeface="Arial" panose="020B0604020202020204" pitchFamily="34" charset="0"/>
              </a:rPr>
              <a:t>. Τα νημάτια </a:t>
            </a:r>
            <a:r>
              <a:rPr lang="el-GR" sz="1400" dirty="0" err="1">
                <a:latin typeface="Arial" panose="020B0604020202020204" pitchFamily="34" charset="0"/>
                <a:cs typeface="Arial" panose="020B0604020202020204" pitchFamily="34" charset="0"/>
              </a:rPr>
              <a:t>ακτίνης</a:t>
            </a:r>
            <a:r>
              <a:rPr lang="el-GR" sz="1400" dirty="0">
                <a:latin typeface="Arial" panose="020B0604020202020204" pitchFamily="34" charset="0"/>
                <a:cs typeface="Arial" panose="020B0604020202020204" pitchFamily="34" charset="0"/>
              </a:rPr>
              <a:t> και </a:t>
            </a:r>
            <a:r>
              <a:rPr lang="el-GR" sz="1400" dirty="0" err="1">
                <a:latin typeface="Arial" panose="020B0604020202020204" pitchFamily="34" charset="0"/>
                <a:cs typeface="Arial" panose="020B0604020202020204" pitchFamily="34" charset="0"/>
              </a:rPr>
              <a:t>μυοσίνης</a:t>
            </a:r>
            <a:r>
              <a:rPr lang="el-GR" sz="1400" dirty="0">
                <a:latin typeface="Arial" panose="020B0604020202020204" pitchFamily="34" charset="0"/>
                <a:cs typeface="Arial" panose="020B0604020202020204" pitchFamily="34" charset="0"/>
              </a:rPr>
              <a:t> διατάσσονται με τέτοιο τρόπο, ώστε στο μικροσκόπιο να εμφανίζονται εναλλάξ φωτεινές και σκοτεινές ζώνες . Οι φωτεινές ζώνες αντιστοιχούν μόνο σε νημάτια </a:t>
            </a:r>
            <a:r>
              <a:rPr lang="el-GR" sz="1400" dirty="0" err="1">
                <a:latin typeface="Arial" panose="020B0604020202020204" pitchFamily="34" charset="0"/>
                <a:cs typeface="Arial" panose="020B0604020202020204" pitchFamily="34" charset="0"/>
              </a:rPr>
              <a:t>ακτίνης</a:t>
            </a:r>
            <a:r>
              <a:rPr lang="el-GR" sz="1400" dirty="0">
                <a:latin typeface="Arial" panose="020B0604020202020204" pitchFamily="34" charset="0"/>
                <a:cs typeface="Arial" panose="020B0604020202020204" pitchFamily="34" charset="0"/>
              </a:rPr>
              <a:t> ή </a:t>
            </a:r>
            <a:r>
              <a:rPr lang="el-GR" sz="1400" dirty="0" err="1">
                <a:latin typeface="Arial" panose="020B0604020202020204" pitchFamily="34" charset="0"/>
                <a:cs typeface="Arial" panose="020B0604020202020204" pitchFamily="34" charset="0"/>
              </a:rPr>
              <a:t>μυοσίνης</a:t>
            </a:r>
            <a:r>
              <a:rPr lang="el-GR" sz="1400" dirty="0">
                <a:latin typeface="Arial" panose="020B0604020202020204" pitchFamily="34" charset="0"/>
                <a:cs typeface="Arial" panose="020B0604020202020204" pitchFamily="34" charset="0"/>
              </a:rPr>
              <a:t> ενώ οι σκοτεινές σε </a:t>
            </a:r>
            <a:r>
              <a:rPr lang="el-GR" sz="1400" dirty="0" err="1">
                <a:latin typeface="Arial" panose="020B0604020202020204" pitchFamily="34" charset="0"/>
                <a:cs typeface="Arial" panose="020B0604020202020204" pitchFamily="34" charset="0"/>
              </a:rPr>
              <a:t>αλληλοκαλυπτόμενες</a:t>
            </a:r>
            <a:r>
              <a:rPr lang="el-GR" sz="1400" dirty="0">
                <a:latin typeface="Arial" panose="020B0604020202020204" pitchFamily="34" charset="0"/>
                <a:cs typeface="Arial" panose="020B0604020202020204" pitchFamily="34" charset="0"/>
              </a:rPr>
              <a:t> περιοχές νηματίων </a:t>
            </a:r>
            <a:r>
              <a:rPr lang="el-GR" sz="1400" dirty="0" err="1">
                <a:latin typeface="Arial" panose="020B0604020202020204" pitchFamily="34" charset="0"/>
                <a:cs typeface="Arial" panose="020B0604020202020204" pitchFamily="34" charset="0"/>
              </a:rPr>
              <a:t>ακτίνης</a:t>
            </a:r>
            <a:r>
              <a:rPr lang="el-GR" sz="1400" dirty="0">
                <a:latin typeface="Arial" panose="020B0604020202020204" pitchFamily="34" charset="0"/>
                <a:cs typeface="Arial" panose="020B0604020202020204" pitchFamily="34" charset="0"/>
              </a:rPr>
              <a:t> και </a:t>
            </a:r>
            <a:r>
              <a:rPr lang="el-GR" sz="1400" dirty="0" err="1">
                <a:latin typeface="Arial" panose="020B0604020202020204" pitchFamily="34" charset="0"/>
                <a:cs typeface="Arial" panose="020B0604020202020204" pitchFamily="34" charset="0"/>
              </a:rPr>
              <a:t>μυοσίνης</a:t>
            </a:r>
            <a:r>
              <a:rPr lang="el-GR" sz="1400" dirty="0">
                <a:latin typeface="Arial" panose="020B0604020202020204" pitchFamily="34" charset="0"/>
                <a:cs typeface="Arial" panose="020B0604020202020204" pitchFamily="34" charset="0"/>
              </a:rPr>
              <a:t>. Η εναλλαγή αυτή των φωτεινών και σκοτεινών περιοχών δίνει τις χαρακτηριστικές γραμμώσεις (και το όνομα) στις γραμμωτές μυϊκές ίνες.</a:t>
            </a:r>
          </a:p>
          <a:p>
            <a:pPr marL="0" indent="0" algn="just">
              <a:lnSpc>
                <a:spcPct val="150000"/>
              </a:lnSpc>
              <a:spcBef>
                <a:spcPts val="0"/>
              </a:spcBef>
              <a:buNone/>
            </a:pPr>
            <a:endParaRPr lang="el-GR" sz="1400" dirty="0" smtClean="0">
              <a:latin typeface="Arial" panose="020B0604020202020204" pitchFamily="34" charset="0"/>
              <a:cs typeface="Arial" panose="020B0604020202020204" pitchFamily="34" charset="0"/>
            </a:endParaRPr>
          </a:p>
          <a:p>
            <a:pPr algn="just">
              <a:lnSpc>
                <a:spcPct val="150000"/>
              </a:lnSpc>
              <a:spcBef>
                <a:spcPts val="0"/>
              </a:spcBef>
            </a:pPr>
            <a:r>
              <a:rPr lang="el-GR" sz="1400" dirty="0" smtClean="0">
                <a:latin typeface="Arial" panose="020B0604020202020204" pitchFamily="34" charset="0"/>
                <a:cs typeface="Arial" panose="020B0604020202020204" pitchFamily="34" charset="0"/>
              </a:rPr>
              <a:t>Οι </a:t>
            </a:r>
            <a:r>
              <a:rPr lang="el-GR" sz="1400" b="1" dirty="0" smtClean="0">
                <a:latin typeface="Arial" panose="020B0604020202020204" pitchFamily="34" charset="0"/>
                <a:cs typeface="Arial" panose="020B0604020202020204" pitchFamily="34" charset="0"/>
              </a:rPr>
              <a:t>μη συσταλτές </a:t>
            </a:r>
            <a:r>
              <a:rPr lang="el-GR" sz="1400" b="1" dirty="0" err="1" smtClean="0">
                <a:latin typeface="Arial" panose="020B0604020202020204" pitchFamily="34" charset="0"/>
                <a:cs typeface="Arial" panose="020B0604020202020204" pitchFamily="34" charset="0"/>
              </a:rPr>
              <a:t>πρωτεϊνες</a:t>
            </a:r>
            <a:r>
              <a:rPr lang="el-GR" sz="1400" b="1" dirty="0" smtClean="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α</a:t>
            </a:r>
            <a:r>
              <a:rPr lang="el-GR" sz="1400" dirty="0" smtClean="0">
                <a:latin typeface="Arial" panose="020B0604020202020204" pitchFamily="34" charset="0"/>
                <a:cs typeface="Arial" panose="020B0604020202020204" pitchFamily="34" charset="0"/>
              </a:rPr>
              <a:t>ποτελούν το μεγαλύτερο μέρος του σκελετού του κυττάρου εντός των μυϊκών ινών και της υποστηρικτικής δομής ανάμεσα στις μυϊκές ίνες.</a:t>
            </a:r>
          </a:p>
          <a:p>
            <a:pPr algn="just">
              <a:lnSpc>
                <a:spcPct val="150000"/>
              </a:lnSpc>
              <a:spcBef>
                <a:spcPts val="0"/>
              </a:spcBef>
            </a:pPr>
            <a:endParaRPr lang="el-GR" sz="1400" dirty="0">
              <a:latin typeface="Arial" panose="020B0604020202020204" pitchFamily="34" charset="0"/>
              <a:cs typeface="Arial" panose="020B0604020202020204" pitchFamily="34" charset="0"/>
            </a:endParaRPr>
          </a:p>
          <a:p>
            <a:pPr algn="just">
              <a:lnSpc>
                <a:spcPct val="150000"/>
              </a:lnSpc>
              <a:spcBef>
                <a:spcPts val="0"/>
              </a:spcBef>
            </a:pPr>
            <a:endParaRPr lang="el-G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073114"/>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337</TotalTime>
  <Words>909</Words>
  <Application>Microsoft Office PowerPoint</Application>
  <PresentationFormat>Ευρεία οθόνη</PresentationFormat>
  <Paragraphs>71</Paragraphs>
  <Slides>11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Century Gothic</vt:lpstr>
      <vt:lpstr>Comic Sans MS</vt:lpstr>
      <vt:lpstr>Wingdings</vt:lpstr>
      <vt:lpstr>Wingdings 3</vt:lpstr>
      <vt:lpstr>Θρόισμα</vt:lpstr>
      <vt:lpstr>Δ. Ι. Ε. Κ. ΣΙΝΔΟΥ Ειδικότητα : Βοηθός Φυσικοθεραπείας</vt:lpstr>
      <vt:lpstr>Γενικά για του μυς</vt:lpstr>
      <vt:lpstr>Παρουσίαση του PowerPoint</vt:lpstr>
      <vt:lpstr>Γραμμωτοί ή σκελετικοί μύες</vt:lpstr>
      <vt:lpstr>Παρουσίαση του PowerPoint</vt:lpstr>
      <vt:lpstr>Εισαγωγή στη δομική οργάνωση του σκελετικού μυός</vt:lpstr>
      <vt:lpstr>Παρουσίαση του PowerPoint</vt:lpstr>
      <vt:lpstr>Παρουσίαση του PowerPoint</vt:lpstr>
      <vt:lpstr>Παρουσίαση του PowerPoint</vt:lpstr>
      <vt:lpstr>Παρουσίαση του PowerPoint</vt:lpstr>
      <vt:lpstr>Πηγές μαθήματος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 Ι. Ε. Κ. ΣΙΝΔΟΥ Ειδικότητα : Βοηθός Φυσικοθεραπείας</dc:title>
  <dc:creator>ΕΛΕΝΗ ΜΑΛΤΕΖΟΥ</dc:creator>
  <cp:lastModifiedBy>Λογαριασμός Microsoft</cp:lastModifiedBy>
  <cp:revision>35</cp:revision>
  <dcterms:created xsi:type="dcterms:W3CDTF">2022-02-20T19:41:06Z</dcterms:created>
  <dcterms:modified xsi:type="dcterms:W3CDTF">2023-02-18T10:34:26Z</dcterms:modified>
</cp:coreProperties>
</file>