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F02B902D-E7FC-49BF-A326-DC6CE6192751}" type="datetimeFigureOut">
              <a:rPr lang="el-GR" smtClean="0"/>
              <a:t>7/5/2023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0051B9F-1354-47E7-9F21-C7947CC80CBE}"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F02B902D-E7FC-49BF-A326-DC6CE6192751}" type="datetimeFigureOut">
              <a:rPr lang="el-GR" smtClean="0"/>
              <a:t>7/5/2023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0051B9F-1354-47E7-9F21-C7947CC80CBE}"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F02B902D-E7FC-49BF-A326-DC6CE6192751}" type="datetimeFigureOut">
              <a:rPr lang="el-GR" smtClean="0"/>
              <a:t>7/5/2023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0051B9F-1354-47E7-9F21-C7947CC80CBE}"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F02B902D-E7FC-49BF-A326-DC6CE6192751}" type="datetimeFigureOut">
              <a:rPr lang="el-GR" smtClean="0"/>
              <a:t>7/5/2023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0051B9F-1354-47E7-9F21-C7947CC80CBE}"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F02B902D-E7FC-49BF-A326-DC6CE6192751}" type="datetimeFigureOut">
              <a:rPr lang="el-GR" smtClean="0"/>
              <a:t>7/5/2023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0051B9F-1354-47E7-9F21-C7947CC80CBE}"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F02B902D-E7FC-49BF-A326-DC6CE6192751}" type="datetimeFigureOut">
              <a:rPr lang="el-GR" smtClean="0"/>
              <a:t>7/5/2023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0051B9F-1354-47E7-9F21-C7947CC80CBE}"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F02B902D-E7FC-49BF-A326-DC6CE6192751}" type="datetimeFigureOut">
              <a:rPr lang="el-GR" smtClean="0"/>
              <a:t>7/5/2023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C0051B9F-1354-47E7-9F21-C7947CC80CBE}"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F02B902D-E7FC-49BF-A326-DC6CE6192751}" type="datetimeFigureOut">
              <a:rPr lang="el-GR" smtClean="0"/>
              <a:t>7/5/2023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C0051B9F-1354-47E7-9F21-C7947CC80CBE}"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02B902D-E7FC-49BF-A326-DC6CE6192751}" type="datetimeFigureOut">
              <a:rPr lang="el-GR" smtClean="0"/>
              <a:t>7/5/2023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C0051B9F-1354-47E7-9F21-C7947CC80CBE}"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02B902D-E7FC-49BF-A326-DC6CE6192751}" type="datetimeFigureOut">
              <a:rPr lang="el-GR" smtClean="0"/>
              <a:t>7/5/2023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0051B9F-1354-47E7-9F21-C7947CC80CBE}"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02B902D-E7FC-49BF-A326-DC6CE6192751}" type="datetimeFigureOut">
              <a:rPr lang="el-GR" smtClean="0"/>
              <a:t>7/5/2023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0051B9F-1354-47E7-9F21-C7947CC80CBE}"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2B902D-E7FC-49BF-A326-DC6CE6192751}" type="datetimeFigureOut">
              <a:rPr lang="el-GR" smtClean="0"/>
              <a:t>7/5/2023</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051B9F-1354-47E7-9F21-C7947CC80CBE}"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ctrTitle"/>
          </p:nvPr>
        </p:nvSpPr>
        <p:spPr>
          <a:xfrm>
            <a:off x="357158" y="214290"/>
            <a:ext cx="7772400" cy="1470025"/>
          </a:xfrm>
        </p:spPr>
        <p:txBody>
          <a:bodyPr/>
          <a:lstStyle/>
          <a:p>
            <a:pPr algn="l"/>
            <a:r>
              <a:rPr lang="el-GR" u="sng" dirty="0">
                <a:latin typeface="Times New Roman" pitchFamily="18" charset="0"/>
                <a:cs typeface="Times New Roman" pitchFamily="18" charset="0"/>
              </a:rPr>
              <a:t>Ορισμός  </a:t>
            </a:r>
          </a:p>
        </p:txBody>
      </p:sp>
      <p:sp>
        <p:nvSpPr>
          <p:cNvPr id="5" name="4 - Υπότιτλος"/>
          <p:cNvSpPr>
            <a:spLocks noGrp="1"/>
          </p:cNvSpPr>
          <p:nvPr>
            <p:ph type="subTitle" idx="1"/>
          </p:nvPr>
        </p:nvSpPr>
        <p:spPr>
          <a:xfrm>
            <a:off x="214282" y="1785926"/>
            <a:ext cx="8929718" cy="2786082"/>
          </a:xfrm>
        </p:spPr>
        <p:txBody>
          <a:bodyPr>
            <a:normAutofit/>
          </a:bodyPr>
          <a:lstStyle/>
          <a:p>
            <a:pPr algn="l"/>
            <a:r>
              <a:rPr lang="el-GR" dirty="0">
                <a:solidFill>
                  <a:schemeClr val="tx1"/>
                </a:solidFill>
                <a:latin typeface="Times New Roman" pitchFamily="18" charset="0"/>
                <a:cs typeface="Times New Roman" pitchFamily="18" charset="0"/>
              </a:rPr>
              <a:t>Ο τετρακέφαλος μηριαίος μυς είναι ένας μεγάλος μυς στο μπροστινό μέρος του μηρού. Αποτελείται από τέσσερις μύες, τρεις πλατείς μύες τον έσω τον μέσο και τον έξω πλατύ και τον ορθό μηριαίο μυ. </a:t>
            </a:r>
          </a:p>
        </p:txBody>
      </p:sp>
      <p:pic>
        <p:nvPicPr>
          <p:cNvPr id="2050" name="Picture 2" descr="C:\Users\USER\Desktop\57_mys_kato_akrou.png"/>
          <p:cNvPicPr>
            <a:picLocks noChangeAspect="1" noChangeArrowheads="1"/>
          </p:cNvPicPr>
          <p:nvPr/>
        </p:nvPicPr>
        <p:blipFill>
          <a:blip r:embed="rId2"/>
          <a:srcRect l="17334" r="17333" b="46408"/>
          <a:stretch>
            <a:fillRect/>
          </a:stretch>
        </p:blipFill>
        <p:spPr bwMode="auto">
          <a:xfrm>
            <a:off x="2143108" y="4143380"/>
            <a:ext cx="4923010" cy="2310801"/>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l"/>
            <a:r>
              <a:rPr lang="el-GR" u="sng" dirty="0">
                <a:latin typeface="Times New Roman" pitchFamily="18" charset="0"/>
                <a:cs typeface="Times New Roman" pitchFamily="18" charset="0"/>
              </a:rPr>
              <a:t>Λειτουργία Τετρακέφαλου</a:t>
            </a:r>
          </a:p>
        </p:txBody>
      </p:sp>
      <p:sp>
        <p:nvSpPr>
          <p:cNvPr id="3" name="2 - Θέση περιεχομένου"/>
          <p:cNvSpPr>
            <a:spLocks noGrp="1"/>
          </p:cNvSpPr>
          <p:nvPr>
            <p:ph idx="1"/>
          </p:nvPr>
        </p:nvSpPr>
        <p:spPr>
          <a:xfrm>
            <a:off x="0" y="1785926"/>
            <a:ext cx="9144000" cy="4525963"/>
          </a:xfrm>
        </p:spPr>
        <p:txBody>
          <a:bodyPr>
            <a:normAutofit/>
          </a:bodyPr>
          <a:lstStyle/>
          <a:p>
            <a:pPr>
              <a:buNone/>
            </a:pPr>
            <a:r>
              <a:rPr lang="el-GR" sz="2800" dirty="0">
                <a:latin typeface="Times New Roman" pitchFamily="18" charset="0"/>
                <a:cs typeface="Times New Roman" pitchFamily="18" charset="0"/>
              </a:rPr>
              <a:t>    Ο τετρακέφαλος εκτείνει την κνήμη στην έκταση του γονάτου ενώ ο ορθός μηριαίος συμβάλλει στην κάμψη του μηρού στην άρθρωση του ισχίου. Οι πλατείς μυς καταφύονται στη επιγονατίδα και στον τένοντα του τετρακέφαλου. Λόγω της θέσης αυτής καθηλώνουν την επιγονατίδα στη θέση της καθ όλη τη διάρκεια των κινήσεων της. Ο τετρακέφαλος έχει άμεση σύνδεση με την επιγονατίδα, με τον τένοντα του τετρακέφαλου.</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l"/>
            <a:r>
              <a:rPr lang="el-GR" u="sng" dirty="0"/>
              <a:t>Έκφυση – Κατάφυση </a:t>
            </a:r>
          </a:p>
        </p:txBody>
      </p:sp>
      <p:sp>
        <p:nvSpPr>
          <p:cNvPr id="3" name="2 - Θέση περιεχομένου"/>
          <p:cNvSpPr>
            <a:spLocks noGrp="1"/>
          </p:cNvSpPr>
          <p:nvPr>
            <p:ph idx="1"/>
          </p:nvPr>
        </p:nvSpPr>
        <p:spPr>
          <a:xfrm>
            <a:off x="457200" y="1600200"/>
            <a:ext cx="8401080" cy="5615014"/>
          </a:xfrm>
        </p:spPr>
        <p:txBody>
          <a:bodyPr>
            <a:normAutofit fontScale="70000" lnSpcReduction="20000"/>
          </a:bodyPr>
          <a:lstStyle/>
          <a:p>
            <a:r>
              <a:rPr lang="el-GR" dirty="0">
                <a:latin typeface="Times New Roman" pitchFamily="18" charset="0"/>
                <a:cs typeface="Times New Roman" pitchFamily="18" charset="0"/>
              </a:rPr>
              <a:t>Οι τρεις παλτείς μύες εκφύονται από το μηριαίο οστό ενώ ο ορθός μηριαίος από το ανώνυμο οστό. Όλοι αυτοί οι μυς καταφύονται πρώτα στην επιγονατίδα και στον τένοντα του τετρακέφαλου.</a:t>
            </a:r>
          </a:p>
          <a:p>
            <a:r>
              <a:rPr lang="el-GR" dirty="0">
                <a:latin typeface="Times New Roman" pitchFamily="18" charset="0"/>
                <a:cs typeface="Times New Roman" pitchFamily="18" charset="0"/>
              </a:rPr>
              <a:t>Ο έσω πλατύς εκφύεται από το ανώτερο τμήμα του μηριαίου οστού και </a:t>
            </a:r>
            <a:r>
              <a:rPr lang="el-GR" dirty="0" err="1">
                <a:latin typeface="Times New Roman" pitchFamily="18" charset="0"/>
                <a:cs typeface="Times New Roman" pitchFamily="18" charset="0"/>
              </a:rPr>
              <a:t>καταφύεται</a:t>
            </a:r>
            <a:r>
              <a:rPr lang="el-GR" dirty="0">
                <a:latin typeface="Times New Roman" pitchFamily="18" charset="0"/>
                <a:cs typeface="Times New Roman" pitchFamily="18" charset="0"/>
              </a:rPr>
              <a:t> στην έσω πλευρά του τένοντα του </a:t>
            </a:r>
            <a:r>
              <a:rPr lang="el-GR" dirty="0" err="1">
                <a:latin typeface="Times New Roman" pitchFamily="18" charset="0"/>
                <a:cs typeface="Times New Roman" pitchFamily="18" charset="0"/>
              </a:rPr>
              <a:t>τετρακεφάλου</a:t>
            </a:r>
            <a:r>
              <a:rPr lang="el-GR" dirty="0">
                <a:latin typeface="Times New Roman" pitchFamily="18" charset="0"/>
                <a:cs typeface="Times New Roman" pitchFamily="18" charset="0"/>
              </a:rPr>
              <a:t> και της επιγονατίδας</a:t>
            </a:r>
          </a:p>
          <a:p>
            <a:r>
              <a:rPr lang="el-GR" dirty="0">
                <a:latin typeface="Times New Roman" pitchFamily="18" charset="0"/>
                <a:cs typeface="Times New Roman" pitchFamily="18" charset="0"/>
              </a:rPr>
              <a:t>Ο μέσος πλατύς εκφύεται από τα ανώτερα δύο τρίτα της επιφάνειας του μηριαίου οστού και </a:t>
            </a:r>
            <a:r>
              <a:rPr lang="el-GR" dirty="0" err="1">
                <a:latin typeface="Times New Roman" pitchFamily="18" charset="0"/>
                <a:cs typeface="Times New Roman" pitchFamily="18" charset="0"/>
              </a:rPr>
              <a:t>καταφύεται</a:t>
            </a:r>
            <a:r>
              <a:rPr lang="el-GR" dirty="0">
                <a:latin typeface="Times New Roman" pitchFamily="18" charset="0"/>
                <a:cs typeface="Times New Roman" pitchFamily="18" charset="0"/>
              </a:rPr>
              <a:t> στην εν τω βάθη επιφάνεια του τένοντα του </a:t>
            </a:r>
            <a:r>
              <a:rPr lang="el-GR" dirty="0" err="1">
                <a:latin typeface="Times New Roman" pitchFamily="18" charset="0"/>
                <a:cs typeface="Times New Roman" pitchFamily="18" charset="0"/>
              </a:rPr>
              <a:t>τετρακεφάλου</a:t>
            </a:r>
            <a:r>
              <a:rPr lang="el-GR" dirty="0">
                <a:latin typeface="Times New Roman" pitchFamily="18" charset="0"/>
                <a:cs typeface="Times New Roman" pitchFamily="18" charset="0"/>
              </a:rPr>
              <a:t> κι την έσω πλευρά της επιγονατίδας</a:t>
            </a:r>
          </a:p>
          <a:p>
            <a:r>
              <a:rPr lang="el-GR" dirty="0">
                <a:latin typeface="Times New Roman" pitchFamily="18" charset="0"/>
                <a:cs typeface="Times New Roman" pitchFamily="18" charset="0"/>
              </a:rPr>
              <a:t>Ο έξω πλατύς είναι ο μεγαλύτερος από τους πλατείς μύες.</a:t>
            </a:r>
            <a:r>
              <a:rPr lang="el-GR" dirty="0"/>
              <a:t> Εκφύεται από μια συνεχή γραμμή που αρχίζει από την έξω μεριά της πρόσθιας </a:t>
            </a:r>
            <a:r>
              <a:rPr lang="el-GR" dirty="0" err="1"/>
              <a:t>μεσοτροχαντήριας</a:t>
            </a:r>
            <a:r>
              <a:rPr lang="el-GR" dirty="0"/>
              <a:t> ακρολοφίας και σχηματίζει μια καμπύλη που καταλήγει στο ανώτερο μέρος του έξω χείλους της τραχείας γραμμής.</a:t>
            </a:r>
          </a:p>
          <a:p>
            <a:r>
              <a:rPr lang="el-GR" dirty="0"/>
              <a:t>Τέλος, ο ορθός μηριαίος, σε αντίθεση με τους υπόλοιπους, εκφύεται από το ανώνυμο οστό, με αποτέλεσμα να περνά πάνω από δύο αρθρώσεις και όχι από μία όπως οι πλατείς, οι οποίοι περνούν μόνο πάνω από την άρθρωση του γονάτου. </a:t>
            </a:r>
            <a:endParaRPr lang="el-GR"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l"/>
            <a:r>
              <a:rPr lang="el-GR" u="sng" dirty="0">
                <a:latin typeface="Times New Roman" pitchFamily="18" charset="0"/>
                <a:cs typeface="Times New Roman" pitchFamily="18" charset="0"/>
              </a:rPr>
              <a:t>Νεύρωση</a:t>
            </a:r>
          </a:p>
        </p:txBody>
      </p:sp>
      <p:sp>
        <p:nvSpPr>
          <p:cNvPr id="3" name="2 - Θέση περιεχομένου"/>
          <p:cNvSpPr>
            <a:spLocks noGrp="1"/>
          </p:cNvSpPr>
          <p:nvPr>
            <p:ph idx="1"/>
          </p:nvPr>
        </p:nvSpPr>
        <p:spPr>
          <a:xfrm>
            <a:off x="285720" y="1600200"/>
            <a:ext cx="8401080" cy="4525963"/>
          </a:xfrm>
        </p:spPr>
        <p:txBody>
          <a:bodyPr>
            <a:normAutofit lnSpcReduction="10000"/>
          </a:bodyPr>
          <a:lstStyle/>
          <a:p>
            <a:pPr>
              <a:buNone/>
            </a:pPr>
            <a:r>
              <a:rPr lang="el-GR" dirty="0">
                <a:latin typeface="Times New Roman" pitchFamily="18" charset="0"/>
                <a:cs typeface="Times New Roman" pitchFamily="18" charset="0"/>
              </a:rPr>
              <a:t>    Ο τετρακέφαλος μυς </a:t>
            </a:r>
            <a:r>
              <a:rPr lang="el-GR" dirty="0" err="1">
                <a:latin typeface="Times New Roman" pitchFamily="18" charset="0"/>
                <a:cs typeface="Times New Roman" pitchFamily="18" charset="0"/>
              </a:rPr>
              <a:t>νευρώνεται</a:t>
            </a:r>
            <a:r>
              <a:rPr lang="el-GR" dirty="0">
                <a:latin typeface="Times New Roman" pitchFamily="18" charset="0"/>
                <a:cs typeface="Times New Roman" pitchFamily="18" charset="0"/>
              </a:rPr>
              <a:t> από το μηριαίο νεύρο, με ίνες που προέρχονται κυρίως από τα επίπεδα Ο3 και Ο4 του νωτιαίου μυελού. Επομένως, ο έλεγχος αντανακλαστικής διεγερσιμότητας αυτών των επίπεδων μπορεί να γίνει με ένα κτύπημα από το ειδικό σφυράκι στον </a:t>
            </a:r>
            <a:r>
              <a:rPr lang="el-GR" dirty="0" err="1">
                <a:latin typeface="Times New Roman" pitchFamily="18" charset="0"/>
                <a:cs typeface="Times New Roman" pitchFamily="18" charset="0"/>
              </a:rPr>
              <a:t>επιγονατιδικό</a:t>
            </a:r>
            <a:r>
              <a:rPr lang="el-GR" dirty="0">
                <a:latin typeface="Times New Roman" pitchFamily="18" charset="0"/>
                <a:cs typeface="Times New Roman" pitchFamily="18" charset="0"/>
              </a:rPr>
              <a:t> σύνδεσμο, ο οποίος συνδέει την επιγονατίδα με την κνήμη και αποτελεί συνέχεια του τένοντα του τετρακέφαλου.</a:t>
            </a: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TotalTime>
  <Words>349</Words>
  <Application>Microsoft Office PowerPoint</Application>
  <PresentationFormat>Προβολή στην οθόνη (4:3)</PresentationFormat>
  <Paragraphs>12</Paragraphs>
  <Slides>4</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4</vt:i4>
      </vt:variant>
    </vt:vector>
  </HeadingPairs>
  <TitlesOfParts>
    <vt:vector size="8" baseType="lpstr">
      <vt:lpstr>Arial</vt:lpstr>
      <vt:lpstr>Calibri</vt:lpstr>
      <vt:lpstr>Times New Roman</vt:lpstr>
      <vt:lpstr>Θέμα του Office</vt:lpstr>
      <vt:lpstr>Ορισμός  </vt:lpstr>
      <vt:lpstr>Λειτουργία Τετρακέφαλου</vt:lpstr>
      <vt:lpstr>Έκφυση – Κατάφυση </vt:lpstr>
      <vt:lpstr>Νεύρωση</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Βοηθός Εργοθεραπείας  Τετρακέφαλος μηριαίος μυς</dc:title>
  <dc:creator>USER</dc:creator>
  <cp:lastModifiedBy>Ioanna Maria Stamati</cp:lastModifiedBy>
  <cp:revision>10</cp:revision>
  <dcterms:created xsi:type="dcterms:W3CDTF">2022-04-02T11:01:33Z</dcterms:created>
  <dcterms:modified xsi:type="dcterms:W3CDTF">2023-05-07T10:30:45Z</dcterms:modified>
</cp:coreProperties>
</file>