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52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10033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ΜΕΤΡΑ </a:t>
            </a:r>
            <a:r>
              <a:rPr lang="el-GR" dirty="0" smtClean="0"/>
              <a:t>ΘΕΣΗΣ</a:t>
            </a:r>
            <a:br>
              <a:rPr lang="el-GR" dirty="0" smtClean="0"/>
            </a:br>
            <a:r>
              <a:rPr lang="el-GR" dirty="0" smtClean="0"/>
              <a:t> </a:t>
            </a:r>
            <a:br>
              <a:rPr lang="el-GR" dirty="0" smtClean="0"/>
            </a:br>
            <a:r>
              <a:rPr lang="el-GR" dirty="0" smtClean="0"/>
              <a:t>ΣΤΑΘΜΙΚΟΣ ΜΕΣΟΣ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81890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ΣΤΑΘΜΙΚΟΣ ΜΕΣΟΣ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Στις περιπτώσεις που δίνεται διαφορετική βαρύτητα (έμφαση) στις τιμές </a:t>
            </a:r>
            <a:r>
              <a:rPr lang="el-GR" i="1" dirty="0"/>
              <a:t>x</a:t>
            </a:r>
            <a:r>
              <a:rPr lang="el-GR" dirty="0"/>
              <a:t>1, </a:t>
            </a:r>
            <a:r>
              <a:rPr lang="el-GR" i="1" dirty="0"/>
              <a:t>x</a:t>
            </a:r>
            <a:r>
              <a:rPr lang="el-GR" dirty="0"/>
              <a:t>2 ,..., </a:t>
            </a:r>
            <a:r>
              <a:rPr lang="el-GR" i="1" dirty="0" err="1"/>
              <a:t>x</a:t>
            </a:r>
            <a:r>
              <a:rPr lang="el-GR" dirty="0" err="1"/>
              <a:t>ν</a:t>
            </a:r>
            <a:r>
              <a:rPr lang="el-GR" dirty="0"/>
              <a:t> ενός συνόλου </a:t>
            </a:r>
            <a:r>
              <a:rPr lang="el-GR" dirty="0" err="1" smtClean="0"/>
              <a:t>δεδομένων,τότε</a:t>
            </a:r>
            <a:r>
              <a:rPr lang="el-GR" dirty="0" smtClean="0"/>
              <a:t> </a:t>
            </a:r>
            <a:r>
              <a:rPr lang="el-GR" dirty="0"/>
              <a:t>αντί του αριθμητικού μέσου χρησιμοποιούμε τον </a:t>
            </a:r>
            <a:r>
              <a:rPr lang="el-GR" b="1" dirty="0"/>
              <a:t>σταθμισμένο αριθμητικό μέσο </a:t>
            </a:r>
            <a:r>
              <a:rPr lang="el-GR" dirty="0"/>
              <a:t>ή </a:t>
            </a:r>
            <a:r>
              <a:rPr lang="el-GR" b="1" dirty="0"/>
              <a:t>σταθμικό μέσο</a:t>
            </a:r>
          </a:p>
          <a:p>
            <a:pPr marL="0" indent="0">
              <a:buNone/>
            </a:pPr>
            <a:r>
              <a:rPr lang="en-US" dirty="0"/>
              <a:t>(weighted mean).</a:t>
            </a:r>
          </a:p>
          <a:p>
            <a:pPr marL="0" indent="0">
              <a:buNone/>
            </a:pPr>
            <a:r>
              <a:rPr lang="el-GR" dirty="0"/>
              <a:t>Εάν σε κάθε τιμή </a:t>
            </a:r>
            <a:r>
              <a:rPr lang="el-GR" i="1" dirty="0"/>
              <a:t>x</a:t>
            </a:r>
            <a:r>
              <a:rPr lang="el-GR" dirty="0"/>
              <a:t>1, </a:t>
            </a:r>
            <a:r>
              <a:rPr lang="el-GR" i="1" dirty="0"/>
              <a:t>x</a:t>
            </a:r>
            <a:r>
              <a:rPr lang="el-GR" dirty="0"/>
              <a:t>2,..., </a:t>
            </a:r>
            <a:r>
              <a:rPr lang="el-GR" i="1" dirty="0" err="1"/>
              <a:t>x</a:t>
            </a:r>
            <a:r>
              <a:rPr lang="el-GR" dirty="0" err="1"/>
              <a:t>ν</a:t>
            </a:r>
            <a:r>
              <a:rPr lang="el-GR" dirty="0"/>
              <a:t> δώσουμε διαφορετική βαρύτητα, που εκφράζεται με τους λεγόμενους </a:t>
            </a:r>
            <a:r>
              <a:rPr lang="el-GR" dirty="0" smtClean="0"/>
              <a:t>συντελεστές στάθμισης </a:t>
            </a:r>
            <a:r>
              <a:rPr lang="el-GR" dirty="0"/>
              <a:t>(βαρύτητας) </a:t>
            </a:r>
            <a:r>
              <a:rPr lang="el-GR" i="1" dirty="0"/>
              <a:t>w</a:t>
            </a:r>
            <a:r>
              <a:rPr lang="el-GR" dirty="0"/>
              <a:t>1, </a:t>
            </a:r>
            <a:r>
              <a:rPr lang="el-GR" i="1" dirty="0"/>
              <a:t>w</a:t>
            </a:r>
            <a:r>
              <a:rPr lang="el-GR" dirty="0"/>
              <a:t>2,..., </a:t>
            </a:r>
            <a:r>
              <a:rPr lang="el-GR" i="1" dirty="0" err="1"/>
              <a:t>w</a:t>
            </a:r>
            <a:r>
              <a:rPr lang="el-GR" dirty="0" err="1"/>
              <a:t>ν</a:t>
            </a:r>
            <a:r>
              <a:rPr lang="el-GR" dirty="0"/>
              <a:t>, τότε ο σταθμικός μέσος βρίσκεται από τον τύπο</a:t>
            </a:r>
            <a:r>
              <a:rPr lang="el-GR" dirty="0" smtClean="0"/>
              <a:t>: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5601" y="5232400"/>
            <a:ext cx="435610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557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ΣΤΑΘΜΙΚΟΣ ΜΕΣΟΣ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44600" y="1447800"/>
            <a:ext cx="10260012" cy="5194300"/>
          </a:xfrm>
        </p:spPr>
        <p:txBody>
          <a:bodyPr/>
          <a:lstStyle/>
          <a:p>
            <a:r>
              <a:rPr lang="el-GR" dirty="0"/>
              <a:t>Γ</a:t>
            </a:r>
            <a:r>
              <a:rPr lang="el-GR" dirty="0" smtClean="0"/>
              <a:t>ια </a:t>
            </a:r>
            <a:r>
              <a:rPr lang="el-GR" dirty="0"/>
              <a:t>την εισαγωγή ενός μαθητή στην τριτοβάθμια εκπαίδευση </a:t>
            </a:r>
            <a:r>
              <a:rPr lang="el-GR" dirty="0" smtClean="0"/>
              <a:t>θα συνυπολογίζονται </a:t>
            </a:r>
            <a:r>
              <a:rPr lang="el-GR" dirty="0"/>
              <a:t>ο βαθμός </a:t>
            </a:r>
            <a:r>
              <a:rPr lang="el-GR" i="1" dirty="0"/>
              <a:t>x</a:t>
            </a:r>
            <a:r>
              <a:rPr lang="el-GR" dirty="0"/>
              <a:t>1 του απολυτηρίου του Ενιαίου Λυκείου με συντελεστή (βάρος) </a:t>
            </a:r>
            <a:r>
              <a:rPr lang="el-GR" i="1" dirty="0"/>
              <a:t>w</a:t>
            </a:r>
            <a:r>
              <a:rPr lang="el-GR" dirty="0"/>
              <a:t>1 = 7 ,5, ο </a:t>
            </a:r>
            <a:r>
              <a:rPr lang="el-GR" dirty="0" smtClean="0"/>
              <a:t>βαθμός </a:t>
            </a:r>
            <a:r>
              <a:rPr lang="el-GR" i="1" dirty="0" smtClean="0"/>
              <a:t>x</a:t>
            </a:r>
            <a:r>
              <a:rPr lang="el-GR" dirty="0" smtClean="0"/>
              <a:t>2 </a:t>
            </a:r>
            <a:r>
              <a:rPr lang="el-GR" dirty="0"/>
              <a:t>στο τεστ δεξιοτήτων με συντελεστή </a:t>
            </a:r>
            <a:r>
              <a:rPr lang="el-GR" i="1" dirty="0"/>
              <a:t>w</a:t>
            </a:r>
            <a:r>
              <a:rPr lang="el-GR" dirty="0"/>
              <a:t>2 = 1, ο βαθμός </a:t>
            </a:r>
            <a:r>
              <a:rPr lang="el-GR" i="1" dirty="0"/>
              <a:t>x</a:t>
            </a:r>
            <a:r>
              <a:rPr lang="el-GR" dirty="0"/>
              <a:t>3 στο 1ο βασικό μάθημα με συντελεστή </a:t>
            </a:r>
            <a:r>
              <a:rPr lang="el-GR" i="1" dirty="0"/>
              <a:t>w</a:t>
            </a:r>
            <a:r>
              <a:rPr lang="el-GR" dirty="0"/>
              <a:t>3 = 1 και </a:t>
            </a:r>
            <a:r>
              <a:rPr lang="el-GR" dirty="0" smtClean="0"/>
              <a:t>ο βαθμός </a:t>
            </a:r>
            <a:r>
              <a:rPr lang="el-GR" i="1" dirty="0"/>
              <a:t>x</a:t>
            </a:r>
            <a:r>
              <a:rPr lang="el-GR" dirty="0"/>
              <a:t>4 στο 2ο βασικό μάθημα με συντελεστή </a:t>
            </a:r>
            <a:r>
              <a:rPr lang="el-GR" i="1" dirty="0"/>
              <a:t>w</a:t>
            </a:r>
            <a:r>
              <a:rPr lang="el-GR" dirty="0"/>
              <a:t>4 = 0,5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Εάν ένας μαθητής πάρει τους βαθμούς </a:t>
            </a:r>
            <a:r>
              <a:rPr lang="el-GR" i="1" dirty="0"/>
              <a:t>x</a:t>
            </a:r>
            <a:r>
              <a:rPr lang="el-GR" dirty="0"/>
              <a:t>1 = 16,5, </a:t>
            </a:r>
            <a:r>
              <a:rPr lang="el-GR" i="1" dirty="0"/>
              <a:t>x</a:t>
            </a:r>
            <a:r>
              <a:rPr lang="el-GR" dirty="0"/>
              <a:t>2 </a:t>
            </a:r>
            <a:r>
              <a:rPr lang="el-GR" dirty="0" smtClean="0"/>
              <a:t>= 18</a:t>
            </a:r>
            <a:r>
              <a:rPr lang="el-GR" dirty="0"/>
              <a:t>, </a:t>
            </a:r>
            <a:r>
              <a:rPr lang="el-GR" i="1" dirty="0"/>
              <a:t>x</a:t>
            </a:r>
            <a:r>
              <a:rPr lang="el-GR" dirty="0"/>
              <a:t>3 = 17 και </a:t>
            </a:r>
            <a:r>
              <a:rPr lang="el-GR" i="1" dirty="0"/>
              <a:t>x</a:t>
            </a:r>
            <a:r>
              <a:rPr lang="el-GR" dirty="0"/>
              <a:t>4 = 16,6, τότε ο σταθμικός μέσος της επίδοσης του θα είναι</a:t>
            </a:r>
            <a:r>
              <a:rPr lang="el-GR" dirty="0" smtClean="0"/>
              <a:t>:</a:t>
            </a:r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2600" y="4851400"/>
            <a:ext cx="4927600" cy="173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525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ΔΙΑΜΕΣΟΣ (δ)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χρόνοι (σε λεπτά) που χρειάστηκαν 9 μαθητές, για να λύσουν ένα πρόβλημα είναι: 3, 5, 5, 36, 6, 7, 4, 7, 8 </a:t>
            </a:r>
            <a:r>
              <a:rPr lang="el-GR" dirty="0" smtClean="0"/>
              <a:t>με μέση </a:t>
            </a:r>
            <a:r>
              <a:rPr lang="el-GR" dirty="0"/>
              <a:t>τιμή </a:t>
            </a:r>
            <a:r>
              <a:rPr lang="el-GR" dirty="0" smtClean="0"/>
              <a:t>        </a:t>
            </a:r>
          </a:p>
          <a:p>
            <a:r>
              <a:rPr lang="el-GR" dirty="0" smtClean="0"/>
              <a:t>Παρατηρούμε </a:t>
            </a:r>
            <a:r>
              <a:rPr lang="el-GR" dirty="0"/>
              <a:t>όμως ότι οι οκτώ από τις εννέα παρατηρήσεις είναι μικρότερες του 9 και </a:t>
            </a:r>
            <a:r>
              <a:rPr lang="el-GR" dirty="0" smtClean="0"/>
              <a:t>μία (</a:t>
            </a:r>
            <a:r>
              <a:rPr lang="el-GR" dirty="0"/>
              <a:t>ακραία τιμή), η οποία επηρεάζει και τη μέση τιμή είναι, αρκετά μεγαλύτερη του 9. </a:t>
            </a:r>
            <a:endParaRPr lang="el-GR" dirty="0" smtClean="0"/>
          </a:p>
          <a:p>
            <a:r>
              <a:rPr lang="el-GR" dirty="0" smtClean="0"/>
              <a:t>Αυτό </a:t>
            </a:r>
            <a:r>
              <a:rPr lang="el-GR" dirty="0"/>
              <a:t>σημαίνει ότι η </a:t>
            </a:r>
            <a:r>
              <a:rPr lang="el-GR" dirty="0" smtClean="0"/>
              <a:t>μέση τιμή </a:t>
            </a:r>
            <a:r>
              <a:rPr lang="el-GR" dirty="0"/>
              <a:t>δεν ενδείκνυται ως μέτρο θέσης (“κέντρο”) των παρατηρήσεων αυτών. </a:t>
            </a:r>
            <a:endParaRPr lang="el-GR" dirty="0" smtClean="0"/>
          </a:p>
          <a:p>
            <a:r>
              <a:rPr lang="el-GR" dirty="0" smtClean="0"/>
              <a:t>Αντίθετα</a:t>
            </a:r>
            <a:r>
              <a:rPr lang="el-GR" dirty="0"/>
              <a:t>, ένα άλλο μέτρο θέσης </a:t>
            </a:r>
            <a:r>
              <a:rPr lang="el-GR" dirty="0" smtClean="0"/>
              <a:t>που δεν </a:t>
            </a:r>
            <a:r>
              <a:rPr lang="el-GR" dirty="0"/>
              <a:t>επηρεάζεται από ακραίες παρατηρήσεις είναι η </a:t>
            </a:r>
            <a:r>
              <a:rPr lang="el-GR" b="1" dirty="0"/>
              <a:t>διάμεσος </a:t>
            </a:r>
            <a:r>
              <a:rPr lang="el-GR" dirty="0"/>
              <a:t>(</a:t>
            </a:r>
            <a:r>
              <a:rPr lang="el-GR" dirty="0" err="1"/>
              <a:t>median</a:t>
            </a:r>
            <a:r>
              <a:rPr lang="el-GR" dirty="0"/>
              <a:t>), η οποία ορίζεται ως εξής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5880" y="2463800"/>
            <a:ext cx="976246" cy="29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558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ΔΙΑΜΕΣΟΣ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Διάμεσος (δ) ενός δείγματος </a:t>
            </a:r>
            <a:r>
              <a:rPr lang="el-GR" i="1" dirty="0"/>
              <a:t>ν </a:t>
            </a:r>
            <a:r>
              <a:rPr lang="el-GR" dirty="0"/>
              <a:t>παρατηρήσεων οι οποίες έχουν</a:t>
            </a:r>
          </a:p>
          <a:p>
            <a:pPr marL="0" indent="0">
              <a:buNone/>
            </a:pPr>
            <a:r>
              <a:rPr lang="el-GR" dirty="0"/>
              <a:t>διαταχθεί σε αύξουσα σειρά ορίζεται ως η μεσαία παρατήρηση,</a:t>
            </a:r>
          </a:p>
          <a:p>
            <a:pPr marL="0" indent="0">
              <a:buNone/>
            </a:pPr>
            <a:r>
              <a:rPr lang="el-GR" dirty="0"/>
              <a:t>όταν το </a:t>
            </a:r>
            <a:r>
              <a:rPr lang="el-GR" i="1" dirty="0"/>
              <a:t>ν </a:t>
            </a:r>
            <a:r>
              <a:rPr lang="el-GR" dirty="0"/>
              <a:t>είναι περιττός αριθμός, ή ο μέσος όρος (</a:t>
            </a:r>
            <a:r>
              <a:rPr lang="el-GR" dirty="0" err="1"/>
              <a:t>ημιάθροισμα</a:t>
            </a:r>
            <a:r>
              <a:rPr lang="el-GR" dirty="0"/>
              <a:t>)</a:t>
            </a:r>
          </a:p>
          <a:p>
            <a:pPr marL="0" indent="0">
              <a:buNone/>
            </a:pPr>
            <a:r>
              <a:rPr lang="el-GR" dirty="0"/>
              <a:t>των δύο μεσαίων παρατηρήσεων όταν το </a:t>
            </a:r>
            <a:r>
              <a:rPr lang="el-GR" i="1" dirty="0"/>
              <a:t>ν </a:t>
            </a:r>
            <a:r>
              <a:rPr lang="el-GR" dirty="0"/>
              <a:t>είναι άρτιος αριθμός.</a:t>
            </a:r>
          </a:p>
        </p:txBody>
      </p:sp>
    </p:spTree>
    <p:extLst>
      <p:ext uri="{BB962C8B-B14F-4D97-AF65-F5344CB8AC3E}">
        <p14:creationId xmlns:p14="http://schemas.microsoft.com/office/powerpoint/2010/main" val="1925230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1346200"/>
            <a:ext cx="8915400" cy="5676900"/>
          </a:xfrm>
        </p:spPr>
        <p:txBody>
          <a:bodyPr>
            <a:normAutofit/>
          </a:bodyPr>
          <a:lstStyle/>
          <a:p>
            <a:r>
              <a:rPr lang="el-GR" dirty="0"/>
              <a:t>Για παράδειγμα, για να βρούμε τη διάμεσο των δεδομένων:</a:t>
            </a:r>
          </a:p>
          <a:p>
            <a:pPr marL="0" indent="0">
              <a:buNone/>
            </a:pPr>
            <a:r>
              <a:rPr lang="el-GR" dirty="0"/>
              <a:t>α) 3, 4, 0, 6, 5, 8, 1, 1, 6, 1, 2, 8, </a:t>
            </a:r>
            <a:r>
              <a:rPr lang="el-GR" dirty="0" smtClean="0"/>
              <a:t>9</a:t>
            </a:r>
          </a:p>
          <a:p>
            <a:pPr marL="0" indent="0">
              <a:buNone/>
            </a:pPr>
            <a:r>
              <a:rPr lang="el-GR" dirty="0"/>
              <a:t>β) 3, 4, 0, 6, 5, 8, 1, 1, 6, 1, 2, 8, 9, 9</a:t>
            </a:r>
          </a:p>
          <a:p>
            <a:pPr marL="0" indent="0">
              <a:buNone/>
            </a:pPr>
            <a:r>
              <a:rPr lang="el-GR" dirty="0"/>
              <a:t>εργαζόμαστε ως εξής</a:t>
            </a:r>
            <a:r>
              <a:rPr lang="el-GR" dirty="0" smtClean="0"/>
              <a:t>:</a:t>
            </a:r>
          </a:p>
          <a:p>
            <a:pPr marL="0" indent="0">
              <a:buNone/>
            </a:pPr>
            <a:r>
              <a:rPr lang="el-GR" dirty="0"/>
              <a:t>α) Έχουμε </a:t>
            </a:r>
            <a:r>
              <a:rPr lang="el-GR" i="1" dirty="0"/>
              <a:t>ν </a:t>
            </a:r>
            <a:r>
              <a:rPr lang="el-GR" dirty="0"/>
              <a:t>= 13 παρατηρήσεις, οι οποίες σε αύξουσα σειρά είναι:</a:t>
            </a:r>
          </a:p>
          <a:p>
            <a:pPr marL="0" indent="0">
              <a:buNone/>
            </a:pPr>
            <a:r>
              <a:rPr lang="el-GR" dirty="0"/>
              <a:t>0 1 1 1 2 3 4 5 6 6 8 8 9.</a:t>
            </a:r>
          </a:p>
          <a:p>
            <a:pPr marL="0" indent="0">
              <a:buNone/>
            </a:pPr>
            <a:r>
              <a:rPr lang="el-GR" dirty="0"/>
              <a:t>Άρα, η διάμεσος είναι η μεσαία παρατήρηση (έβδομη στη σειρά), </a:t>
            </a:r>
            <a:r>
              <a:rPr lang="el-GR" i="1" dirty="0"/>
              <a:t>δ </a:t>
            </a:r>
            <a:r>
              <a:rPr lang="el-GR" dirty="0"/>
              <a:t>= 4.</a:t>
            </a:r>
          </a:p>
          <a:p>
            <a:pPr marL="0" indent="0">
              <a:buNone/>
            </a:pPr>
            <a:r>
              <a:rPr lang="el-GR" dirty="0"/>
              <a:t>β) Έχουμε </a:t>
            </a:r>
            <a:r>
              <a:rPr lang="el-GR" i="1" dirty="0"/>
              <a:t>ν </a:t>
            </a:r>
            <a:r>
              <a:rPr lang="el-GR" dirty="0"/>
              <a:t>= 14 παρατηρήσεις οι οποίες σε αύξουσα σειρά είναι:</a:t>
            </a:r>
          </a:p>
          <a:p>
            <a:pPr marL="0" indent="0">
              <a:buNone/>
            </a:pPr>
            <a:r>
              <a:rPr lang="el-GR" dirty="0"/>
              <a:t>0 1 1 1 2 3 4 5 6 6 8 8 9 9.</a:t>
            </a:r>
          </a:p>
          <a:p>
            <a:pPr marL="0" indent="0">
              <a:buNone/>
            </a:pPr>
            <a:r>
              <a:rPr lang="el-GR" dirty="0"/>
              <a:t>Άρα, η διάμεσος είναι το </a:t>
            </a:r>
            <a:r>
              <a:rPr lang="el-GR" dirty="0" err="1"/>
              <a:t>ημιάθροισμα</a:t>
            </a:r>
            <a:r>
              <a:rPr lang="el-GR" dirty="0"/>
              <a:t> των δύο μεσαίων παρατηρήσεων (της έβδομης και όγδοης στη σειρά),</a:t>
            </a:r>
          </a:p>
          <a:p>
            <a:pPr marL="0" indent="0">
              <a:buNone/>
            </a:pPr>
            <a:r>
              <a:rPr lang="el-GR" dirty="0" smtClean="0"/>
              <a:t>Δηλαδή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001" y="5943600"/>
            <a:ext cx="21717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741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ΣΥΜΠΕΡΑΣΜΑ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Παρατηρούμε ότι, η διάμεσος είναι η τιμή που χωρίζει ένα σύνολο παρατηρήσεων σε δύο ίσα μέρη όταν </a:t>
            </a:r>
            <a:r>
              <a:rPr lang="el-GR" dirty="0" smtClean="0"/>
              <a:t>οι παρατηρήσεις </a:t>
            </a:r>
            <a:r>
              <a:rPr lang="el-GR" dirty="0"/>
              <a:t>αυτές τοποθετηθούν με σειρά τάξης μεγέθους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Ακριβέστερα, η διάμεσος είναι η τιμή για την </a:t>
            </a:r>
            <a:r>
              <a:rPr lang="el-GR" dirty="0" smtClean="0"/>
              <a:t>οποία το </a:t>
            </a:r>
            <a:r>
              <a:rPr lang="el-GR" dirty="0"/>
              <a:t>πολύ 50% των παρατηρήσεων είναι μικρότερες από αυτήν και το πολύ 50% των παρατηρήσεων </a:t>
            </a:r>
            <a:r>
              <a:rPr lang="el-GR" dirty="0" smtClean="0"/>
              <a:t>είναι μεγαλύτερες </a:t>
            </a:r>
            <a:r>
              <a:rPr lang="el-GR" dirty="0"/>
              <a:t>από την τιμή αυτήν</a:t>
            </a:r>
          </a:p>
        </p:txBody>
      </p:sp>
    </p:spTree>
    <p:extLst>
      <p:ext uri="{BB962C8B-B14F-4D97-AF65-F5344CB8AC3E}">
        <p14:creationId xmlns:p14="http://schemas.microsoft.com/office/powerpoint/2010/main" val="1003654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ΔΙΑΜΕΣΟΣ ΣΕ ΟΜΑΔΟΠΟΙΗΜΕΝΑ ΔΕΔΟΜΕΝΑ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Στο παρακάτω σχήμα η</a:t>
            </a:r>
            <a:r>
              <a:rPr lang="el-GR" dirty="0" smtClean="0"/>
              <a:t> </a:t>
            </a:r>
            <a:r>
              <a:rPr lang="el-GR" dirty="0"/>
              <a:t>διάμεσος, όπως ορίστηκε, αντιστοιχεί στην </a:t>
            </a:r>
            <a:r>
              <a:rPr lang="el-GR" dirty="0" smtClean="0"/>
              <a:t>τιμή </a:t>
            </a:r>
            <a:r>
              <a:rPr lang="el-GR" i="1" dirty="0" smtClean="0"/>
              <a:t>x </a:t>
            </a:r>
            <a:r>
              <a:rPr lang="el-GR" dirty="0" smtClean="0"/>
              <a:t>= </a:t>
            </a:r>
            <a:r>
              <a:rPr lang="el-GR" i="1" dirty="0" smtClean="0"/>
              <a:t>δ </a:t>
            </a:r>
            <a:r>
              <a:rPr lang="el-GR" dirty="0" smtClean="0"/>
              <a:t>της μεταβλητής </a:t>
            </a:r>
            <a:r>
              <a:rPr lang="el-GR" i="1" dirty="0" smtClean="0"/>
              <a:t>Χ </a:t>
            </a:r>
            <a:r>
              <a:rPr lang="el-GR" dirty="0" smtClean="0"/>
              <a:t>(στον οριζόντιο άξονα), έτσι ώστε το 50% των παρατηρήσεων να είναι μικρότερες ή ίσες του </a:t>
            </a:r>
            <a:r>
              <a:rPr lang="el-GR" i="1" dirty="0"/>
              <a:t>δ</a:t>
            </a:r>
            <a:r>
              <a:rPr lang="el-GR" dirty="0"/>
              <a:t>. Δηλαδή, η διάμεσος θα έχει αθροιστική σχετική συχνότητα </a:t>
            </a:r>
            <a:r>
              <a:rPr lang="el-GR" i="1" dirty="0" err="1"/>
              <a:t>F</a:t>
            </a:r>
            <a:r>
              <a:rPr lang="el-GR" dirty="0" err="1"/>
              <a:t>i</a:t>
            </a:r>
            <a:r>
              <a:rPr lang="el-GR" dirty="0"/>
              <a:t> = 50% . Εφόσον στον κάθετο </a:t>
            </a:r>
            <a:r>
              <a:rPr lang="el-GR" dirty="0" smtClean="0"/>
              <a:t>άξονα έχουμε τις </a:t>
            </a:r>
            <a:r>
              <a:rPr lang="el-GR" dirty="0"/>
              <a:t>αθροιστικές σχετικές συχνότητες, από το σημείο </a:t>
            </a:r>
            <a:r>
              <a:rPr lang="el-GR" i="1" dirty="0"/>
              <a:t>Α </a:t>
            </a:r>
            <a:r>
              <a:rPr lang="el-GR" dirty="0"/>
              <a:t>(50% των παρατηρήσεων) φέρουμε </a:t>
            </a:r>
            <a:r>
              <a:rPr lang="el-GR" dirty="0" smtClean="0"/>
              <a:t>την ΑΒ//0Χ και στη </a:t>
            </a:r>
            <a:r>
              <a:rPr lang="el-GR" dirty="0"/>
              <a:t>συνέχεια τη </a:t>
            </a:r>
            <a:r>
              <a:rPr lang="el-GR" dirty="0" smtClean="0"/>
              <a:t>ΒΓ Ι 0Χ Τότε</a:t>
            </a:r>
            <a:r>
              <a:rPr lang="el-GR" dirty="0"/>
              <a:t>, στο σημείο </a:t>
            </a:r>
            <a:r>
              <a:rPr lang="el-GR" i="1" dirty="0"/>
              <a:t>Γ </a:t>
            </a:r>
            <a:r>
              <a:rPr lang="el-GR" dirty="0"/>
              <a:t>αντιστοιχεί η διάμεσος </a:t>
            </a:r>
            <a:r>
              <a:rPr lang="el-GR" i="1" dirty="0"/>
              <a:t>δ </a:t>
            </a:r>
            <a:r>
              <a:rPr lang="el-GR" dirty="0"/>
              <a:t>των παρατηρήσεων. </a:t>
            </a:r>
          </a:p>
        </p:txBody>
      </p:sp>
      <p:cxnSp>
        <p:nvCxnSpPr>
          <p:cNvPr id="5" name="Ευθεία γραμμή σύνδεσης 4"/>
          <p:cNvCxnSpPr/>
          <p:nvPr/>
        </p:nvCxnSpPr>
        <p:spPr>
          <a:xfrm>
            <a:off x="9512300" y="4318000"/>
            <a:ext cx="165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632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ΔΙΑΜΕΣΟΣ ΣΕ ΟΜΑΔΟΠΟΙΗΜΕΝΑ ΔΕΔΟΜΕΝΑ</a:t>
            </a: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16300" y="2070100"/>
            <a:ext cx="5610020" cy="364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9415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</TotalTime>
  <Words>680</Words>
  <Application>Microsoft Office PowerPoint</Application>
  <PresentationFormat>Ευρεία οθόνη</PresentationFormat>
  <Paragraphs>36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Θρόισμα</vt:lpstr>
      <vt:lpstr>ΜΕΤΡΑ ΘΕΣΗΣ   ΣΤΑΘΜΙΚΟΣ ΜΕΣΟΣ</vt:lpstr>
      <vt:lpstr>ΣΤΑΘΜΙΚΟΣ ΜΕΣΟΣ</vt:lpstr>
      <vt:lpstr>ΣΤΑΘΜΙΚΟΣ ΜΕΣΟΣ</vt:lpstr>
      <vt:lpstr>ΔΙΑΜΕΣΟΣ (δ)</vt:lpstr>
      <vt:lpstr>ΔΙΑΜΕΣΟΣ</vt:lpstr>
      <vt:lpstr>ΠΑΡΑΔΕΙΓΜΑ</vt:lpstr>
      <vt:lpstr>ΣΥΜΠΕΡΑΣΜΑ</vt:lpstr>
      <vt:lpstr>ΔΙΑΜΕΣΟΣ ΣΕ ΟΜΑΔΟΠΟΙΗΜΕΝΑ ΔΕΔΟΜΕΝΑ</vt:lpstr>
      <vt:lpstr>ΔΙΑΜΕΣΟΣ ΣΕ ΟΜΑΔΟΠΟΙΗΜΕΝΑ ΔΕΔΟΜΕΝΑ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ΜΕΤΡΑ ΘΕΣΗΣ</dc:title>
  <dc:creator>Χρήστης των Windows</dc:creator>
  <cp:lastModifiedBy>Χρήστης των Windows</cp:lastModifiedBy>
  <cp:revision>4</cp:revision>
  <dcterms:created xsi:type="dcterms:W3CDTF">2023-01-02T14:48:09Z</dcterms:created>
  <dcterms:modified xsi:type="dcterms:W3CDTF">2023-01-04T08:06:13Z</dcterms:modified>
</cp:coreProperties>
</file>