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653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220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869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914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124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13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815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605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993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664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511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526BE-D3C5-4EDF-8B98-E8114E3D9ECF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C2DFA-44AC-41CC-BAA3-5EDCBD4FFE0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411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Υγιεινή - Μικροβιολογία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l-GR" sz="3600" b="1" dirty="0">
                <a:solidFill>
                  <a:srgbClr val="0070C0"/>
                </a:solidFill>
              </a:rPr>
              <a:t>Μάθημα </a:t>
            </a:r>
            <a:r>
              <a:rPr lang="el-GR" sz="3600" b="1" dirty="0" smtClean="0">
                <a:solidFill>
                  <a:srgbClr val="0070C0"/>
                </a:solidFill>
              </a:rPr>
              <a:t>1</a:t>
            </a:r>
            <a:r>
              <a:rPr lang="en-US" sz="3600" b="1" dirty="0" smtClean="0">
                <a:solidFill>
                  <a:srgbClr val="0070C0"/>
                </a:solidFill>
              </a:rPr>
              <a:t>3</a:t>
            </a:r>
            <a:r>
              <a:rPr lang="el-GR" sz="3600" b="1" baseline="30000" dirty="0" smtClean="0">
                <a:solidFill>
                  <a:srgbClr val="0070C0"/>
                </a:solidFill>
              </a:rPr>
              <a:t>ο</a:t>
            </a: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endParaRPr lang="el-GR" sz="3600" b="1" dirty="0">
              <a:solidFill>
                <a:srgbClr val="0070C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79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Κολοβακτηρίδιο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/>
              <a:t>Επιδημιολογία</a:t>
            </a:r>
          </a:p>
          <a:p>
            <a:pPr marL="0" indent="0">
              <a:buNone/>
            </a:pPr>
            <a:r>
              <a:rPr lang="el-GR" dirty="0"/>
              <a:t>Τα κολοβακτηρίδια είναι τα πιο άφθονα αερόβια μικρόβια της εντερικής </a:t>
            </a:r>
            <a:r>
              <a:rPr lang="el-GR" dirty="0" smtClean="0"/>
              <a:t>και όλης </a:t>
            </a:r>
            <a:r>
              <a:rPr lang="el-GR" dirty="0"/>
              <a:t>της φυσιολογικής χλωρίδας του ανθρώπου και των ζώων.</a:t>
            </a:r>
          </a:p>
          <a:p>
            <a:pPr marL="0" indent="0">
              <a:buNone/>
            </a:pPr>
            <a:r>
              <a:rPr lang="el-GR" dirty="0"/>
              <a:t>Υπάρχουν άφθονα σε όλες τις τροφές.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Στα νοσοκομεία το κολοβακτηρίδιο είναι το πιο συχνό αίτιο </a:t>
            </a:r>
            <a:r>
              <a:rPr lang="el-GR" b="1" i="1" u="sng" dirty="0" smtClean="0">
                <a:solidFill>
                  <a:srgbClr val="FF0000"/>
                </a:solidFill>
              </a:rPr>
              <a:t>νοσοκομειακών λοιμώξεων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392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Κλεμπσιέλλες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4741355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Κύριος εκπρόσωπός τους είναι η </a:t>
            </a:r>
            <a:r>
              <a:rPr lang="el-GR" b="1" u="sng" dirty="0">
                <a:solidFill>
                  <a:srgbClr val="FF0000"/>
                </a:solidFill>
              </a:rPr>
              <a:t>Κλεμπσιέλλα της πνευμονίας </a:t>
            </a:r>
            <a:r>
              <a:rPr lang="el-GR" i="1" dirty="0"/>
              <a:t>(Klebsiella pneumoniae).</a:t>
            </a:r>
          </a:p>
          <a:p>
            <a:r>
              <a:rPr lang="el-GR" dirty="0"/>
              <a:t>Είναι Gram αρνητικό βακτηρίδιο </a:t>
            </a:r>
            <a:r>
              <a:rPr lang="el-GR" dirty="0" smtClean="0"/>
              <a:t>ακίνητο</a:t>
            </a:r>
          </a:p>
          <a:p>
            <a:r>
              <a:rPr lang="el-GR" b="1" u="sng" dirty="0">
                <a:solidFill>
                  <a:srgbClr val="FF0000"/>
                </a:solidFill>
              </a:rPr>
              <a:t>Είναι ευκαιριακά παθογόνο μικρόβιο της φυσιολογικής χλωρίδας του </a:t>
            </a:r>
            <a:r>
              <a:rPr lang="el-GR" b="1" u="sng" dirty="0" smtClean="0">
                <a:solidFill>
                  <a:srgbClr val="FF0000"/>
                </a:solidFill>
              </a:rPr>
              <a:t>σώματος</a:t>
            </a:r>
          </a:p>
          <a:p>
            <a:r>
              <a:rPr lang="el-GR" b="1" dirty="0"/>
              <a:t>Προκαλεί </a:t>
            </a:r>
            <a:r>
              <a:rPr lang="el-GR" dirty="0"/>
              <a:t>πνευμονία με δημιουργία πνευμονικών αποστημάτων σε άτομα </a:t>
            </a:r>
            <a:r>
              <a:rPr lang="el-GR" dirty="0" smtClean="0"/>
              <a:t>με μειωμένη </a:t>
            </a:r>
            <a:r>
              <a:rPr lang="el-GR" dirty="0"/>
              <a:t>φυσική άμυνα ή προϋπάρχουσες παθήσεις, όπως διαβήτης, νόσοι του </a:t>
            </a:r>
            <a:r>
              <a:rPr lang="el-GR" dirty="0" smtClean="0"/>
              <a:t>αναπνευστικού</a:t>
            </a:r>
            <a:r>
              <a:rPr lang="el-GR" dirty="0"/>
              <a:t>, αλκοολισμός κ.ά.</a:t>
            </a:r>
          </a:p>
          <a:p>
            <a:r>
              <a:rPr lang="el-GR" dirty="0"/>
              <a:t>Στις ουρολοιμώξεις είναι το δεύτερο αίτιο μετά το Κολοβακτηρίδιο κυρίως </a:t>
            </a:r>
            <a:r>
              <a:rPr lang="el-GR" dirty="0" smtClean="0"/>
              <a:t>στις υποτροπές </a:t>
            </a:r>
            <a:r>
              <a:rPr lang="el-GR" dirty="0"/>
              <a:t>της.</a:t>
            </a:r>
          </a:p>
          <a:p>
            <a:r>
              <a:rPr lang="el-GR" dirty="0"/>
              <a:t>Προκαλεί επίσης </a:t>
            </a:r>
            <a:r>
              <a:rPr lang="el-GR" dirty="0">
                <a:solidFill>
                  <a:srgbClr val="FF0000"/>
                </a:solidFill>
              </a:rPr>
              <a:t>μηνιγγίτιδες</a:t>
            </a:r>
            <a:r>
              <a:rPr lang="el-GR" dirty="0"/>
              <a:t> και </a:t>
            </a:r>
            <a:r>
              <a:rPr lang="el-GR" b="1" u="sng" dirty="0">
                <a:solidFill>
                  <a:srgbClr val="FF0000"/>
                </a:solidFill>
              </a:rPr>
              <a:t>είναι συχνό αίτιο νοσοκομειακών λοιμώξεων</a:t>
            </a:r>
            <a:endParaRPr lang="el-GR" b="1" u="sng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77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Σαλμονέλλες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7592"/>
            <a:ext cx="10515600" cy="4869371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Είναι μικρόβια Gram αρνητικά </a:t>
            </a:r>
            <a:r>
              <a:rPr lang="el-GR" dirty="0" smtClean="0"/>
              <a:t>κινούμενα</a:t>
            </a:r>
          </a:p>
          <a:p>
            <a:pPr marL="0" indent="0">
              <a:buNone/>
            </a:pPr>
            <a:r>
              <a:rPr lang="el-GR" b="1" dirty="0"/>
              <a:t>Παθογένεια</a:t>
            </a: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</a:rPr>
              <a:t>Οι Σαλμονέλλες προκαλούν διάφορες νόσους εντερικές ή εξωεντερικές όπως:</a:t>
            </a:r>
          </a:p>
          <a:p>
            <a:pPr marL="0" indent="0">
              <a:buNone/>
            </a:pPr>
            <a:r>
              <a:rPr lang="el-GR" b="1" dirty="0"/>
              <a:t>α) Εντερικές Σαλμονελλώσεις</a:t>
            </a:r>
          </a:p>
          <a:p>
            <a:r>
              <a:rPr lang="el-GR" b="1" dirty="0"/>
              <a:t>• Τυφοειδής πυρετός, παράτυφοι</a:t>
            </a:r>
            <a:r>
              <a:rPr lang="el-GR" b="1" dirty="0" smtClean="0"/>
              <a:t>. (</a:t>
            </a:r>
            <a:r>
              <a:rPr lang="el-GR" dirty="0"/>
              <a:t>Η Σαλμονέλλα κυκλοφορεί στο αίμα, εγκαθίσταται στο έντερο και </a:t>
            </a:r>
            <a:r>
              <a:rPr lang="el-GR" dirty="0" smtClean="0"/>
              <a:t>αποβάλλεται </a:t>
            </a:r>
            <a:r>
              <a:rPr lang="el-GR" dirty="0"/>
              <a:t>με τα κόπρανα</a:t>
            </a:r>
            <a:r>
              <a:rPr lang="el-GR" dirty="0" smtClean="0"/>
              <a:t>.)</a:t>
            </a:r>
            <a:endParaRPr lang="el-GR" b="1" dirty="0" smtClean="0"/>
          </a:p>
          <a:p>
            <a:r>
              <a:rPr lang="el-GR" b="1" dirty="0"/>
              <a:t>• </a:t>
            </a:r>
            <a:r>
              <a:rPr lang="el-GR" b="1" dirty="0" smtClean="0"/>
              <a:t>Εντεροκολίτις </a:t>
            </a:r>
            <a:r>
              <a:rPr lang="el-GR" b="1" dirty="0"/>
              <a:t>από </a:t>
            </a:r>
            <a:r>
              <a:rPr lang="el-GR" b="1" dirty="0" smtClean="0"/>
              <a:t>Σαλμονέλλες (</a:t>
            </a:r>
            <a:r>
              <a:rPr lang="el-GR" dirty="0"/>
              <a:t>Τρόφιμα που μπορεί να την προκαλέσουν είναι το κρέας, το </a:t>
            </a:r>
            <a:r>
              <a:rPr lang="el-GR" dirty="0" smtClean="0"/>
              <a:t>κοτόπουλο</a:t>
            </a:r>
            <a:r>
              <a:rPr lang="el-GR" dirty="0"/>
              <a:t>, το γάλα, τα αβγά, τα ψάρια, τα θαλασσινά</a:t>
            </a:r>
            <a:r>
              <a:rPr lang="el-GR" dirty="0" smtClean="0"/>
              <a:t>.)</a:t>
            </a:r>
            <a:endParaRPr lang="el-GR" b="1" dirty="0" smtClean="0"/>
          </a:p>
          <a:p>
            <a:r>
              <a:rPr lang="el-GR" b="1" dirty="0"/>
              <a:t>• Τροφικές </a:t>
            </a:r>
            <a:r>
              <a:rPr lang="el-GR" b="1" dirty="0" smtClean="0"/>
              <a:t>δηλητηριάσεις (</a:t>
            </a:r>
            <a:r>
              <a:rPr lang="el-GR" dirty="0"/>
              <a:t>Δεν οφείλονται στον πολλαπλασιασμό των σαλμονελλών αλλά σε </a:t>
            </a:r>
            <a:r>
              <a:rPr lang="el-GR" dirty="0" smtClean="0"/>
              <a:t>παραγωγή εντεροτοξίνης.)</a:t>
            </a:r>
            <a:endParaRPr lang="el-GR" b="1" dirty="0" smtClean="0"/>
          </a:p>
          <a:p>
            <a:r>
              <a:rPr lang="el-GR" b="1" dirty="0"/>
              <a:t>β) Εξωεντερικές </a:t>
            </a:r>
            <a:r>
              <a:rPr lang="el-GR" b="1" dirty="0" smtClean="0"/>
              <a:t>Σαλμονελλώσεις </a:t>
            </a:r>
            <a:r>
              <a:rPr lang="el-GR" dirty="0"/>
              <a:t>προκαλούνται σε ανοσοκατασταλμένα άτομα</a:t>
            </a:r>
            <a:r>
              <a:rPr lang="el-GR" dirty="0" smtClean="0"/>
              <a:t>, ηλικιωμένους</a:t>
            </a:r>
            <a:r>
              <a:rPr lang="el-GR" dirty="0"/>
              <a:t>, πάσχοντες από δρεπανοκυτταρική αναιμία, AIDS κ.ά. και είναι:</a:t>
            </a:r>
            <a:endParaRPr lang="el-GR" b="1" dirty="0" smtClean="0"/>
          </a:p>
          <a:p>
            <a:r>
              <a:rPr lang="el-GR" b="1" dirty="0"/>
              <a:t>Μηνιγγίτις.</a:t>
            </a:r>
          </a:p>
          <a:p>
            <a:r>
              <a:rPr lang="el-GR" b="1" dirty="0"/>
              <a:t>• Ουρολοιμώξεις.</a:t>
            </a:r>
          </a:p>
          <a:p>
            <a:r>
              <a:rPr lang="el-GR" b="1" dirty="0"/>
              <a:t>• Οστεομυελίτις</a:t>
            </a:r>
            <a:endParaRPr lang="el-GR" b="1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875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ΨΕΥΔΟΜΟΝΑΔΕΣ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Είναι βακτηρίδια Gram αρνητικά, κινητά με μία ή περισσότερες </a:t>
            </a:r>
            <a:r>
              <a:rPr lang="el-GR" dirty="0" smtClean="0"/>
              <a:t>βλεφαρίδες</a:t>
            </a:r>
          </a:p>
          <a:p>
            <a:r>
              <a:rPr lang="el-GR" dirty="0"/>
              <a:t>Αποικίζουν παροδικά τα ζώα, τα φυτά και τον άνθρωπο. Ζουν στο φυσικό περι-</a:t>
            </a:r>
          </a:p>
          <a:p>
            <a:pPr marL="0" indent="0">
              <a:buNone/>
            </a:pPr>
            <a:r>
              <a:rPr lang="el-GR" dirty="0"/>
              <a:t>βάλλον (νερό, έδαφος</a:t>
            </a:r>
            <a:r>
              <a:rPr lang="el-GR" dirty="0" smtClean="0"/>
              <a:t>).</a:t>
            </a:r>
          </a:p>
          <a:p>
            <a:r>
              <a:rPr lang="el-GR" dirty="0" smtClean="0"/>
              <a:t> </a:t>
            </a:r>
            <a:r>
              <a:rPr lang="el-GR" b="1" u="sng" dirty="0">
                <a:solidFill>
                  <a:srgbClr val="FF0000"/>
                </a:solidFill>
              </a:rPr>
              <a:t>Στα νοσοκομεία τις βρίσκουμε σ’ όλες τις υγρές </a:t>
            </a:r>
            <a:r>
              <a:rPr lang="el-GR" b="1" u="sng" dirty="0" smtClean="0">
                <a:solidFill>
                  <a:srgbClr val="FF0000"/>
                </a:solidFill>
              </a:rPr>
              <a:t>επιφάνειες</a:t>
            </a:r>
            <a:r>
              <a:rPr lang="el-GR" b="1" u="sng" dirty="0">
                <a:solidFill>
                  <a:srgbClr val="FF0000"/>
                </a:solidFill>
              </a:rPr>
              <a:t>, στους καθετήρες, στους αναρροφητήρες, στα ενδοσκοπικά όργανα κ.λπ</a:t>
            </a:r>
            <a:r>
              <a:rPr lang="el-GR" dirty="0"/>
              <a:t>. </a:t>
            </a:r>
            <a:r>
              <a:rPr lang="el-GR" dirty="0" smtClean="0"/>
              <a:t>Έχουν βρεθεί </a:t>
            </a:r>
            <a:r>
              <a:rPr lang="el-GR" dirty="0"/>
              <a:t>στα κόπρανα κατσαρίδων που τράφηκαν πειραματικά με μολυσμένη τροφή.</a:t>
            </a:r>
          </a:p>
          <a:p>
            <a:r>
              <a:rPr lang="el-GR" dirty="0"/>
              <a:t>Ζουν μέσα σε αντισηπτικά διαλύματα.</a:t>
            </a:r>
          </a:p>
          <a:p>
            <a:r>
              <a:rPr lang="el-GR" b="1" u="sng" dirty="0">
                <a:solidFill>
                  <a:srgbClr val="FF0000"/>
                </a:solidFill>
              </a:rPr>
              <a:t>Είναι μαζί με το Σταφυλόκοκκο τα συχνότερα </a:t>
            </a:r>
            <a:r>
              <a:rPr lang="el-GR" b="1" i="1" u="sng" dirty="0">
                <a:solidFill>
                  <a:srgbClr val="FF0000"/>
                </a:solidFill>
              </a:rPr>
              <a:t>αίτια των νοσοκομειακών λοιμώ-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ξεων</a:t>
            </a:r>
            <a:endParaRPr lang="el-GR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4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ΨΕΥΔΟΜΟΝΑΔΕΣ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Πολλά είδη είναι παθογόνα για τον άνθρωπο με κυριότερο εκπρόσωπο την </a:t>
            </a:r>
            <a:r>
              <a:rPr lang="el-GR" dirty="0" smtClean="0"/>
              <a:t>Ψευδομονάδα </a:t>
            </a:r>
            <a:r>
              <a:rPr lang="el-GR" dirty="0"/>
              <a:t>την πυοκυανική</a:t>
            </a:r>
            <a:r>
              <a:rPr lang="el-GR" dirty="0" smtClean="0"/>
              <a:t>.</a:t>
            </a:r>
          </a:p>
          <a:p>
            <a:r>
              <a:rPr lang="el-GR" b="1" dirty="0"/>
              <a:t>Προκαλεί </a:t>
            </a:r>
            <a:r>
              <a:rPr lang="el-GR" dirty="0"/>
              <a:t>λοιμώξεις κυρίως σε εγκαυματίες, πάσχοντες από κυστική ίνωση </a:t>
            </a:r>
            <a:r>
              <a:rPr lang="el-GR" dirty="0" smtClean="0"/>
              <a:t>και υποβαλλόμενους </a:t>
            </a:r>
            <a:r>
              <a:rPr lang="el-GR" dirty="0"/>
              <a:t>σε θεραπεία με ανοσοκατασταλτικά</a:t>
            </a:r>
            <a:r>
              <a:rPr lang="el-GR" dirty="0" smtClean="0"/>
              <a:t>. Επίσης </a:t>
            </a:r>
            <a:r>
              <a:rPr lang="el-GR" dirty="0"/>
              <a:t>προσβάλλει τα νεογνά και τους τραυματίες. Προκαλεί λοιμώξεις </a:t>
            </a:r>
            <a:r>
              <a:rPr lang="el-GR" dirty="0" smtClean="0"/>
              <a:t>στους οφθαλμούς </a:t>
            </a:r>
            <a:r>
              <a:rPr lang="el-GR" dirty="0"/>
              <a:t>από μολυσμένα νερά κολυμβητηρίων και από χρήση φακών επαφής</a:t>
            </a:r>
            <a:r>
              <a:rPr lang="el-GR" dirty="0" smtClean="0"/>
              <a:t>, χρονία </a:t>
            </a:r>
            <a:r>
              <a:rPr lang="el-GR" dirty="0"/>
              <a:t>μέση ωτίτιδα και ουρολοιμώξεις σε ασθενείς με ουροκαθετήρες.</a:t>
            </a:r>
          </a:p>
          <a:p>
            <a:r>
              <a:rPr lang="el-GR" b="1" u="sng" dirty="0">
                <a:solidFill>
                  <a:srgbClr val="FF0000"/>
                </a:solidFill>
              </a:rPr>
              <a:t>Τα τελευταία χρόνια από την αλόγιστη χρήση των αντιβιοτικών έχουν αυξηθεί </a:t>
            </a:r>
            <a:r>
              <a:rPr lang="el-GR" b="1" u="sng" dirty="0" smtClean="0">
                <a:solidFill>
                  <a:srgbClr val="FF0000"/>
                </a:solidFill>
              </a:rPr>
              <a:t>οι λοιμώξεις </a:t>
            </a:r>
            <a:r>
              <a:rPr lang="el-GR" b="1" u="sng" dirty="0">
                <a:solidFill>
                  <a:srgbClr val="FF0000"/>
                </a:solidFill>
              </a:rPr>
              <a:t>από ψευδομονάδες που είναι ανθεκτικές στα αντιβιοτικά.</a:t>
            </a:r>
          </a:p>
        </p:txBody>
      </p:sp>
    </p:spTree>
    <p:extLst>
      <p:ext uri="{BB962C8B-B14F-4D97-AF65-F5344CB8AC3E}">
        <p14:creationId xmlns:p14="http://schemas.microsoft.com/office/powerpoint/2010/main" val="41451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ΜΥΚΟΒΑΚΤΗΡΙΔΙΑ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Gram θετικά οξεάντοχα βακτηρίδια. Στα μυκοβακτηρίδια υπάγονται το </a:t>
            </a:r>
            <a:r>
              <a:rPr lang="el-GR" b="1" u="sng" dirty="0" smtClean="0">
                <a:solidFill>
                  <a:srgbClr val="FF0000"/>
                </a:solidFill>
              </a:rPr>
              <a:t>Μυκοβακτηρίδιο </a:t>
            </a:r>
            <a:r>
              <a:rPr lang="el-GR" b="1" u="sng" dirty="0">
                <a:solidFill>
                  <a:srgbClr val="FF0000"/>
                </a:solidFill>
              </a:rPr>
              <a:t>της </a:t>
            </a:r>
            <a:r>
              <a:rPr lang="el-GR" b="1" u="sng" dirty="0" smtClean="0">
                <a:solidFill>
                  <a:srgbClr val="FF0000"/>
                </a:solidFill>
              </a:rPr>
              <a:t>φυματιώσης</a:t>
            </a:r>
            <a:r>
              <a:rPr lang="el-GR" dirty="0"/>
              <a:t>, </a:t>
            </a:r>
            <a:r>
              <a:rPr lang="el-GR" b="1" u="sng" dirty="0">
                <a:solidFill>
                  <a:srgbClr val="FF0000"/>
                </a:solidFill>
              </a:rPr>
              <a:t>το </a:t>
            </a:r>
            <a:r>
              <a:rPr lang="el-GR" b="1" u="sng" dirty="0" smtClean="0">
                <a:solidFill>
                  <a:srgbClr val="FF0000"/>
                </a:solidFill>
              </a:rPr>
              <a:t>Μυκοβακτηρίδιο </a:t>
            </a:r>
            <a:r>
              <a:rPr lang="el-GR" b="1" u="sng" dirty="0">
                <a:solidFill>
                  <a:srgbClr val="FF0000"/>
                </a:solidFill>
              </a:rPr>
              <a:t>του Χάνσεν που προκαλεί </a:t>
            </a:r>
            <a:r>
              <a:rPr lang="el-GR" b="1" u="sng" dirty="0" smtClean="0">
                <a:solidFill>
                  <a:srgbClr val="FF0000"/>
                </a:solidFill>
              </a:rPr>
              <a:t>τη λέπρα</a:t>
            </a:r>
            <a:r>
              <a:rPr lang="el-GR" dirty="0" smtClean="0"/>
              <a:t> </a:t>
            </a:r>
            <a:r>
              <a:rPr lang="el-GR" dirty="0"/>
              <a:t>και πολλά σαπροφυτικά μυκοβακτηρίδια που ζουν ελεύθερα στο φυσικό </a:t>
            </a:r>
            <a:r>
              <a:rPr lang="el-GR" dirty="0" smtClean="0"/>
              <a:t>περιβάλλον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854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Μυκοβακτηρίδιο της φυματιώσεως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Προκαλεί τη νόσο </a:t>
            </a:r>
            <a:r>
              <a:rPr lang="el-GR" b="1" u="sng" dirty="0">
                <a:solidFill>
                  <a:srgbClr val="FF0000"/>
                </a:solidFill>
              </a:rPr>
              <a:t>φυματίωση</a:t>
            </a:r>
            <a:r>
              <a:rPr lang="el-GR" dirty="0" smtClean="0"/>
              <a:t>.</a:t>
            </a:r>
          </a:p>
          <a:p>
            <a:r>
              <a:rPr lang="el-GR" dirty="0"/>
              <a:t>Όταν μπουν τα μυκοβακτηρίδια από το αναπνευστικό σύστημα, </a:t>
            </a:r>
            <a:r>
              <a:rPr lang="el-GR" dirty="0" smtClean="0"/>
              <a:t>φαγοκυτταρώνονται </a:t>
            </a:r>
            <a:r>
              <a:rPr lang="el-GR" dirty="0"/>
              <a:t>από τα μακροφάγα κύτταρα των μικρών βρόγχων. Όσα επιζήσουν </a:t>
            </a:r>
            <a:r>
              <a:rPr lang="el-GR" dirty="0" smtClean="0"/>
              <a:t>πολλαπλασιάζονται </a:t>
            </a:r>
            <a:r>
              <a:rPr lang="el-GR" dirty="0"/>
              <a:t>και μεταφέρονται στους πυλαίους λεμφαδένες προκαλώντας </a:t>
            </a:r>
            <a:r>
              <a:rPr lang="el-GR" b="1" u="sng" dirty="0">
                <a:solidFill>
                  <a:srgbClr val="FF0000"/>
                </a:solidFill>
              </a:rPr>
              <a:t>αδενίτιδα</a:t>
            </a:r>
            <a:r>
              <a:rPr lang="el-GR" dirty="0"/>
              <a:t>.</a:t>
            </a:r>
          </a:p>
          <a:p>
            <a:r>
              <a:rPr lang="el-GR" b="1" u="sng" dirty="0">
                <a:solidFill>
                  <a:srgbClr val="FF0000"/>
                </a:solidFill>
              </a:rPr>
              <a:t>Μπορεί μέσω του αίματος να εγκατασταθούν και σε διάφορα όργανα (νεφροί</a:t>
            </a:r>
            <a:r>
              <a:rPr lang="el-GR" b="1" u="sng" dirty="0" smtClean="0">
                <a:solidFill>
                  <a:srgbClr val="FF0000"/>
                </a:solidFill>
              </a:rPr>
              <a:t>, ουροδόχος </a:t>
            </a:r>
            <a:r>
              <a:rPr lang="el-GR" b="1" u="sng" dirty="0">
                <a:solidFill>
                  <a:srgbClr val="FF0000"/>
                </a:solidFill>
              </a:rPr>
              <a:t>κύστη, μήνιγγες</a:t>
            </a:r>
            <a:r>
              <a:rPr lang="el-G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27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Μερικά όμως μυκοβακτηρίδια παραμένουν ζωντανά και μπορεί να γίνει </a:t>
            </a:r>
            <a:r>
              <a:rPr lang="el-GR" dirty="0" smtClean="0"/>
              <a:t>αναζωπύρωση </a:t>
            </a:r>
            <a:r>
              <a:rPr lang="el-GR" dirty="0"/>
              <a:t>της φυματίωσης μετά από χρόνια.</a:t>
            </a:r>
          </a:p>
        </p:txBody>
      </p:sp>
    </p:spTree>
    <p:extLst>
      <p:ext uri="{BB962C8B-B14F-4D97-AF65-F5344CB8AC3E}">
        <p14:creationId xmlns:p14="http://schemas.microsoft.com/office/powerpoint/2010/main" val="258074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Μυκοβακτηρίδιο της λέπρας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Είναι </a:t>
            </a:r>
            <a:r>
              <a:rPr lang="el-GR" dirty="0" smtClean="0"/>
              <a:t>βακτηρίδιο </a:t>
            </a:r>
            <a:r>
              <a:rPr lang="en-US" dirty="0"/>
              <a:t>Gram </a:t>
            </a:r>
            <a:r>
              <a:rPr lang="el-GR" dirty="0" smtClean="0"/>
              <a:t>θετικό.</a:t>
            </a:r>
          </a:p>
          <a:p>
            <a:r>
              <a:rPr lang="el-GR" dirty="0"/>
              <a:t>Προκαλεί στον άνθρωπο τη λέπρα. Πηγή του μικροβίου είναι ο πάσχων </a:t>
            </a:r>
            <a:r>
              <a:rPr lang="el-GR" dirty="0" smtClean="0"/>
              <a:t>άνθρωπος</a:t>
            </a:r>
            <a:r>
              <a:rPr lang="el-GR" dirty="0"/>
              <a:t>.</a:t>
            </a:r>
          </a:p>
          <a:p>
            <a:r>
              <a:rPr lang="el-GR" dirty="0"/>
              <a:t>Πολλαπλασιάζεται κυρίως στα άκρα, επιζεί στα μακροφάγα του δέρματος</a:t>
            </a:r>
          </a:p>
        </p:txBody>
      </p:sp>
    </p:spTree>
    <p:extLst>
      <p:ext uri="{BB962C8B-B14F-4D97-AF65-F5344CB8AC3E}">
        <p14:creationId xmlns:p14="http://schemas.microsoft.com/office/powerpoint/2010/main" val="5837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50000"/>
                  </a:schemeClr>
                </a:solidFill>
              </a:rPr>
              <a:t>Περιεχόμενα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Συνοπτική περιγραφή  και παθολογικές καταστάσεις που προκαλούν τα παρακάτω μικρόβια:   Βρουκέλλα, Αιμόφιλος, Εντεροβακτηριοειδή / Ψευδομονάδα, Μυκοβακτηρίδια</a:t>
            </a:r>
          </a:p>
        </p:txBody>
      </p:sp>
    </p:spTree>
    <p:extLst>
      <p:ext uri="{BB962C8B-B14F-4D97-AF65-F5344CB8AC3E}">
        <p14:creationId xmlns:p14="http://schemas.microsoft.com/office/powerpoint/2010/main" val="4332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Βρουκέλλα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47962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/>
              <a:t>Οι βρουκέλλες είναι μικρά Gram αρνητικά κοκκοβακτηρίδια ακίνητα. </a:t>
            </a:r>
            <a:r>
              <a:rPr lang="el-GR" b="1" u="sng" dirty="0">
                <a:solidFill>
                  <a:srgbClr val="002060"/>
                </a:solidFill>
              </a:rPr>
              <a:t>Όλα τα </a:t>
            </a:r>
            <a:r>
              <a:rPr lang="el-GR" b="1" u="sng" dirty="0" smtClean="0">
                <a:solidFill>
                  <a:srgbClr val="002060"/>
                </a:solidFill>
              </a:rPr>
              <a:t>είδη είναι </a:t>
            </a:r>
            <a:r>
              <a:rPr lang="el-GR" b="1" u="sng" dirty="0">
                <a:solidFill>
                  <a:srgbClr val="002060"/>
                </a:solidFill>
              </a:rPr>
              <a:t>παθογόνα για τον άνθρωπο και τα ζώα</a:t>
            </a:r>
            <a:r>
              <a:rPr lang="el-GR" dirty="0"/>
              <a:t>. Δεν αναπτύσσονται στα κοινά </a:t>
            </a:r>
            <a:r>
              <a:rPr lang="el-GR" dirty="0" smtClean="0"/>
              <a:t>θρεπτικά υλικά.</a:t>
            </a:r>
          </a:p>
          <a:p>
            <a:r>
              <a:rPr lang="el-GR" b="1" dirty="0"/>
              <a:t>Παθογένεια</a:t>
            </a:r>
          </a:p>
          <a:p>
            <a:pPr marL="0" indent="0">
              <a:buNone/>
            </a:pPr>
            <a:r>
              <a:rPr lang="el-GR" dirty="0"/>
              <a:t>Προκαλούν νόσους που λέγονται βρουκελλώσεις και είναι ζωονόσοι. </a:t>
            </a:r>
            <a:r>
              <a:rPr lang="el-GR" b="1" i="1" u="sng" dirty="0" smtClean="0">
                <a:solidFill>
                  <a:srgbClr val="FF0000"/>
                </a:solidFill>
              </a:rPr>
              <a:t>Μεταδίδονται </a:t>
            </a:r>
            <a:r>
              <a:rPr lang="el-GR" b="1" i="1" u="sng" dirty="0">
                <a:solidFill>
                  <a:srgbClr val="FF0000"/>
                </a:solidFill>
              </a:rPr>
              <a:t>με το άβραστο γάλα και το τυρί και με άμεση επαφή με τα ζώα.</a:t>
            </a:r>
          </a:p>
          <a:p>
            <a:pPr marL="0" indent="0">
              <a:buNone/>
            </a:pPr>
            <a:r>
              <a:rPr lang="el-GR" dirty="0"/>
              <a:t>Στον </a:t>
            </a:r>
            <a:r>
              <a:rPr lang="el-GR" b="1" dirty="0"/>
              <a:t>άνθρωπο προκαλούν </a:t>
            </a:r>
            <a:r>
              <a:rPr lang="el-GR" dirty="0"/>
              <a:t>νόσο:</a:t>
            </a:r>
          </a:p>
          <a:p>
            <a:pPr marL="0" indent="0">
              <a:buNone/>
            </a:pPr>
            <a:r>
              <a:rPr lang="el-GR" dirty="0"/>
              <a:t>• η βρουκέλλα του μελιταίου της κατσίκας </a:t>
            </a:r>
            <a:r>
              <a:rPr lang="el-GR" i="1" dirty="0"/>
              <a:t>(Brucella melitensis)</a:t>
            </a:r>
          </a:p>
          <a:p>
            <a:pPr marL="0" indent="0">
              <a:buNone/>
            </a:pPr>
            <a:r>
              <a:rPr lang="el-GR" dirty="0"/>
              <a:t>• η βρουκέλλα των αγελάδων </a:t>
            </a:r>
            <a:r>
              <a:rPr lang="el-GR" i="1" dirty="0"/>
              <a:t>(Brucella abortus)</a:t>
            </a:r>
          </a:p>
          <a:p>
            <a:pPr marL="0" indent="0">
              <a:buNone/>
            </a:pPr>
            <a:r>
              <a:rPr lang="el-GR" dirty="0"/>
              <a:t>• η βρουκέλλα των χοίρων </a:t>
            </a:r>
            <a:r>
              <a:rPr lang="el-GR" i="1" dirty="0"/>
              <a:t>(Brucella suis)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Η Βρουκέλλα του Μελιταίου προκαλεί το Μελιταίο πυρετό. </a:t>
            </a:r>
            <a:r>
              <a:rPr lang="el-GR" dirty="0"/>
              <a:t>Η νόσος συνήθως</a:t>
            </a:r>
          </a:p>
          <a:p>
            <a:pPr marL="0" indent="0">
              <a:buNone/>
            </a:pPr>
            <a:r>
              <a:rPr lang="el-GR" dirty="0"/>
              <a:t>αρχίζει με </a:t>
            </a:r>
            <a:r>
              <a:rPr lang="el-GR" b="1" u="sng" dirty="0"/>
              <a:t>υψηλό πυρετό και πόνο στις αρθρώσεις</a:t>
            </a:r>
            <a:r>
              <a:rPr lang="el-GR" dirty="0"/>
              <a:t>, μπορεί όμως να εμφανισθεί χω-</a:t>
            </a:r>
          </a:p>
          <a:p>
            <a:pPr marL="0" indent="0">
              <a:buNone/>
            </a:pPr>
            <a:r>
              <a:rPr lang="el-GR" dirty="0"/>
              <a:t>ρίς συμπτώματα στους κτηνοτρόφους και κτηνιάτρους.</a:t>
            </a:r>
          </a:p>
          <a:p>
            <a:pPr marL="0" indent="0">
              <a:buNone/>
            </a:pPr>
            <a:r>
              <a:rPr lang="el-GR" dirty="0"/>
              <a:t>Μεγάλη προσοχή πρέπει να δίνεται στη σωστή θεραπεία, επειδή </a:t>
            </a:r>
            <a:r>
              <a:rPr lang="el-GR" b="1" i="1" u="sng" dirty="0">
                <a:solidFill>
                  <a:srgbClr val="FF0000"/>
                </a:solidFill>
              </a:rPr>
              <a:t>η νόσος </a:t>
            </a:r>
            <a:r>
              <a:rPr lang="el-GR" b="1" i="1" u="sng" dirty="0" smtClean="0">
                <a:solidFill>
                  <a:srgbClr val="FF0000"/>
                </a:solidFill>
              </a:rPr>
              <a:t>υποτροπιάζει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85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ΑΙΜΟΦΙΛΟΣ ΤΗΣ ΓΡΙΠΗΣ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8176"/>
            <a:ext cx="10515600" cy="4768787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 Αιμόφιλος της γρίπης </a:t>
            </a:r>
            <a:r>
              <a:rPr lang="el-GR" i="1" dirty="0"/>
              <a:t>(</a:t>
            </a:r>
            <a:r>
              <a:rPr lang="en-US" i="1" dirty="0" err="1"/>
              <a:t>Haemomiphilus</a:t>
            </a:r>
            <a:r>
              <a:rPr lang="en-US" i="1" dirty="0"/>
              <a:t> </a:t>
            </a:r>
            <a:r>
              <a:rPr lang="en-US" i="1" dirty="0" err="1"/>
              <a:t>influenzae</a:t>
            </a:r>
            <a:r>
              <a:rPr lang="en-US" i="1" dirty="0"/>
              <a:t>) </a:t>
            </a:r>
            <a:r>
              <a:rPr lang="el-GR" dirty="0"/>
              <a:t>είναι πολύ μικρό </a:t>
            </a:r>
            <a:r>
              <a:rPr lang="en-US" dirty="0"/>
              <a:t>Gram </a:t>
            </a:r>
            <a:r>
              <a:rPr lang="el-GR" dirty="0" smtClean="0"/>
              <a:t>αρνητικό </a:t>
            </a:r>
            <a:r>
              <a:rPr lang="el-GR" dirty="0"/>
              <a:t>βακτηρίδιο, ακίνητο, που εμφανίζει έντονο πολυμορφισμό</a:t>
            </a:r>
            <a:r>
              <a:rPr lang="el-GR" dirty="0" smtClean="0"/>
              <a:t>.</a:t>
            </a:r>
          </a:p>
          <a:p>
            <a:r>
              <a:rPr lang="el-GR" b="1" dirty="0">
                <a:solidFill>
                  <a:srgbClr val="002060"/>
                </a:solidFill>
              </a:rPr>
              <a:t>Η παθογόνος δράση του οφείλεται στα αντιγόνα που παράγει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Οι πιο συνηθισμένες </a:t>
            </a:r>
            <a:r>
              <a:rPr lang="el-GR" b="1" dirty="0"/>
              <a:t>ασθένειες </a:t>
            </a:r>
            <a:r>
              <a:rPr lang="el-GR" dirty="0"/>
              <a:t>που προκαλεί είναι:</a:t>
            </a:r>
          </a:p>
          <a:p>
            <a:pPr marL="0" indent="0">
              <a:buNone/>
            </a:pPr>
            <a:r>
              <a:rPr lang="el-GR" dirty="0"/>
              <a:t>• μηνιγγίτις,</a:t>
            </a:r>
          </a:p>
          <a:p>
            <a:pPr marL="0" indent="0">
              <a:buNone/>
            </a:pPr>
            <a:r>
              <a:rPr lang="el-GR" dirty="0"/>
              <a:t>• </a:t>
            </a:r>
            <a:r>
              <a:rPr lang="el-GR" dirty="0" smtClean="0"/>
              <a:t>επιγλωττίτις,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• πνευμονία.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Στην Ελλάδα είναι το δεύτερο αίτιο της οξείας πυώδους μηνιγγίτιδας στα </a:t>
            </a:r>
            <a:r>
              <a:rPr lang="el-GR" b="1" i="1" u="sng" dirty="0" smtClean="0">
                <a:solidFill>
                  <a:srgbClr val="FF0000"/>
                </a:solidFill>
              </a:rPr>
              <a:t>παιδιά μετά </a:t>
            </a:r>
            <a:r>
              <a:rPr lang="el-GR" b="1" i="1" u="sng" dirty="0">
                <a:solidFill>
                  <a:srgbClr val="FF0000"/>
                </a:solidFill>
              </a:rPr>
              <a:t>τον μηνιγγιτιδόκοκκο.</a:t>
            </a:r>
          </a:p>
        </p:txBody>
      </p:sp>
    </p:spTree>
    <p:extLst>
      <p:ext uri="{BB962C8B-B14F-4D97-AF65-F5344CB8AC3E}">
        <p14:creationId xmlns:p14="http://schemas.microsoft.com/office/powerpoint/2010/main" val="372144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Αιμόφιλος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l-GR" dirty="0"/>
              <a:t>Η δευτεροπαθής πνευμονία που </a:t>
            </a:r>
            <a:r>
              <a:rPr lang="el-GR" dirty="0" smtClean="0"/>
              <a:t>εκδηλώνεται μετά </a:t>
            </a:r>
            <a:r>
              <a:rPr lang="el-GR" dirty="0"/>
              <a:t>από την αποδρομή της γρίπης, οφείλεται σε λοίμωξη των πνευμόνων από </a:t>
            </a:r>
            <a:r>
              <a:rPr lang="el-GR" dirty="0" smtClean="0"/>
              <a:t>μικρόβια</a:t>
            </a:r>
            <a:r>
              <a:rPr lang="el-GR" dirty="0"/>
              <a:t>, όπως είναι ο πνευμονιόκοκκος, ο χρυσίζων σταφυλόκοκκος και ο </a:t>
            </a:r>
            <a:r>
              <a:rPr lang="el-GR" dirty="0" smtClean="0"/>
              <a:t>αιμόφιλος της </a:t>
            </a:r>
            <a:r>
              <a:rPr lang="el-GR" dirty="0"/>
              <a:t>γρίπης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/>
              <a:t>Η </a:t>
            </a:r>
            <a:r>
              <a:rPr lang="el-GR" b="1" dirty="0"/>
              <a:t>μηνιγγίτιδα </a:t>
            </a:r>
            <a:r>
              <a:rPr lang="el-GR" dirty="0"/>
              <a:t>είναι μία αρρώστια που την προκαλούν </a:t>
            </a:r>
            <a:r>
              <a:rPr lang="el-GR" dirty="0" smtClean="0"/>
              <a:t>διάφορα μικρόβια </a:t>
            </a:r>
            <a:r>
              <a:rPr lang="el-GR" dirty="0"/>
              <a:t>όπως ο </a:t>
            </a:r>
            <a:r>
              <a:rPr lang="el-GR" b="1" dirty="0"/>
              <a:t>μηνιγγιτιδόκοκκος</a:t>
            </a:r>
            <a:r>
              <a:rPr lang="el-GR" dirty="0"/>
              <a:t>, ο </a:t>
            </a:r>
            <a:r>
              <a:rPr lang="el-GR" b="1" dirty="0"/>
              <a:t>αιμόφιλος της γρίπης</a:t>
            </a:r>
            <a:r>
              <a:rPr lang="el-GR" dirty="0" smtClean="0"/>
              <a:t>, οι </a:t>
            </a:r>
            <a:r>
              <a:rPr lang="el-GR" b="1" dirty="0"/>
              <a:t>ιοί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12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ΕΝΤΕΡΟΒΑΚΤΗΡΙΑΚΑ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1016"/>
            <a:ext cx="10515600" cy="4905947"/>
          </a:xfrm>
        </p:spPr>
        <p:txBody>
          <a:bodyPr/>
          <a:lstStyle/>
          <a:p>
            <a:r>
              <a:rPr lang="el-GR" dirty="0"/>
              <a:t>Είναι </a:t>
            </a:r>
            <a:r>
              <a:rPr lang="en-US" dirty="0"/>
              <a:t>Gram </a:t>
            </a:r>
            <a:r>
              <a:rPr lang="el-GR" dirty="0"/>
              <a:t>αρνητικά </a:t>
            </a:r>
            <a:r>
              <a:rPr lang="el-GR" dirty="0" smtClean="0"/>
              <a:t>βακτηρίδια</a:t>
            </a:r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/>
              <a:t>Χ</a:t>
            </a:r>
            <a:r>
              <a:rPr lang="el-GR" dirty="0" smtClean="0"/>
              <a:t>ωρίζονται </a:t>
            </a:r>
            <a:r>
              <a:rPr lang="el-GR" dirty="0"/>
              <a:t>σε δύο ομάδες:</a:t>
            </a:r>
            <a:endParaRPr lang="el-GR" dirty="0" smtClean="0"/>
          </a:p>
          <a:p>
            <a:r>
              <a:rPr lang="el-GR" b="1" dirty="0"/>
              <a:t>Αυτά που ζυμώνουν τη </a:t>
            </a:r>
            <a:r>
              <a:rPr lang="el-GR" b="1" dirty="0" smtClean="0"/>
              <a:t>λακτόζη</a:t>
            </a:r>
          </a:p>
          <a:p>
            <a:pPr marL="0" indent="0">
              <a:buNone/>
            </a:pPr>
            <a:r>
              <a:rPr lang="el-GR" dirty="0"/>
              <a:t>- Εσερίχιες </a:t>
            </a:r>
            <a:r>
              <a:rPr lang="el-GR" i="1" dirty="0"/>
              <a:t>(</a:t>
            </a:r>
            <a:r>
              <a:rPr lang="en-US" i="1" dirty="0"/>
              <a:t>Escherichia).</a:t>
            </a:r>
          </a:p>
          <a:p>
            <a:pPr marL="0" indent="0">
              <a:buNone/>
            </a:pPr>
            <a:r>
              <a:rPr lang="el-GR" dirty="0"/>
              <a:t>- Κλεμπσιέλλες </a:t>
            </a:r>
            <a:r>
              <a:rPr lang="el-GR" i="1" dirty="0"/>
              <a:t>(</a:t>
            </a:r>
            <a:r>
              <a:rPr lang="en-US" i="1" dirty="0" err="1"/>
              <a:t>Klebsiella</a:t>
            </a:r>
            <a:r>
              <a:rPr lang="en-US" i="1" dirty="0"/>
              <a:t>).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i="1" dirty="0"/>
              <a:t>Enterobacter.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i="1" dirty="0" err="1"/>
              <a:t>Citrobacter</a:t>
            </a:r>
            <a:r>
              <a:rPr lang="en-US" i="1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2216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γένη που </a:t>
            </a:r>
            <a:r>
              <a:rPr lang="el-GR" b="1" dirty="0"/>
              <a:t>δεν διασπούν τη λακτόζη </a:t>
            </a:r>
            <a:r>
              <a:rPr lang="el-GR" dirty="0"/>
              <a:t>και είναι:</a:t>
            </a:r>
          </a:p>
          <a:p>
            <a:pPr marL="0" indent="0">
              <a:buNone/>
            </a:pPr>
            <a:r>
              <a:rPr lang="el-GR" dirty="0"/>
              <a:t>- Σαλμονέλλες </a:t>
            </a:r>
            <a:r>
              <a:rPr lang="el-GR" i="1" dirty="0"/>
              <a:t>(</a:t>
            </a:r>
            <a:r>
              <a:rPr lang="en-US" i="1" dirty="0"/>
              <a:t>Salmonella).</a:t>
            </a:r>
          </a:p>
          <a:p>
            <a:pPr marL="0" indent="0">
              <a:buNone/>
            </a:pPr>
            <a:r>
              <a:rPr lang="el-GR" dirty="0"/>
              <a:t>- Σιγκέλλες </a:t>
            </a:r>
            <a:r>
              <a:rPr lang="el-GR" i="1" dirty="0"/>
              <a:t>(</a:t>
            </a:r>
            <a:r>
              <a:rPr lang="en-US" i="1" dirty="0" err="1"/>
              <a:t>Shigella</a:t>
            </a:r>
            <a:r>
              <a:rPr lang="en-US" i="1" dirty="0"/>
              <a:t>).</a:t>
            </a:r>
          </a:p>
          <a:p>
            <a:pPr marL="0" indent="0">
              <a:buNone/>
            </a:pPr>
            <a:r>
              <a:rPr lang="el-GR" dirty="0"/>
              <a:t>- Σερράτιες </a:t>
            </a:r>
            <a:r>
              <a:rPr lang="el-GR" i="1" dirty="0"/>
              <a:t>(</a:t>
            </a:r>
            <a:r>
              <a:rPr lang="en-US" i="1" dirty="0" err="1"/>
              <a:t>Serratia</a:t>
            </a:r>
            <a:r>
              <a:rPr lang="en-US" i="1" dirty="0"/>
              <a:t>).</a:t>
            </a:r>
          </a:p>
          <a:p>
            <a:pPr marL="0" indent="0">
              <a:buNone/>
            </a:pPr>
            <a:r>
              <a:rPr lang="el-GR" dirty="0"/>
              <a:t>- Πρωτείς </a:t>
            </a:r>
            <a:r>
              <a:rPr lang="el-GR" i="1" dirty="0"/>
              <a:t>(</a:t>
            </a:r>
            <a:r>
              <a:rPr lang="en-US" i="1" dirty="0"/>
              <a:t>Proteus).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174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Εντεροβακτηριοειδή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</a:rPr>
              <a:t>Το παχύ έντερο έχει την πλουσιότερη και αφθονότερη σε όγκο και </a:t>
            </a:r>
            <a:r>
              <a:rPr lang="el-GR" b="1" dirty="0" smtClean="0">
                <a:solidFill>
                  <a:srgbClr val="FF0000"/>
                </a:solidFill>
              </a:rPr>
              <a:t>μικροβιακά είδη </a:t>
            </a:r>
            <a:r>
              <a:rPr lang="el-GR" b="1" dirty="0">
                <a:solidFill>
                  <a:srgbClr val="FF0000"/>
                </a:solidFill>
              </a:rPr>
              <a:t>χλωρίδα. </a:t>
            </a:r>
            <a:r>
              <a:rPr lang="el-GR" dirty="0"/>
              <a:t>Είναι επίσης η πιο μελετημένη χλωρίδα του ανθρωπίνου σώματος. </a:t>
            </a:r>
            <a:r>
              <a:rPr lang="el-GR" b="1" i="1" dirty="0" smtClean="0">
                <a:solidFill>
                  <a:srgbClr val="FF0000"/>
                </a:solidFill>
              </a:rPr>
              <a:t>Το 90</a:t>
            </a:r>
            <a:r>
              <a:rPr lang="el-GR" b="1" i="1" dirty="0">
                <a:solidFill>
                  <a:srgbClr val="FF0000"/>
                </a:solidFill>
              </a:rPr>
              <a:t>% τουλάχιστον των μικροβίων είναι αναερόβια. Το υπόλοιπο 10% </a:t>
            </a:r>
            <a:r>
              <a:rPr lang="el-GR" b="1" i="1" dirty="0" smtClean="0">
                <a:solidFill>
                  <a:srgbClr val="FF0000"/>
                </a:solidFill>
              </a:rPr>
              <a:t>αποτελείται από </a:t>
            </a:r>
            <a:r>
              <a:rPr lang="el-GR" b="1" i="1" dirty="0">
                <a:solidFill>
                  <a:srgbClr val="FF0000"/>
                </a:solidFill>
              </a:rPr>
              <a:t>αερόβια ή προαιρετικά αναερόβια </a:t>
            </a:r>
            <a:r>
              <a:rPr lang="el-GR" b="1" i="1" dirty="0"/>
              <a:t>μεταξύ των οποίων επικρατεί το </a:t>
            </a:r>
            <a:r>
              <a:rPr lang="el-GR" b="1" i="1" dirty="0" smtClean="0"/>
              <a:t>Κολοβακτηρίο </a:t>
            </a:r>
            <a:r>
              <a:rPr lang="el-GR" b="1" i="1" dirty="0"/>
              <a:t>(Escherichia coli) και ακολουθούν οι εντερόκοκκοι, οι μύκητες και πολλά </a:t>
            </a:r>
            <a:r>
              <a:rPr lang="el-GR" b="1" i="1" dirty="0" smtClean="0"/>
              <a:t>άλλα είδη </a:t>
            </a:r>
            <a:r>
              <a:rPr lang="el-GR" b="1" i="1" dirty="0"/>
              <a:t>εντεροβακτηριακών.</a:t>
            </a:r>
          </a:p>
        </p:txBody>
      </p:sp>
    </p:spTree>
    <p:extLst>
      <p:ext uri="{BB962C8B-B14F-4D97-AF65-F5344CB8AC3E}">
        <p14:creationId xmlns:p14="http://schemas.microsoft.com/office/powerpoint/2010/main" val="2405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 smtClean="0">
                <a:solidFill>
                  <a:srgbClr val="FF0000"/>
                </a:solidFill>
              </a:rPr>
              <a:t>Κολοβακτηρίδιο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 smtClean="0"/>
              <a:t>Το </a:t>
            </a:r>
            <a:r>
              <a:rPr lang="el-GR" dirty="0"/>
              <a:t>κολοβακτηρίδιο </a:t>
            </a:r>
            <a:r>
              <a:rPr lang="el-GR" i="1" dirty="0"/>
              <a:t>(Escherichia coli) </a:t>
            </a:r>
            <a:r>
              <a:rPr lang="el-GR" dirty="0"/>
              <a:t>είναι Gram αρνητικό βακτηρίδιο συνήθως</a:t>
            </a:r>
          </a:p>
          <a:p>
            <a:pPr marL="0" indent="0">
              <a:buNone/>
            </a:pPr>
            <a:r>
              <a:rPr lang="el-GR" dirty="0"/>
              <a:t>κινητό, περίτριχο. Όλα τα στελέχη παράγουν ινίδια προσκολλητικά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/>
              <a:t>Παθογένεια</a:t>
            </a:r>
          </a:p>
          <a:p>
            <a:pPr marL="0" indent="0">
              <a:buNone/>
            </a:pPr>
            <a:r>
              <a:rPr lang="el-GR" dirty="0"/>
              <a:t>Ορισμένοι ορότυποι του κολοβακτηρίδιου προκαλούν </a:t>
            </a:r>
            <a:r>
              <a:rPr lang="el-GR" b="1" u="sng" dirty="0">
                <a:solidFill>
                  <a:srgbClr val="FF0000"/>
                </a:solidFill>
              </a:rPr>
              <a:t>γαστρεντερικές διαταρα-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χές στα βρέφη και παιδιά </a:t>
            </a:r>
            <a:r>
              <a:rPr lang="el-GR" b="1" u="sng" dirty="0" smtClean="0">
                <a:solidFill>
                  <a:srgbClr val="FF0000"/>
                </a:solidFill>
              </a:rPr>
              <a:t>κάτω </a:t>
            </a:r>
            <a:r>
              <a:rPr lang="el-GR" b="1" u="sng" dirty="0">
                <a:solidFill>
                  <a:srgbClr val="FF0000"/>
                </a:solidFill>
              </a:rPr>
              <a:t>των 2 ετών </a:t>
            </a:r>
            <a:r>
              <a:rPr lang="el-GR" b="1" u="sng" dirty="0"/>
              <a:t>με τη μορφή επιδημιών σε </a:t>
            </a:r>
            <a:r>
              <a:rPr lang="el-GR" b="1" u="sng" dirty="0" smtClean="0"/>
              <a:t>παιδιατρικά νοσοκομεία </a:t>
            </a:r>
            <a:r>
              <a:rPr lang="el-GR" b="1" u="sng" dirty="0"/>
              <a:t>και μαιευτήρια.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Αποτελεί το συχνότερο αίτιο των </a:t>
            </a:r>
            <a:r>
              <a:rPr lang="el-GR" sz="4200" b="1" u="sng" dirty="0">
                <a:solidFill>
                  <a:srgbClr val="FF0000"/>
                </a:solidFill>
              </a:rPr>
              <a:t>ουρολοιμώξεων</a:t>
            </a:r>
            <a:r>
              <a:rPr lang="el-GR" dirty="0"/>
              <a:t>. Στις πρωτοπαθείς </a:t>
            </a:r>
            <a:r>
              <a:rPr lang="el-GR" dirty="0" smtClean="0"/>
              <a:t>λοιμώξεις το </a:t>
            </a:r>
            <a:r>
              <a:rPr lang="el-GR" dirty="0"/>
              <a:t>ποσοστό απομόνωσής του είναι 80-90%.</a:t>
            </a:r>
          </a:p>
          <a:p>
            <a:pPr marL="0" indent="0">
              <a:buNone/>
            </a:pPr>
            <a:r>
              <a:rPr lang="el-GR" dirty="0"/>
              <a:t>Προκαλεί ακόμη </a:t>
            </a:r>
            <a:r>
              <a:rPr lang="el-GR" b="1" u="sng" dirty="0">
                <a:solidFill>
                  <a:srgbClr val="FF0000"/>
                </a:solidFill>
              </a:rPr>
              <a:t>μηνιγγίτιδες στα νεογνά </a:t>
            </a:r>
            <a:r>
              <a:rPr lang="el-GR" dirty="0"/>
              <a:t>και πυώδεις φλεγμονές όπως χολοκυ-</a:t>
            </a:r>
          </a:p>
          <a:p>
            <a:pPr marL="0" indent="0">
              <a:buNone/>
            </a:pPr>
            <a:r>
              <a:rPr lang="el-GR" dirty="0"/>
              <a:t>στίτιδα, </a:t>
            </a:r>
            <a:r>
              <a:rPr lang="el-GR" b="1" u="sng" dirty="0">
                <a:solidFill>
                  <a:srgbClr val="FF0000"/>
                </a:solidFill>
              </a:rPr>
              <a:t>περιτονίτιδα, προστατίτιδα και διαπυήσεις τραυμάτων.</a:t>
            </a:r>
          </a:p>
        </p:txBody>
      </p:sp>
    </p:spTree>
    <p:extLst>
      <p:ext uri="{BB962C8B-B14F-4D97-AF65-F5344CB8AC3E}">
        <p14:creationId xmlns:p14="http://schemas.microsoft.com/office/powerpoint/2010/main" val="387828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1047</Words>
  <Application>Microsoft Office PowerPoint</Application>
  <PresentationFormat>Widescreen</PresentationFormat>
  <Paragraphs>101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Υγιεινή - Μικροβιολογία</vt:lpstr>
      <vt:lpstr>Περιεχόμενα</vt:lpstr>
      <vt:lpstr>Βρουκέλλα</vt:lpstr>
      <vt:lpstr>ΑΙΜΟΦΙΛΟΣ ΤΗΣ ΓΡΙΠΗΣ</vt:lpstr>
      <vt:lpstr>Αιμόφιλος</vt:lpstr>
      <vt:lpstr>ΕΝΤΕΡΟΒΑΚΤΗΡΙΑΚΑ</vt:lpstr>
      <vt:lpstr>PowerPoint Presentation</vt:lpstr>
      <vt:lpstr>Εντεροβακτηριοειδή</vt:lpstr>
      <vt:lpstr>Κολοβακτηρίδιο </vt:lpstr>
      <vt:lpstr>Κολοβακτηρίδιο</vt:lpstr>
      <vt:lpstr>Κλεμπσιέλλες</vt:lpstr>
      <vt:lpstr>Σαλμονέλλες</vt:lpstr>
      <vt:lpstr>ΨΕΥΔΟΜΟΝΑΔΕΣ</vt:lpstr>
      <vt:lpstr>ΨΕΥΔΟΜΟΝΑΔΕΣ</vt:lpstr>
      <vt:lpstr>ΜΥΚΟΒΑΚΤΗΡΙΔΙΑ</vt:lpstr>
      <vt:lpstr>Μυκοβακτηρίδιο της φυματιώσεως</vt:lpstr>
      <vt:lpstr>PowerPoint Presentation</vt:lpstr>
      <vt:lpstr>Μυκοβακτηρίδιο της λέπρας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Υγιεινή - Μικροβιολογία</dc:title>
  <dc:creator>Microsoft account</dc:creator>
  <cp:lastModifiedBy>Microsoft account</cp:lastModifiedBy>
  <cp:revision>10</cp:revision>
  <dcterms:created xsi:type="dcterms:W3CDTF">2023-01-16T19:47:07Z</dcterms:created>
  <dcterms:modified xsi:type="dcterms:W3CDTF">2023-01-17T10:54:04Z</dcterms:modified>
</cp:coreProperties>
</file>