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6" r:id="rId2"/>
    <p:sldId id="257" r:id="rId3"/>
    <p:sldId id="258" r:id="rId4"/>
    <p:sldId id="259" r:id="rId5"/>
    <p:sldId id="261" r:id="rId6"/>
    <p:sldId id="262" r:id="rId7"/>
    <p:sldId id="260" r:id="rId8"/>
    <p:sldId id="263" r:id="rId9"/>
    <p:sldId id="264" r:id="rId10"/>
    <p:sldId id="265" r:id="rId11"/>
    <p:sldId id="267"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2" d="100"/>
          <a:sy n="82" d="100"/>
        </p:scale>
        <p:origin x="1474" y="5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9A69E8-A423-4FB1-A71F-A4D04CC8343C}" type="datetimeFigureOut">
              <a:rPr lang="el-GR" smtClean="0"/>
              <a:t>5/11/2021</a:t>
            </a:fld>
            <a:endParaRPr lang="el-GR"/>
          </a:p>
        </p:txBody>
      </p:sp>
      <p:sp>
        <p:nvSpPr>
          <p:cNvPr id="4" name="Θέση εικόνας διαφάνειας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E34F87-8E46-4A11-A889-D95109A75195}" type="slidenum">
              <a:rPr lang="el-GR" smtClean="0"/>
              <a:t>‹#›</a:t>
            </a:fld>
            <a:endParaRPr lang="el-GR"/>
          </a:p>
        </p:txBody>
      </p:sp>
    </p:spTree>
    <p:extLst>
      <p:ext uri="{BB962C8B-B14F-4D97-AF65-F5344CB8AC3E}">
        <p14:creationId xmlns:p14="http://schemas.microsoft.com/office/powerpoint/2010/main" val="7290777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lvl1pPr algn="l">
              <a:defRPr/>
            </a:lvl1pPr>
          </a:lstStyle>
          <a:p>
            <a:fld id="{46DB480C-BCEE-4ED5-ADAD-BB3CD46CA3CC}" type="datetime1">
              <a:rPr lang="el-GR" smtClean="0"/>
              <a:t>5/11/2021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83178A6-D6CF-462A-B4A3-0A14FCFC642B}" type="slidenum">
              <a:rPr lang="el-GR" smtClean="0"/>
              <a:t>‹#›</a:t>
            </a:fld>
            <a:endParaRPr lang="el-GR"/>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7347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F59D6AF5-312E-4D9D-AA95-81E893C8A307}" type="datetime1">
              <a:rPr lang="el-GR" smtClean="0"/>
              <a:t>5/11/2021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83178A6-D6CF-462A-B4A3-0A14FCFC642B}" type="slidenum">
              <a:rPr lang="el-GR" smtClean="0"/>
              <a:t>‹#›</a:t>
            </a:fld>
            <a:endParaRPr lang="el-GR"/>
          </a:p>
        </p:txBody>
      </p:sp>
    </p:spTree>
    <p:extLst>
      <p:ext uri="{BB962C8B-B14F-4D97-AF65-F5344CB8AC3E}">
        <p14:creationId xmlns:p14="http://schemas.microsoft.com/office/powerpoint/2010/main" val="26444229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4CC665D6-55F9-42B2-9350-5EAD19045F9A}" type="datetime1">
              <a:rPr lang="el-GR" smtClean="0"/>
              <a:t>5/11/2021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83178A6-D6CF-462A-B4A3-0A14FCFC642B}" type="slidenum">
              <a:rPr lang="el-GR" smtClean="0"/>
              <a:t>‹#›</a:t>
            </a:fld>
            <a:endParaRPr lang="el-GR"/>
          </a:p>
        </p:txBody>
      </p:sp>
      <p:cxnSp>
        <p:nvCxnSpPr>
          <p:cNvPr id="7" name="Straight Connector 6"/>
          <p:cNvCxnSpPr/>
          <p:nvPr/>
        </p:nvCxnSpPr>
        <p:spPr>
          <a:xfrm rot="5400000" flipV="1">
            <a:off x="7543800" y="17356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8459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C89EE6C2-1E60-4B22-BA10-E2AF5E57435D}" type="datetime1">
              <a:rPr lang="el-GR" smtClean="0"/>
              <a:t>5/11/2021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83178A6-D6CF-462A-B4A3-0A14FCFC642B}" type="slidenum">
              <a:rPr lang="el-GR" smtClean="0"/>
              <a:t>‹#›</a:t>
            </a:fld>
            <a:endParaRPr lang="el-GR"/>
          </a:p>
        </p:txBody>
      </p:sp>
    </p:spTree>
    <p:extLst>
      <p:ext uri="{BB962C8B-B14F-4D97-AF65-F5344CB8AC3E}">
        <p14:creationId xmlns:p14="http://schemas.microsoft.com/office/powerpoint/2010/main" val="3686093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10"/>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6AE7C9B9-CA50-4E0C-82C9-343A5BEDC61C}" type="datetime1">
              <a:rPr lang="el-GR" smtClean="0"/>
              <a:t>5/11/2021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83178A6-D6CF-462A-B4A3-0A14FCFC642B}" type="slidenum">
              <a:rPr lang="el-GR" smtClean="0"/>
              <a:t>‹#›</a:t>
            </a:fld>
            <a:endParaRPr lang="el-GR"/>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7098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2435AE73-531C-46BA-9683-947A879E64FF}" type="datetime1">
              <a:rPr lang="el-GR" smtClean="0"/>
              <a:t>5/11/2021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983178A6-D6CF-462A-B4A3-0A14FCFC642B}" type="slidenum">
              <a:rPr lang="el-GR" smtClean="0"/>
              <a:t>‹#›</a:t>
            </a:fld>
            <a:endParaRPr lang="el-GR"/>
          </a:p>
        </p:txBody>
      </p:sp>
    </p:spTree>
    <p:extLst>
      <p:ext uri="{BB962C8B-B14F-4D97-AF65-F5344CB8AC3E}">
        <p14:creationId xmlns:p14="http://schemas.microsoft.com/office/powerpoint/2010/main" val="6416001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768096" y="2967788"/>
            <a:ext cx="3566160" cy="3341572"/>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l-GR"/>
              <a:t>Στυλ κειμένου υποδείγματος</a:t>
            </a:r>
          </a:p>
        </p:txBody>
      </p:sp>
      <p:sp>
        <p:nvSpPr>
          <p:cNvPr id="6" name="Content Placeholder 5"/>
          <p:cNvSpPr>
            <a:spLocks noGrp="1"/>
          </p:cNvSpPr>
          <p:nvPr>
            <p:ph sz="quarter" idx="4"/>
          </p:nvPr>
        </p:nvSpPr>
        <p:spPr>
          <a:xfrm>
            <a:off x="4491990" y="2967788"/>
            <a:ext cx="3566160" cy="3341572"/>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1E0DCBB2-E826-4179-91E8-ACCE47E02CF1}" type="datetime1">
              <a:rPr lang="el-GR" smtClean="0"/>
              <a:t>5/11/2021</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983178A6-D6CF-462A-B4A3-0A14FCFC642B}" type="slidenum">
              <a:rPr lang="el-GR" smtClean="0"/>
              <a:t>‹#›</a:t>
            </a:fld>
            <a:endParaRPr lang="el-GR"/>
          </a:p>
        </p:txBody>
      </p:sp>
    </p:spTree>
    <p:extLst>
      <p:ext uri="{BB962C8B-B14F-4D97-AF65-F5344CB8AC3E}">
        <p14:creationId xmlns:p14="http://schemas.microsoft.com/office/powerpoint/2010/main" val="2650784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45F2CCD6-0078-42DC-972B-0B6000A18B99}" type="datetime1">
              <a:rPr lang="el-GR" smtClean="0"/>
              <a:t>5/11/2021</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983178A6-D6CF-462A-B4A3-0A14FCFC642B}" type="slidenum">
              <a:rPr lang="el-GR" smtClean="0"/>
              <a:t>‹#›</a:t>
            </a:fld>
            <a:endParaRPr lang="el-GR"/>
          </a:p>
        </p:txBody>
      </p:sp>
    </p:spTree>
    <p:extLst>
      <p:ext uri="{BB962C8B-B14F-4D97-AF65-F5344CB8AC3E}">
        <p14:creationId xmlns:p14="http://schemas.microsoft.com/office/powerpoint/2010/main" val="174841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081010-C1E4-45F2-A9C1-B936A618257C}" type="datetime1">
              <a:rPr lang="el-GR" smtClean="0"/>
              <a:t>5/11/2021</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983178A6-D6CF-462A-B4A3-0A14FCFC642B}" type="slidenum">
              <a:rPr lang="el-GR" smtClean="0"/>
              <a:t>‹#›</a:t>
            </a:fld>
            <a:endParaRPr lang="el-GR"/>
          </a:p>
        </p:txBody>
      </p:sp>
    </p:spTree>
    <p:extLst>
      <p:ext uri="{BB962C8B-B14F-4D97-AF65-F5344CB8AC3E}">
        <p14:creationId xmlns:p14="http://schemas.microsoft.com/office/powerpoint/2010/main" val="18020321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9E64529F-2603-4504-B175-7E02EB1DC534}" type="datetime1">
              <a:rPr lang="el-GR" smtClean="0"/>
              <a:t>5/11/2021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983178A6-D6CF-462A-B4A3-0A14FCFC642B}" type="slidenum">
              <a:rPr lang="el-GR" smtClean="0"/>
              <a:t>‹#›</a:t>
            </a:fld>
            <a:endParaRPr lang="el-GR"/>
          </a:p>
        </p:txBody>
      </p:sp>
    </p:spTree>
    <p:extLst>
      <p:ext uri="{BB962C8B-B14F-4D97-AF65-F5344CB8AC3E}">
        <p14:creationId xmlns:p14="http://schemas.microsoft.com/office/powerpoint/2010/main" val="14068010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0" y="-1"/>
            <a:ext cx="9141714" cy="4572000"/>
          </a:xfrm>
          <a:solidFill>
            <a:schemeClr val="accent1">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B93D3902-661A-4D77-99EE-FE1D56A23AF0}" type="datetime1">
              <a:rPr lang="el-GR" smtClean="0"/>
              <a:t>5/11/2021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983178A6-D6CF-462A-B4A3-0A14FCFC642B}" type="slidenum">
              <a:rPr lang="el-GR" smtClean="0"/>
              <a:t>‹#›</a:t>
            </a:fld>
            <a:endParaRPr lang="el-GR"/>
          </a:p>
        </p:txBody>
      </p:sp>
      <p:cxnSp>
        <p:nvCxnSpPr>
          <p:cNvPr id="8" name="Straight Connector 7"/>
          <p:cNvCxnSpPr/>
          <p:nvPr/>
        </p:nvCxnSpPr>
        <p:spPr>
          <a:xfrm flipV="1">
            <a:off x="629013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01916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65CDE508-9A6B-4AFB-AA4E-D0991B406341}" type="datetime1">
              <a:rPr lang="el-GR" smtClean="0"/>
              <a:t>5/11/2021</a:t>
            </a:fld>
            <a:endParaRPr lang="el-GR"/>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l-GR"/>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83178A6-D6CF-462A-B4A3-0A14FCFC642B}" type="slidenum">
              <a:rPr lang="el-GR" smtClean="0"/>
              <a:t>‹#›</a:t>
            </a:fld>
            <a:endParaRPr lang="el-GR"/>
          </a:p>
        </p:txBody>
      </p:sp>
      <p:cxnSp>
        <p:nvCxnSpPr>
          <p:cNvPr id="7" name="Straight Connector 6"/>
          <p:cNvCxnSpPr/>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69108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www.ted.com/talks/peggy_andover_the_difference_between_classical_and_operant_conditioning/transcript?language=el"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normAutofit fontScale="90000"/>
          </a:bodyPr>
          <a:lstStyle/>
          <a:p>
            <a:r>
              <a:rPr lang="el-GR" dirty="0"/>
              <a:t>ΜΑΘΗΣΗ</a:t>
            </a:r>
            <a:br>
              <a:rPr lang="el-GR" dirty="0"/>
            </a:br>
            <a:r>
              <a:rPr lang="el-GR" dirty="0"/>
              <a:t>ΒΑΣΙΚΕΣ ΜΟΡΦΕΣ ΜΑΘΗΣΗΣ</a:t>
            </a:r>
          </a:p>
        </p:txBody>
      </p:sp>
      <p:sp>
        <p:nvSpPr>
          <p:cNvPr id="4" name="Θέση αριθμού διαφάνειας 3">
            <a:extLst>
              <a:ext uri="{FF2B5EF4-FFF2-40B4-BE49-F238E27FC236}">
                <a16:creationId xmlns:a16="http://schemas.microsoft.com/office/drawing/2014/main" id="{C9CEEF0D-B17B-41A4-811F-28BB20CD1A87}"/>
              </a:ext>
            </a:extLst>
          </p:cNvPr>
          <p:cNvSpPr>
            <a:spLocks noGrp="1"/>
          </p:cNvSpPr>
          <p:nvPr>
            <p:ph type="sldNum" sz="quarter" idx="12"/>
          </p:nvPr>
        </p:nvSpPr>
        <p:spPr/>
        <p:txBody>
          <a:bodyPr/>
          <a:lstStyle/>
          <a:p>
            <a:fld id="{983178A6-D6CF-462A-B4A3-0A14FCFC642B}" type="slidenum">
              <a:rPr lang="el-GR" smtClean="0"/>
              <a:t>1</a:t>
            </a:fld>
            <a:endParaRPr lang="el-G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Θέση περιεχομένου 5" descr="Picture">
            <a:extLst>
              <a:ext uri="{FF2B5EF4-FFF2-40B4-BE49-F238E27FC236}">
                <a16:creationId xmlns:a16="http://schemas.microsoft.com/office/drawing/2014/main" id="{702C5EAE-2C10-4EEC-B006-194769BD24A7}"/>
              </a:ext>
            </a:extLst>
          </p:cNvPr>
          <p:cNvPicPr>
            <a:picLocks noGrp="1" noChangeAspect="1"/>
          </p:cNvPicPr>
          <p:nvPr>
            <p:ph idx="1"/>
          </p:nvPr>
        </p:nvPicPr>
        <p:blipFill>
          <a:blip r:embed="rId2"/>
          <a:srcRect/>
          <a:stretch>
            <a:fillRect/>
          </a:stretch>
        </p:blipFill>
        <p:spPr bwMode="auto">
          <a:xfrm>
            <a:off x="899592" y="692696"/>
            <a:ext cx="6984775" cy="5328591"/>
          </a:xfrm>
          <a:prstGeom prst="rect">
            <a:avLst/>
          </a:prstGeom>
          <a:noFill/>
          <a:ln w="9525">
            <a:noFill/>
            <a:miter lim="800000"/>
            <a:headEnd/>
            <a:tailEnd/>
          </a:ln>
        </p:spPr>
      </p:pic>
      <p:sp>
        <p:nvSpPr>
          <p:cNvPr id="7" name="Θέση αριθμού διαφάνειας 6">
            <a:extLst>
              <a:ext uri="{FF2B5EF4-FFF2-40B4-BE49-F238E27FC236}">
                <a16:creationId xmlns:a16="http://schemas.microsoft.com/office/drawing/2014/main" id="{079DD1B2-AEE4-453D-986F-5976EC48C424}"/>
              </a:ext>
            </a:extLst>
          </p:cNvPr>
          <p:cNvSpPr>
            <a:spLocks noGrp="1"/>
          </p:cNvSpPr>
          <p:nvPr>
            <p:ph type="sldNum" sz="quarter" idx="12"/>
          </p:nvPr>
        </p:nvSpPr>
        <p:spPr/>
        <p:txBody>
          <a:bodyPr/>
          <a:lstStyle/>
          <a:p>
            <a:fld id="{983178A6-D6CF-462A-B4A3-0A14FCFC642B}" type="slidenum">
              <a:rPr lang="el-GR" smtClean="0"/>
              <a:t>10</a:t>
            </a:fld>
            <a:endParaRPr lang="el-GR"/>
          </a:p>
        </p:txBody>
      </p:sp>
    </p:spTree>
    <p:extLst>
      <p:ext uri="{BB962C8B-B14F-4D97-AF65-F5344CB8AC3E}">
        <p14:creationId xmlns:p14="http://schemas.microsoft.com/office/powerpoint/2010/main" val="23164174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92349C3E-A340-47FB-A142-C1E9CFC55C9C}"/>
              </a:ext>
            </a:extLst>
          </p:cNvPr>
          <p:cNvSpPr>
            <a:spLocks noGrp="1"/>
          </p:cNvSpPr>
          <p:nvPr>
            <p:ph idx="1"/>
          </p:nvPr>
        </p:nvSpPr>
        <p:spPr>
          <a:xfrm>
            <a:off x="457200" y="332656"/>
            <a:ext cx="8229600" cy="6138048"/>
          </a:xfrm>
        </p:spPr>
        <p:txBody>
          <a:bodyPr>
            <a:noAutofit/>
          </a:bodyPr>
          <a:lstStyle/>
          <a:p>
            <a:r>
              <a:rPr kumimoji="0" lang="el-GR" i="0" strike="noStrike" kern="1200" cap="none" spc="0" normalizeH="0" baseline="0" noProof="0" dirty="0">
                <a:ln>
                  <a:noFill/>
                </a:ln>
                <a:effectLst/>
                <a:uLnTx/>
                <a:uFillTx/>
                <a:ea typeface="Times New Roman" panose="02020603050405020304" pitchFamily="18" charset="0"/>
                <a:cs typeface="Times New Roman" panose="02020603050405020304" pitchFamily="18" charset="0"/>
              </a:rPr>
              <a:t>Νόμος της </a:t>
            </a:r>
            <a:r>
              <a:rPr lang="el-GR" i="1" dirty="0">
                <a:effectLst/>
                <a:ea typeface="Times New Roman" panose="02020603050405020304" pitchFamily="18" charset="0"/>
              </a:rPr>
              <a:t>άσκησης (Law of </a:t>
            </a:r>
            <a:r>
              <a:rPr lang="el-GR" i="1" dirty="0" err="1">
                <a:effectLst/>
                <a:ea typeface="Times New Roman" panose="02020603050405020304" pitchFamily="18" charset="0"/>
              </a:rPr>
              <a:t>exercise</a:t>
            </a:r>
            <a:r>
              <a:rPr lang="el-GR" i="1" dirty="0">
                <a:effectLst/>
                <a:ea typeface="Times New Roman" panose="02020603050405020304" pitchFamily="18" charset="0"/>
              </a:rPr>
              <a:t>):</a:t>
            </a:r>
            <a:r>
              <a:rPr kumimoji="0" lang="el-GR" i="0" strike="noStrike" kern="1200" cap="none" spc="0" normalizeH="0" baseline="0" noProof="0" dirty="0">
                <a:ln>
                  <a:noFill/>
                </a:ln>
                <a:effectLst/>
                <a:uLnTx/>
                <a:uFillTx/>
                <a:ea typeface="Times New Roman" panose="02020603050405020304" pitchFamily="18" charset="0"/>
                <a:cs typeface="Times New Roman" panose="02020603050405020304" pitchFamily="18" charset="0"/>
              </a:rPr>
              <a:t>                                                                            </a:t>
            </a:r>
            <a:r>
              <a:rPr kumimoji="0" lang="el-GR" b="0" i="0" u="none" strike="noStrike" kern="1200" cap="none" spc="0" normalizeH="0" baseline="0" noProof="0" dirty="0">
                <a:ln>
                  <a:noFill/>
                </a:ln>
                <a:effectLst/>
                <a:uLnTx/>
                <a:uFillTx/>
                <a:ea typeface="Times New Roman" panose="02020603050405020304" pitchFamily="18" charset="0"/>
                <a:cs typeface="Times New Roman" panose="02020603050405020304" pitchFamily="18" charset="0"/>
              </a:rPr>
              <a:t>Για να διατηρηθεί η σύνδεση μεταξύ ερεθίσματος και αντίδρασης              χρειάζεται επανάληψη, μόνο όμως εφόσον συνοδεύεται από κατάλληλους σκοπούς και επιτυχίες.</a:t>
            </a:r>
          </a:p>
          <a:p>
            <a:r>
              <a:rPr kumimoji="0" lang="el-GR" b="0" i="0" u="none" strike="noStrike" kern="1200" cap="none" spc="0" normalizeH="0" baseline="0" noProof="0" dirty="0">
                <a:ln>
                  <a:noFill/>
                </a:ln>
                <a:effectLst/>
                <a:uLnTx/>
                <a:uFillTx/>
                <a:ea typeface="Times New Roman" panose="02020603050405020304" pitchFamily="18" charset="0"/>
                <a:cs typeface="Times New Roman" panose="02020603050405020304" pitchFamily="18" charset="0"/>
              </a:rPr>
              <a:t>Νόμος της ετοιμότητας για δράση (Law of </a:t>
            </a:r>
            <a:r>
              <a:rPr kumimoji="0" lang="el-GR" b="0" i="0" u="none" strike="noStrike" kern="1200" cap="none" spc="0" normalizeH="0" baseline="0" noProof="0" dirty="0" err="1">
                <a:ln>
                  <a:noFill/>
                </a:ln>
                <a:effectLst/>
                <a:uLnTx/>
                <a:uFillTx/>
                <a:ea typeface="Times New Roman" panose="02020603050405020304" pitchFamily="18" charset="0"/>
                <a:cs typeface="Times New Roman" panose="02020603050405020304" pitchFamily="18" charset="0"/>
              </a:rPr>
              <a:t>readiness</a:t>
            </a:r>
            <a:r>
              <a:rPr kumimoji="0" lang="el-GR" b="0" i="0" u="none" strike="noStrike" kern="1200" cap="none" spc="0" normalizeH="0" baseline="0" noProof="0" dirty="0">
                <a:ln>
                  <a:noFill/>
                </a:ln>
                <a:effectLst/>
                <a:uLnTx/>
                <a:uFillTx/>
                <a:ea typeface="Times New Roman" panose="02020603050405020304" pitchFamily="18" charset="0"/>
                <a:cs typeface="Times New Roman" panose="02020603050405020304" pitchFamily="18" charset="0"/>
              </a:rPr>
              <a:t>):</a:t>
            </a:r>
            <a:br>
              <a:rPr kumimoji="0" lang="el-GR" b="0" i="0" u="none" strike="noStrike" kern="1200" cap="none" spc="0" normalizeH="0" baseline="0" noProof="0" dirty="0">
                <a:ln>
                  <a:noFill/>
                </a:ln>
                <a:effectLst/>
                <a:uLnTx/>
                <a:uFillTx/>
                <a:ea typeface="Times New Roman" panose="02020603050405020304" pitchFamily="18" charset="0"/>
                <a:cs typeface="Times New Roman" panose="02020603050405020304" pitchFamily="18" charset="0"/>
              </a:rPr>
            </a:br>
            <a:r>
              <a:rPr kumimoji="0" lang="el-GR" b="0" i="0" u="none" strike="noStrike" kern="1200" cap="none" spc="0" normalizeH="0" baseline="0" noProof="0" dirty="0">
                <a:ln>
                  <a:noFill/>
                </a:ln>
                <a:effectLst/>
                <a:uLnTx/>
                <a:uFillTx/>
                <a:ea typeface="Times New Roman" panose="02020603050405020304" pitchFamily="18" charset="0"/>
                <a:cs typeface="Times New Roman" panose="02020603050405020304" pitchFamily="18" charset="0"/>
              </a:rPr>
              <a:t>Η εσωτερική παρώθηση και ετοιμότητα του ατόμου για δράση εξαρτάται από το κατά πόσο είναι ελκυστικά τα ερεθίσματα με τα οποία αντιπαρατίθεται.</a:t>
            </a:r>
          </a:p>
          <a:p>
            <a:r>
              <a:rPr lang="el-GR" dirty="0">
                <a:effectLst/>
                <a:ea typeface="Times New Roman" panose="02020603050405020304" pitchFamily="18" charset="0"/>
                <a:cs typeface="Times New Roman" panose="02020603050405020304" pitchFamily="18" charset="0"/>
              </a:rPr>
              <a:t>Νόμος της αφομοίωσης (Law of </a:t>
            </a:r>
            <a:r>
              <a:rPr lang="el-GR" dirty="0" err="1">
                <a:effectLst/>
                <a:ea typeface="Times New Roman" panose="02020603050405020304" pitchFamily="18" charset="0"/>
                <a:cs typeface="Times New Roman" panose="02020603050405020304" pitchFamily="18" charset="0"/>
              </a:rPr>
              <a:t>assimilation</a:t>
            </a:r>
            <a:r>
              <a:rPr lang="el-GR" dirty="0">
                <a:effectLst/>
                <a:ea typeface="Times New Roman" panose="02020603050405020304" pitchFamily="18" charset="0"/>
                <a:cs typeface="Times New Roman" panose="02020603050405020304" pitchFamily="18" charset="0"/>
              </a:rPr>
              <a:t>):</a:t>
            </a:r>
            <a:br>
              <a:rPr lang="el-GR" dirty="0">
                <a:effectLst/>
                <a:ea typeface="Times New Roman" panose="02020603050405020304" pitchFamily="18" charset="0"/>
                <a:cs typeface="Times New Roman" panose="02020603050405020304" pitchFamily="18" charset="0"/>
              </a:rPr>
            </a:br>
            <a:r>
              <a:rPr lang="el-GR" dirty="0">
                <a:effectLst/>
                <a:ea typeface="Times New Roman" panose="02020603050405020304" pitchFamily="18" charset="0"/>
                <a:cs typeface="Times New Roman" panose="02020603050405020304" pitchFamily="18" charset="0"/>
              </a:rPr>
              <a:t>Το άτομο όταν αντιμετωπίζει μια προβληματική κατάσταση, για να αφομοιώσει τα στοιχεία της, χρησιμοποιεί την εμπειρία του, δηλαδή αντιδράσεις από προηγούμενες ανάλογες καταστάσεις. </a:t>
            </a:r>
          </a:p>
          <a:p>
            <a:r>
              <a:rPr lang="el-GR" dirty="0">
                <a:ea typeface="Calibri" panose="020F0502020204030204" pitchFamily="34" charset="0"/>
                <a:cs typeface="Times New Roman" panose="02020603050405020304" pitchFamily="18" charset="0"/>
              </a:rPr>
              <a:t>Περιπτώσεις συντελεστικής μάθησης                                                                   </a:t>
            </a:r>
            <a:r>
              <a:rPr lang="el-GR" b="0" i="0" u="none" strike="noStrike" dirty="0">
                <a:effectLst/>
              </a:rPr>
              <a:t>Μια ομάδα επιστημόνων έδειξε τη δύναμη</a:t>
            </a:r>
            <a:r>
              <a:rPr lang="el-GR" b="0" i="0" dirty="0">
                <a:effectLst/>
              </a:rPr>
              <a:t> </a:t>
            </a:r>
            <a:r>
              <a:rPr lang="el-GR" b="0" i="0" u="none" strike="noStrike" dirty="0">
                <a:effectLst/>
              </a:rPr>
              <a:t>της συντελεστικής εξαρτημένης μάθησης</a:t>
            </a:r>
            <a:r>
              <a:rPr lang="el-GR" b="0" i="0" dirty="0">
                <a:effectLst/>
              </a:rPr>
              <a:t> </a:t>
            </a:r>
            <a:r>
              <a:rPr lang="el-GR" b="0" i="0" u="none" strike="noStrike" dirty="0">
                <a:effectLst/>
              </a:rPr>
              <a:t>εκπαιδεύοντας περιστέρια να είναι ειδήμονες τέχνης.</a:t>
            </a:r>
            <a:r>
              <a:rPr lang="el-GR" b="0" i="0" dirty="0">
                <a:effectLst/>
              </a:rPr>
              <a:t> </a:t>
            </a:r>
            <a:r>
              <a:rPr lang="el-GR" b="0" i="0" u="none" strike="noStrike" dirty="0">
                <a:effectLst/>
              </a:rPr>
              <a:t>Χρησιμοποιώντας την τροφή ως θετικό ενισχυτή,</a:t>
            </a:r>
            <a:r>
              <a:rPr lang="el-GR" b="0" i="0" dirty="0">
                <a:effectLst/>
              </a:rPr>
              <a:t> </a:t>
            </a:r>
            <a:r>
              <a:rPr lang="el-GR" b="0" i="0" u="none" strike="noStrike" dirty="0">
                <a:effectLst/>
              </a:rPr>
              <a:t>οι επιστήμονες δίδαξαν τα περιστέρια</a:t>
            </a:r>
            <a:r>
              <a:rPr lang="el-GR" b="0" i="0" dirty="0">
                <a:effectLst/>
              </a:rPr>
              <a:t> </a:t>
            </a:r>
            <a:r>
              <a:rPr lang="el-GR" b="0" i="0" u="none" strike="noStrike" dirty="0">
                <a:effectLst/>
              </a:rPr>
              <a:t>να επιλέγουν πίνακες του Μονέ</a:t>
            </a:r>
            <a:r>
              <a:rPr lang="el-GR" b="0" i="0" dirty="0">
                <a:effectLst/>
              </a:rPr>
              <a:t> </a:t>
            </a:r>
            <a:r>
              <a:rPr lang="el-GR" b="0" i="0" u="none" strike="noStrike" dirty="0">
                <a:effectLst/>
              </a:rPr>
              <a:t>και όχι αυτούς του Πικάσο.</a:t>
            </a:r>
            <a:r>
              <a:rPr lang="el-GR" b="0" i="0" dirty="0">
                <a:effectLst/>
              </a:rPr>
              <a:t> </a:t>
            </a:r>
            <a:endParaRPr lang="el-GR" dirty="0">
              <a:effectLst/>
              <a:ea typeface="Calibri" panose="020F0502020204030204" pitchFamily="34" charset="0"/>
              <a:cs typeface="Times New Roman" panose="02020603050405020304" pitchFamily="18" charset="0"/>
            </a:endParaRPr>
          </a:p>
          <a:p>
            <a:pPr marL="0" indent="0" algn="just">
              <a:buNone/>
            </a:pPr>
            <a:br>
              <a:rPr kumimoji="0" lang="el-GR" b="0" i="0" u="none" strike="noStrike" kern="1200" cap="none" spc="0" normalizeH="0" baseline="0" noProof="0" dirty="0">
                <a:ln>
                  <a:noFill/>
                </a:ln>
                <a:solidFill>
                  <a:srgbClr val="868686"/>
                </a:solidFill>
                <a:effectLst/>
                <a:uLnTx/>
                <a:uFillTx/>
                <a:latin typeface="Calibri"/>
                <a:ea typeface="Times New Roman" panose="02020603050405020304" pitchFamily="18" charset="0"/>
                <a:cs typeface="Times New Roman" panose="02020603050405020304" pitchFamily="18" charset="0"/>
              </a:rPr>
            </a:br>
            <a:br>
              <a:rPr kumimoji="0" lang="el-GR" b="0" i="0" u="none" strike="noStrike" kern="1200" cap="none" spc="0" normalizeH="0" baseline="0" noProof="0" dirty="0">
                <a:ln>
                  <a:noFill/>
                </a:ln>
                <a:solidFill>
                  <a:srgbClr val="868686"/>
                </a:solidFill>
                <a:effectLst/>
                <a:uLnTx/>
                <a:uFillTx/>
                <a:latin typeface="Calibri"/>
                <a:ea typeface="Times New Roman" panose="02020603050405020304" pitchFamily="18" charset="0"/>
                <a:cs typeface="Times New Roman" panose="02020603050405020304" pitchFamily="18" charset="0"/>
              </a:rPr>
            </a:br>
            <a:endParaRPr lang="el-GR" dirty="0"/>
          </a:p>
        </p:txBody>
      </p:sp>
      <p:sp>
        <p:nvSpPr>
          <p:cNvPr id="4" name="Θέση αριθμού διαφάνειας 3">
            <a:extLst>
              <a:ext uri="{FF2B5EF4-FFF2-40B4-BE49-F238E27FC236}">
                <a16:creationId xmlns:a16="http://schemas.microsoft.com/office/drawing/2014/main" id="{5382BC96-4E67-4657-9172-7832EA7EF546}"/>
              </a:ext>
            </a:extLst>
          </p:cNvPr>
          <p:cNvSpPr>
            <a:spLocks noGrp="1"/>
          </p:cNvSpPr>
          <p:nvPr>
            <p:ph type="sldNum" sz="quarter" idx="12"/>
          </p:nvPr>
        </p:nvSpPr>
        <p:spPr/>
        <p:txBody>
          <a:bodyPr/>
          <a:lstStyle/>
          <a:p>
            <a:fld id="{983178A6-D6CF-462A-B4A3-0A14FCFC642B}" type="slidenum">
              <a:rPr lang="el-GR" smtClean="0"/>
              <a:t>11</a:t>
            </a:fld>
            <a:endParaRPr lang="el-GR"/>
          </a:p>
        </p:txBody>
      </p:sp>
    </p:spTree>
    <p:extLst>
      <p:ext uri="{BB962C8B-B14F-4D97-AF65-F5344CB8AC3E}">
        <p14:creationId xmlns:p14="http://schemas.microsoft.com/office/powerpoint/2010/main" val="35542091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Ορισμός Μάθησης</a:t>
            </a:r>
          </a:p>
        </p:txBody>
      </p:sp>
      <p:sp>
        <p:nvSpPr>
          <p:cNvPr id="3" name="2 - Θέση περιεχομένου"/>
          <p:cNvSpPr>
            <a:spLocks noGrp="1"/>
          </p:cNvSpPr>
          <p:nvPr>
            <p:ph idx="1"/>
          </p:nvPr>
        </p:nvSpPr>
        <p:spPr/>
        <p:txBody>
          <a:bodyPr>
            <a:normAutofit/>
          </a:bodyPr>
          <a:lstStyle/>
          <a:p>
            <a:pPr algn="just"/>
            <a:r>
              <a:rPr lang="el-GR" dirty="0"/>
              <a:t> Ένας τυπικός ορισμός της μάθησης θεωρεί </a:t>
            </a:r>
            <a:r>
              <a:rPr lang="el-GR" u="sng" dirty="0"/>
              <a:t>τη µ</a:t>
            </a:r>
            <a:r>
              <a:rPr lang="el-GR" u="sng" dirty="0" err="1"/>
              <a:t>άθηση</a:t>
            </a:r>
            <a:r>
              <a:rPr lang="el-GR" u="sng" dirty="0"/>
              <a:t> ως µια διαδικασία η οποία οδηγεί σε µια διαρκή μεταβολή της συμπεριφοράς ενός ατόμου και η οποία προκύπτει ως αποτέλεσμα εμπειρίας ή άσκησης</a:t>
            </a:r>
            <a:r>
              <a:rPr lang="el-GR" dirty="0"/>
              <a:t>. Η µ</a:t>
            </a:r>
            <a:r>
              <a:rPr lang="el-GR" dirty="0" err="1"/>
              <a:t>άθηση</a:t>
            </a:r>
            <a:r>
              <a:rPr lang="el-GR" dirty="0"/>
              <a:t> µ</a:t>
            </a:r>
            <a:r>
              <a:rPr lang="el-GR" dirty="0" err="1"/>
              <a:t>πορεί</a:t>
            </a:r>
            <a:r>
              <a:rPr lang="el-GR" dirty="0"/>
              <a:t> λοιπόν να είναι αποτέλεσμα µ</a:t>
            </a:r>
            <a:r>
              <a:rPr lang="el-GR" dirty="0" err="1"/>
              <a:t>ιας</a:t>
            </a:r>
            <a:r>
              <a:rPr lang="el-GR" dirty="0"/>
              <a:t> οργανωμένης διαδικασίας (διδασκαλίας, εκπαίδευσης), αλλά να προέρχεται επίσης και αποκλειστικά από την εν γένει </a:t>
            </a:r>
            <a:r>
              <a:rPr lang="el-GR" dirty="0" err="1"/>
              <a:t>εµπειρία</a:t>
            </a:r>
            <a:r>
              <a:rPr lang="el-GR" dirty="0"/>
              <a:t> του </a:t>
            </a:r>
            <a:r>
              <a:rPr lang="el-GR" dirty="0" err="1"/>
              <a:t>ατόµου</a:t>
            </a:r>
            <a:r>
              <a:rPr lang="el-GR" dirty="0"/>
              <a:t>. Ο </a:t>
            </a:r>
            <a:r>
              <a:rPr lang="el-GR" dirty="0" err="1"/>
              <a:t>ορισµός</a:t>
            </a:r>
            <a:r>
              <a:rPr lang="el-GR" dirty="0"/>
              <a:t> αυτός της µ</a:t>
            </a:r>
            <a:r>
              <a:rPr lang="el-GR" dirty="0" err="1"/>
              <a:t>άθησης</a:t>
            </a:r>
            <a:r>
              <a:rPr lang="el-GR" dirty="0"/>
              <a:t> υπονοεί ότι η µ</a:t>
            </a:r>
            <a:r>
              <a:rPr lang="el-GR" dirty="0" err="1"/>
              <a:t>εταβολή</a:t>
            </a:r>
            <a:r>
              <a:rPr lang="el-GR" dirty="0"/>
              <a:t> της </a:t>
            </a:r>
            <a:r>
              <a:rPr lang="el-GR" dirty="0" err="1"/>
              <a:t>συµπεριφοράς</a:t>
            </a:r>
            <a:r>
              <a:rPr lang="el-GR" dirty="0"/>
              <a:t> όχι µόνο είναι διαρκής, αλλά έχει ένα σχετικά µ</a:t>
            </a:r>
            <a:r>
              <a:rPr lang="el-GR" dirty="0" err="1"/>
              <a:t>όνιµο</a:t>
            </a:r>
            <a:r>
              <a:rPr lang="el-GR" dirty="0"/>
              <a:t> χαρακτήρα. Ο </a:t>
            </a:r>
            <a:r>
              <a:rPr lang="el-GR" dirty="0" err="1"/>
              <a:t>ορισµός</a:t>
            </a:r>
            <a:r>
              <a:rPr lang="el-GR" dirty="0"/>
              <a:t> αυτός επίσης υπονοεί </a:t>
            </a:r>
            <a:r>
              <a:rPr lang="el-GR" dirty="0" err="1"/>
              <a:t>έµµεσα</a:t>
            </a:r>
            <a:r>
              <a:rPr lang="el-GR" dirty="0"/>
              <a:t> ότι τα </a:t>
            </a:r>
            <a:r>
              <a:rPr lang="el-GR" dirty="0" err="1"/>
              <a:t>αποτελέσµατα</a:t>
            </a:r>
            <a:r>
              <a:rPr lang="el-GR" dirty="0"/>
              <a:t> της µ</a:t>
            </a:r>
            <a:r>
              <a:rPr lang="el-GR" dirty="0" err="1"/>
              <a:t>άθησης</a:t>
            </a:r>
            <a:r>
              <a:rPr lang="el-GR" dirty="0"/>
              <a:t> είναι </a:t>
            </a:r>
            <a:r>
              <a:rPr lang="el-GR" dirty="0" err="1"/>
              <a:t>παρατηρήσιµα</a:t>
            </a:r>
            <a:r>
              <a:rPr lang="el-GR" dirty="0"/>
              <a:t>.</a:t>
            </a:r>
          </a:p>
          <a:p>
            <a:endParaRPr lang="el-GR" dirty="0"/>
          </a:p>
        </p:txBody>
      </p:sp>
      <p:sp>
        <p:nvSpPr>
          <p:cNvPr id="4" name="Θέση αριθμού διαφάνειας 3">
            <a:extLst>
              <a:ext uri="{FF2B5EF4-FFF2-40B4-BE49-F238E27FC236}">
                <a16:creationId xmlns:a16="http://schemas.microsoft.com/office/drawing/2014/main" id="{A5D47A1A-E9B8-43AA-8441-05A1B67ABDF6}"/>
              </a:ext>
            </a:extLst>
          </p:cNvPr>
          <p:cNvSpPr>
            <a:spLocks noGrp="1"/>
          </p:cNvSpPr>
          <p:nvPr>
            <p:ph type="sldNum" sz="quarter" idx="12"/>
          </p:nvPr>
        </p:nvSpPr>
        <p:spPr/>
        <p:txBody>
          <a:bodyPr/>
          <a:lstStyle/>
          <a:p>
            <a:fld id="{983178A6-D6CF-462A-B4A3-0A14FCFC642B}" type="slidenum">
              <a:rPr lang="el-GR" smtClean="0"/>
              <a:t>2</a:t>
            </a:fld>
            <a:endParaRPr lang="el-G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Τύποι Μάθησης</a:t>
            </a:r>
          </a:p>
        </p:txBody>
      </p:sp>
      <p:sp>
        <p:nvSpPr>
          <p:cNvPr id="3" name="2 - Θέση περιεχομένου"/>
          <p:cNvSpPr>
            <a:spLocks noGrp="1"/>
          </p:cNvSpPr>
          <p:nvPr>
            <p:ph idx="1"/>
          </p:nvPr>
        </p:nvSpPr>
        <p:spPr>
          <a:xfrm>
            <a:off x="768096" y="1628800"/>
            <a:ext cx="7290055" cy="4680560"/>
          </a:xfrm>
        </p:spPr>
        <p:txBody>
          <a:bodyPr>
            <a:normAutofit/>
          </a:bodyPr>
          <a:lstStyle/>
          <a:p>
            <a:r>
              <a:rPr lang="el-GR" b="1" dirty="0"/>
              <a:t>Αποτύπωση</a:t>
            </a:r>
            <a:r>
              <a:rPr lang="el-GR" dirty="0"/>
              <a:t> (</a:t>
            </a:r>
            <a:r>
              <a:rPr lang="en-US" dirty="0"/>
              <a:t>Lorenz1937) </a:t>
            </a:r>
            <a:endParaRPr lang="el-GR" dirty="0"/>
          </a:p>
          <a:p>
            <a:r>
              <a:rPr lang="el-GR" dirty="0"/>
              <a:t>Η προσκόλληση των νεοσσών στη μητέρα τους ή σε υποκατάστατό της (πειράματα σε πτηνά). Η προσκόλληση στα βρέφη- σταθερή συναισθηματική σχέση του βρέφους από 6 μηνών με τη μητέρα.</a:t>
            </a:r>
          </a:p>
          <a:p>
            <a:r>
              <a:rPr lang="el-GR" b="1" dirty="0"/>
              <a:t>Κλασσική εξαρτημένη μάθηση </a:t>
            </a:r>
            <a:r>
              <a:rPr lang="el-GR" dirty="0"/>
              <a:t>(</a:t>
            </a:r>
            <a:r>
              <a:rPr lang="en-US" dirty="0"/>
              <a:t>Pavlov 1927)</a:t>
            </a:r>
            <a:endParaRPr lang="el-GR" dirty="0"/>
          </a:p>
          <a:p>
            <a:pPr>
              <a:buNone/>
            </a:pPr>
            <a:r>
              <a:rPr lang="el-GR" dirty="0"/>
              <a:t>     Μια διεργασία μάθησης στη οποία ένα προηγούμενο </a:t>
            </a:r>
            <a:r>
              <a:rPr lang="el-GR" b="1" dirty="0"/>
              <a:t>ουδέτερο ερέθισμα</a:t>
            </a:r>
            <a:r>
              <a:rPr lang="el-GR" dirty="0"/>
              <a:t> συνδέεται με ένα άλλο ανεξάρτητο ερέθισμα, παρουσιασμένο επανειλημμένα με το ερέθισμα αυτό, και προκαλείτε μια </a:t>
            </a:r>
            <a:r>
              <a:rPr lang="el-GR" b="1" dirty="0"/>
              <a:t>ανεξάρτητη αντίδραση</a:t>
            </a:r>
            <a:r>
              <a:rPr lang="el-GR" dirty="0"/>
              <a:t>. Μετά την επανάληψη των δύο ερεθισμάτων, μόνο η παρουσίαση του ουδέτερου ερεθίσματος γίνεται </a:t>
            </a:r>
            <a:r>
              <a:rPr lang="el-GR" b="1" dirty="0"/>
              <a:t>εξαρτημένο ερέθισμα</a:t>
            </a:r>
            <a:r>
              <a:rPr lang="el-GR" dirty="0"/>
              <a:t> και προκαλεί την </a:t>
            </a:r>
            <a:r>
              <a:rPr lang="el-GR" b="1" dirty="0"/>
              <a:t>εξαρτημένη αντίδραση</a:t>
            </a:r>
            <a:r>
              <a:rPr lang="el-GR" dirty="0"/>
              <a:t>.</a:t>
            </a:r>
            <a:endParaRPr lang="en-US" dirty="0"/>
          </a:p>
          <a:p>
            <a:pPr>
              <a:buNone/>
            </a:pPr>
            <a:endParaRPr lang="el-GR" dirty="0"/>
          </a:p>
        </p:txBody>
      </p:sp>
      <p:sp>
        <p:nvSpPr>
          <p:cNvPr id="4" name="Θέση αριθμού διαφάνειας 3">
            <a:extLst>
              <a:ext uri="{FF2B5EF4-FFF2-40B4-BE49-F238E27FC236}">
                <a16:creationId xmlns:a16="http://schemas.microsoft.com/office/drawing/2014/main" id="{77FAE1DC-D394-4FF6-ADB7-560ADD3B2572}"/>
              </a:ext>
            </a:extLst>
          </p:cNvPr>
          <p:cNvSpPr>
            <a:spLocks noGrp="1"/>
          </p:cNvSpPr>
          <p:nvPr>
            <p:ph type="sldNum" sz="quarter" idx="12"/>
          </p:nvPr>
        </p:nvSpPr>
        <p:spPr/>
        <p:txBody>
          <a:bodyPr/>
          <a:lstStyle/>
          <a:p>
            <a:fld id="{983178A6-D6CF-462A-B4A3-0A14FCFC642B}" type="slidenum">
              <a:rPr lang="el-GR" smtClean="0"/>
              <a:t>3</a:t>
            </a:fld>
            <a:endParaRPr lang="el-G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2ECA2689-7401-40FF-94D9-36857A2FA607}"/>
              </a:ext>
            </a:extLst>
          </p:cNvPr>
          <p:cNvSpPr>
            <a:spLocks noGrp="1"/>
          </p:cNvSpPr>
          <p:nvPr>
            <p:ph idx="1"/>
          </p:nvPr>
        </p:nvSpPr>
        <p:spPr>
          <a:xfrm>
            <a:off x="457200" y="404664"/>
            <a:ext cx="8229600" cy="5721499"/>
          </a:xfrm>
        </p:spPr>
        <p:txBody>
          <a:bodyPr/>
          <a:lstStyle/>
          <a:p>
            <a:r>
              <a:rPr lang="el-GR" b="1" dirty="0">
                <a:effectLst/>
                <a:ea typeface="Calibri" panose="020F0502020204030204" pitchFamily="34" charset="0"/>
                <a:cs typeface="Times New Roman" panose="02020603050405020304" pitchFamily="18" charset="0"/>
              </a:rPr>
              <a:t>Πείραμα </a:t>
            </a:r>
            <a:r>
              <a:rPr lang="en-US" b="1" dirty="0">
                <a:effectLst/>
                <a:ea typeface="Calibri" panose="020F0502020204030204" pitchFamily="34" charset="0"/>
                <a:cs typeface="Times New Roman" panose="02020603050405020304" pitchFamily="18" charset="0"/>
              </a:rPr>
              <a:t>Ivan Pavlov</a:t>
            </a:r>
            <a:r>
              <a:rPr lang="el-GR" b="1" dirty="0">
                <a:effectLst/>
                <a:ea typeface="Calibri" panose="020F0502020204030204" pitchFamily="34" charset="0"/>
                <a:cs typeface="Times New Roman" panose="02020603050405020304" pitchFamily="18" charset="0"/>
              </a:rPr>
              <a:t> </a:t>
            </a:r>
            <a:r>
              <a:rPr lang="el-GR" dirty="0">
                <a:effectLst/>
                <a:ea typeface="Calibri" panose="020F0502020204030204" pitchFamily="34" charset="0"/>
                <a:cs typeface="Times New Roman" panose="02020603050405020304" pitchFamily="18" charset="0"/>
              </a:rPr>
              <a:t>: Παρατήρησε την έκκριση σάλιου ενός πεινασμένου σκύλου στη θέα της τροφής. Έπειτα παρατήρησε ότι αν με την παρουσίαση της τροφής ακουγόταν ταυτόχρονα ένα κουδούνι (ήχος) και αυτό επαναλαμβανόταν πολλές φορές, ο σκύλος άρχισε να αντιδρά με έκκριση σάλιου μόνο με την παρουσία του ήχου και χωρίς την τροφή.</a:t>
            </a:r>
          </a:p>
          <a:p>
            <a:endParaRPr lang="el-GR" dirty="0"/>
          </a:p>
        </p:txBody>
      </p:sp>
      <p:pic>
        <p:nvPicPr>
          <p:cNvPr id="5" name="Εικόνα 4">
            <a:extLst>
              <a:ext uri="{FF2B5EF4-FFF2-40B4-BE49-F238E27FC236}">
                <a16:creationId xmlns:a16="http://schemas.microsoft.com/office/drawing/2014/main" id="{98B0927C-D954-4EAD-A539-824303E7C160}"/>
              </a:ext>
            </a:extLst>
          </p:cNvPr>
          <p:cNvPicPr>
            <a:picLocks noChangeAspect="1"/>
          </p:cNvPicPr>
          <p:nvPr/>
        </p:nvPicPr>
        <p:blipFill>
          <a:blip r:embed="rId2"/>
          <a:srcRect l="1129" t="18278" r="2029" b="13708"/>
          <a:stretch>
            <a:fillRect/>
          </a:stretch>
        </p:blipFill>
        <p:spPr bwMode="auto">
          <a:xfrm>
            <a:off x="827584" y="1844824"/>
            <a:ext cx="6984776" cy="4464495"/>
          </a:xfrm>
          <a:prstGeom prst="rect">
            <a:avLst/>
          </a:prstGeom>
          <a:noFill/>
          <a:ln w="9525">
            <a:noFill/>
            <a:miter lim="800000"/>
            <a:headEnd/>
            <a:tailEnd/>
          </a:ln>
        </p:spPr>
      </p:pic>
      <p:sp>
        <p:nvSpPr>
          <p:cNvPr id="6" name="Θέση αριθμού διαφάνειας 5">
            <a:extLst>
              <a:ext uri="{FF2B5EF4-FFF2-40B4-BE49-F238E27FC236}">
                <a16:creationId xmlns:a16="http://schemas.microsoft.com/office/drawing/2014/main" id="{8DE29285-5CA6-4B38-9B17-1F84F64A81F0}"/>
              </a:ext>
            </a:extLst>
          </p:cNvPr>
          <p:cNvSpPr>
            <a:spLocks noGrp="1"/>
          </p:cNvSpPr>
          <p:nvPr>
            <p:ph type="sldNum" sz="quarter" idx="12"/>
          </p:nvPr>
        </p:nvSpPr>
        <p:spPr/>
        <p:txBody>
          <a:bodyPr/>
          <a:lstStyle/>
          <a:p>
            <a:fld id="{983178A6-D6CF-462A-B4A3-0A14FCFC642B}" type="slidenum">
              <a:rPr lang="el-GR" smtClean="0"/>
              <a:t>4</a:t>
            </a:fld>
            <a:endParaRPr lang="el-GR"/>
          </a:p>
        </p:txBody>
      </p:sp>
    </p:spTree>
    <p:extLst>
      <p:ext uri="{BB962C8B-B14F-4D97-AF65-F5344CB8AC3E}">
        <p14:creationId xmlns:p14="http://schemas.microsoft.com/office/powerpoint/2010/main" val="731368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D20C2EB6-CB24-4703-AB31-84EE7E222971}"/>
              </a:ext>
            </a:extLst>
          </p:cNvPr>
          <p:cNvSpPr>
            <a:spLocks noGrp="1"/>
          </p:cNvSpPr>
          <p:nvPr>
            <p:ph idx="1"/>
          </p:nvPr>
        </p:nvSpPr>
        <p:spPr>
          <a:xfrm>
            <a:off x="457200" y="764704"/>
            <a:ext cx="8229600" cy="5361459"/>
          </a:xfrm>
        </p:spPr>
        <p:txBody>
          <a:bodyPr/>
          <a:lstStyle/>
          <a:p>
            <a:r>
              <a:rPr lang="el-GR" sz="2400" dirty="0"/>
              <a:t>Απόσβεση (‘</a:t>
            </a:r>
            <a:r>
              <a:rPr lang="el-GR" sz="2400" dirty="0" err="1"/>
              <a:t>ξεμαθαίνεται</a:t>
            </a:r>
            <a:r>
              <a:rPr lang="el-GR" sz="2400" dirty="0"/>
              <a:t>’ μια αντίδραση)</a:t>
            </a:r>
          </a:p>
          <a:p>
            <a:r>
              <a:rPr lang="el-GR" sz="2400" dirty="0"/>
              <a:t>Γενίκευση (παρόμοιοι ερεθισμοί) </a:t>
            </a:r>
          </a:p>
          <a:p>
            <a:r>
              <a:rPr lang="el-GR" sz="2400" dirty="0"/>
              <a:t>Δίνεται βαρύτητα στο ερέθισμα που προϋπάρχει της συμπεριφοράς</a:t>
            </a:r>
          </a:p>
          <a:p>
            <a:endParaRPr lang="el-GR" sz="2400" dirty="0"/>
          </a:p>
          <a:p>
            <a:r>
              <a:rPr lang="el-GR" sz="2400" b="1" dirty="0"/>
              <a:t>Περιπτώσεις εξαρτημένης μάθησης</a:t>
            </a:r>
          </a:p>
          <a:p>
            <a:r>
              <a:rPr lang="el-GR" sz="2400" dirty="0"/>
              <a:t>Εξάρτηση στο κλείσιμο των βλεφάρων- αέρας, φως</a:t>
            </a:r>
          </a:p>
          <a:p>
            <a:r>
              <a:rPr lang="el-GR" sz="2400" dirty="0"/>
              <a:t>Αποστροφή γεύσεων-δηλητηρίαση</a:t>
            </a:r>
          </a:p>
          <a:p>
            <a:r>
              <a:rPr lang="el-GR" sz="2400" dirty="0"/>
              <a:t>Άσκηση εμπέδωσης</a:t>
            </a:r>
          </a:p>
          <a:p>
            <a:endParaRPr lang="el-GR" sz="2400" dirty="0"/>
          </a:p>
          <a:p>
            <a:endParaRPr lang="el-GR" sz="2800" dirty="0"/>
          </a:p>
        </p:txBody>
      </p:sp>
      <p:sp>
        <p:nvSpPr>
          <p:cNvPr id="4" name="Θέση αριθμού διαφάνειας 3">
            <a:extLst>
              <a:ext uri="{FF2B5EF4-FFF2-40B4-BE49-F238E27FC236}">
                <a16:creationId xmlns:a16="http://schemas.microsoft.com/office/drawing/2014/main" id="{E05B6476-9F1E-4A12-9FD8-BD8F9C01962C}"/>
              </a:ext>
            </a:extLst>
          </p:cNvPr>
          <p:cNvSpPr>
            <a:spLocks noGrp="1"/>
          </p:cNvSpPr>
          <p:nvPr>
            <p:ph type="sldNum" sz="quarter" idx="12"/>
          </p:nvPr>
        </p:nvSpPr>
        <p:spPr/>
        <p:txBody>
          <a:bodyPr/>
          <a:lstStyle/>
          <a:p>
            <a:fld id="{983178A6-D6CF-462A-B4A3-0A14FCFC642B}" type="slidenum">
              <a:rPr lang="el-GR" smtClean="0"/>
              <a:t>5</a:t>
            </a:fld>
            <a:endParaRPr lang="el-GR"/>
          </a:p>
        </p:txBody>
      </p:sp>
    </p:spTree>
    <p:extLst>
      <p:ext uri="{BB962C8B-B14F-4D97-AF65-F5344CB8AC3E}">
        <p14:creationId xmlns:p14="http://schemas.microsoft.com/office/powerpoint/2010/main" val="4436878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891FF01-9B5A-4A3D-904F-E89BF8E4CCFA}"/>
              </a:ext>
            </a:extLst>
          </p:cNvPr>
          <p:cNvSpPr>
            <a:spLocks noGrp="1"/>
          </p:cNvSpPr>
          <p:nvPr>
            <p:ph type="title"/>
          </p:nvPr>
        </p:nvSpPr>
        <p:spPr>
          <a:xfrm flipV="1">
            <a:off x="429208" y="114618"/>
            <a:ext cx="8229600" cy="45719"/>
          </a:xfrm>
        </p:spPr>
        <p:txBody>
          <a:bodyPr>
            <a:normAutofit fontScale="90000"/>
          </a:bodyPr>
          <a:lstStyle/>
          <a:p>
            <a:pPr marL="342900" marR="0" lvl="0" indent="-342900" defTabSz="914400" rtl="0" eaLnBrk="1" fontAlgn="auto" latinLnBrk="0" hangingPunct="1">
              <a:lnSpc>
                <a:spcPct val="100000"/>
              </a:lnSpc>
              <a:spcBef>
                <a:spcPct val="20000"/>
              </a:spcBef>
              <a:spcAft>
                <a:spcPts val="0"/>
              </a:spcAft>
              <a:tabLst/>
              <a:defRPr/>
            </a:pPr>
            <a:br>
              <a:rPr kumimoji="0" lang="el-GR" sz="3200" b="0" i="0" u="none" strike="noStrike" kern="1200" cap="none" spc="0" normalizeH="0" baseline="0" noProof="0" dirty="0">
                <a:ln>
                  <a:noFill/>
                </a:ln>
                <a:solidFill>
                  <a:prstClr val="black"/>
                </a:solidFill>
                <a:effectLst/>
                <a:uLnTx/>
                <a:uFillTx/>
                <a:latin typeface="Calibri"/>
                <a:ea typeface="+mn-ea"/>
                <a:cs typeface="+mn-cs"/>
              </a:rPr>
            </a:br>
            <a:endParaRPr lang="el-GR" dirty="0"/>
          </a:p>
        </p:txBody>
      </p:sp>
      <p:sp>
        <p:nvSpPr>
          <p:cNvPr id="3" name="Θέση περιεχομένου 2">
            <a:extLst>
              <a:ext uri="{FF2B5EF4-FFF2-40B4-BE49-F238E27FC236}">
                <a16:creationId xmlns:a16="http://schemas.microsoft.com/office/drawing/2014/main" id="{82E3C2B5-0333-4FEC-BFE9-A7881DB85282}"/>
              </a:ext>
            </a:extLst>
          </p:cNvPr>
          <p:cNvSpPr>
            <a:spLocks noGrp="1"/>
          </p:cNvSpPr>
          <p:nvPr>
            <p:ph idx="1"/>
          </p:nvPr>
        </p:nvSpPr>
        <p:spPr>
          <a:xfrm>
            <a:off x="457200" y="548680"/>
            <a:ext cx="8229600" cy="5577483"/>
          </a:xfrm>
        </p:spPr>
        <p:txBody>
          <a:bodyPr>
            <a:normAutofit lnSpcReduction="10000"/>
          </a:bodyPr>
          <a:lstStyle/>
          <a:p>
            <a:r>
              <a:rPr kumimoji="0" lang="el-GR" sz="3100" b="1" i="0" u="none" strike="noStrike" kern="1200" cap="none" spc="0" normalizeH="0" baseline="0" noProof="0" dirty="0">
                <a:ln>
                  <a:noFill/>
                </a:ln>
                <a:solidFill>
                  <a:prstClr val="black"/>
                </a:solidFill>
                <a:effectLst/>
                <a:uLnTx/>
                <a:uFillTx/>
                <a:latin typeface="Calibri"/>
                <a:ea typeface="+mj-ea"/>
                <a:cs typeface="+mj-cs"/>
              </a:rPr>
              <a:t>Ενεργητική ή συντελεστική Μάθηση (</a:t>
            </a:r>
            <a:r>
              <a:rPr kumimoji="0" lang="en-US" sz="3100" b="1" i="0" u="none" strike="noStrike" kern="1200" cap="none" spc="0" normalizeH="0" baseline="0" noProof="0" dirty="0" err="1">
                <a:ln>
                  <a:noFill/>
                </a:ln>
                <a:solidFill>
                  <a:prstClr val="black"/>
                </a:solidFill>
                <a:effectLst/>
                <a:uLnTx/>
                <a:uFillTx/>
                <a:latin typeface="Calibri"/>
                <a:ea typeface="+mj-ea"/>
                <a:cs typeface="+mj-cs"/>
              </a:rPr>
              <a:t>Sk</a:t>
            </a:r>
            <a:r>
              <a:rPr lang="en-US" sz="3100" b="1" dirty="0">
                <a:solidFill>
                  <a:prstClr val="black"/>
                </a:solidFill>
                <a:latin typeface="Calibri"/>
                <a:ea typeface="+mj-ea"/>
                <a:cs typeface="+mj-cs"/>
              </a:rPr>
              <a:t>inner 1935, Thorndike)</a:t>
            </a:r>
            <a:endParaRPr lang="el-GR" sz="2800" b="1" dirty="0">
              <a:latin typeface="+mj-lt"/>
            </a:endParaRPr>
          </a:p>
          <a:p>
            <a:r>
              <a:rPr lang="el-GR" sz="2800" dirty="0"/>
              <a:t>Η ενεργητική εξάρτηση συμβαίνει όταν τα ζώα ή οι άνθρωποι εκτελούν κάποια εκούσια αντίδραση ή πράξη και μαθαίνουν να την επαναλαμβάνουν ή όχι ανάλογα με το αποτέλεσμά της (συνέπειες των πράξεων τους)</a:t>
            </a:r>
          </a:p>
          <a:p>
            <a:r>
              <a:rPr lang="el-GR" sz="2800" dirty="0">
                <a:effectLst/>
                <a:ea typeface="Calibri" panose="020F0502020204030204" pitchFamily="34" charset="0"/>
                <a:cs typeface="Times New Roman" panose="02020603050405020304" pitchFamily="18" charset="0"/>
              </a:rPr>
              <a:t>Η αντίδραση που μαθαίνει ο οργανισμός συντελεί στη μεταβολή του </a:t>
            </a:r>
            <a:r>
              <a:rPr lang="el-GR" sz="2800" u="sng" dirty="0">
                <a:effectLst/>
                <a:ea typeface="Calibri" panose="020F0502020204030204" pitchFamily="34" charset="0"/>
                <a:cs typeface="Times New Roman" panose="02020603050405020304" pitchFamily="18" charset="0"/>
              </a:rPr>
              <a:t>περιβάλλοντος</a:t>
            </a:r>
            <a:r>
              <a:rPr lang="el-GR" sz="2800" dirty="0">
                <a:effectLst/>
                <a:ea typeface="Calibri" panose="020F0502020204030204" pitchFamily="34" charset="0"/>
                <a:cs typeface="Times New Roman" panose="02020603050405020304" pitchFamily="18" charset="0"/>
              </a:rPr>
              <a:t>. Δηλαδή η</a:t>
            </a:r>
            <a:r>
              <a:rPr lang="en-US" sz="2800" dirty="0">
                <a:effectLst/>
                <a:ea typeface="Calibri" panose="020F0502020204030204" pitchFamily="34" charset="0"/>
                <a:cs typeface="Times New Roman" panose="02020603050405020304" pitchFamily="18" charset="0"/>
              </a:rPr>
              <a:t> </a:t>
            </a:r>
            <a:r>
              <a:rPr lang="el-GR" sz="2800" dirty="0">
                <a:ea typeface="Calibri" panose="020F0502020204030204" pitchFamily="34" charset="0"/>
                <a:cs typeface="Times New Roman" panose="02020603050405020304" pitchFamily="18" charset="0"/>
              </a:rPr>
              <a:t>Σ</a:t>
            </a:r>
            <a:r>
              <a:rPr lang="el-GR" sz="2800" dirty="0">
                <a:effectLst/>
                <a:ea typeface="Calibri" panose="020F0502020204030204" pitchFamily="34" charset="0"/>
                <a:cs typeface="Times New Roman" panose="02020603050405020304" pitchFamily="18" charset="0"/>
              </a:rPr>
              <a:t>ύνδεση ανάμεσα σε κάποια συμπεριφορά και τις συνέπειες τις συμπεριφοράς. Επανάληψη μιας αντίδρασης μετά από </a:t>
            </a:r>
            <a:r>
              <a:rPr lang="el-GR" sz="2800" b="1" dirty="0">
                <a:effectLst/>
                <a:ea typeface="Calibri" panose="020F0502020204030204" pitchFamily="34" charset="0"/>
                <a:cs typeface="Times New Roman" panose="02020603050405020304" pitchFamily="18" charset="0"/>
              </a:rPr>
              <a:t>ενίσχυση- αμοιβή</a:t>
            </a:r>
            <a:r>
              <a:rPr lang="el-GR" sz="2800" dirty="0">
                <a:effectLst/>
                <a:ea typeface="Calibri" panose="020F0502020204030204" pitchFamily="34" charset="0"/>
                <a:cs typeface="Times New Roman" panose="02020603050405020304" pitchFamily="18" charset="0"/>
              </a:rPr>
              <a:t> (αρνητική- θετική), </a:t>
            </a:r>
          </a:p>
          <a:p>
            <a:r>
              <a:rPr lang="el-GR" sz="2800" b="1" dirty="0">
                <a:effectLst/>
                <a:ea typeface="Calibri" panose="020F0502020204030204" pitchFamily="34" charset="0"/>
                <a:cs typeface="Times New Roman" panose="02020603050405020304" pitchFamily="18" charset="0"/>
              </a:rPr>
              <a:t>Απόσβεση. Γενίκευση</a:t>
            </a:r>
            <a:endParaRPr lang="el-GR" sz="2800" dirty="0">
              <a:effectLst/>
              <a:ea typeface="Calibri" panose="020F0502020204030204" pitchFamily="34" charset="0"/>
              <a:cs typeface="Times New Roman" panose="02020603050405020304" pitchFamily="18" charset="0"/>
            </a:endParaRPr>
          </a:p>
          <a:p>
            <a:endParaRPr lang="el-GR" dirty="0"/>
          </a:p>
          <a:p>
            <a:endParaRPr lang="el-GR" dirty="0"/>
          </a:p>
          <a:p>
            <a:endParaRPr lang="el-GR" dirty="0"/>
          </a:p>
          <a:p>
            <a:endParaRPr lang="el-GR" dirty="0"/>
          </a:p>
          <a:p>
            <a:endParaRPr lang="el-GR" dirty="0"/>
          </a:p>
          <a:p>
            <a:endParaRPr lang="el-GR" dirty="0"/>
          </a:p>
          <a:p>
            <a:endParaRPr lang="el-GR" dirty="0"/>
          </a:p>
          <a:p>
            <a:endParaRPr lang="el-GR" dirty="0"/>
          </a:p>
          <a:p>
            <a:pPr marL="0" indent="0">
              <a:buNone/>
            </a:pPr>
            <a:endParaRPr lang="el-GR" dirty="0"/>
          </a:p>
          <a:p>
            <a:endParaRPr lang="el-GR" dirty="0"/>
          </a:p>
          <a:p>
            <a:endParaRPr lang="el-GR" dirty="0"/>
          </a:p>
          <a:p>
            <a:endParaRPr lang="el-GR" dirty="0"/>
          </a:p>
          <a:p>
            <a:endParaRPr lang="el-GR" dirty="0"/>
          </a:p>
          <a:p>
            <a:endParaRPr lang="el-GR" dirty="0"/>
          </a:p>
          <a:p>
            <a:endParaRPr lang="el-GR" dirty="0"/>
          </a:p>
          <a:p>
            <a:endParaRPr lang="el-GR" dirty="0"/>
          </a:p>
          <a:p>
            <a:endParaRPr lang="el-GR" dirty="0"/>
          </a:p>
          <a:p>
            <a:endParaRPr lang="el-GR" dirty="0"/>
          </a:p>
          <a:p>
            <a:endParaRPr lang="el-GR" dirty="0"/>
          </a:p>
          <a:p>
            <a:endParaRPr lang="el-GR" dirty="0"/>
          </a:p>
          <a:p>
            <a:endParaRPr lang="el-GR" dirty="0"/>
          </a:p>
          <a:p>
            <a:endParaRPr lang="el-GR" dirty="0"/>
          </a:p>
          <a:p>
            <a:endParaRPr lang="el-GR" dirty="0"/>
          </a:p>
          <a:p>
            <a:endParaRPr lang="el-GR" dirty="0"/>
          </a:p>
          <a:p>
            <a:endParaRPr lang="el-GR" dirty="0"/>
          </a:p>
          <a:p>
            <a:endParaRPr lang="el-GR" dirty="0"/>
          </a:p>
          <a:p>
            <a:endParaRPr lang="el-GR" dirty="0"/>
          </a:p>
          <a:p>
            <a:endParaRPr lang="el-GR" dirty="0"/>
          </a:p>
          <a:p>
            <a:endParaRPr lang="el-GR" dirty="0"/>
          </a:p>
          <a:p>
            <a:endParaRPr lang="el-GR" dirty="0"/>
          </a:p>
          <a:p>
            <a:endParaRPr lang="el-GR" dirty="0"/>
          </a:p>
          <a:p>
            <a:endParaRPr lang="el-GR" dirty="0"/>
          </a:p>
          <a:p>
            <a:pPr marL="0" indent="0">
              <a:buNone/>
            </a:pPr>
            <a:endParaRPr lang="el-GR" dirty="0"/>
          </a:p>
        </p:txBody>
      </p:sp>
      <p:sp>
        <p:nvSpPr>
          <p:cNvPr id="4" name="Θέση αριθμού διαφάνειας 3">
            <a:extLst>
              <a:ext uri="{FF2B5EF4-FFF2-40B4-BE49-F238E27FC236}">
                <a16:creationId xmlns:a16="http://schemas.microsoft.com/office/drawing/2014/main" id="{B3B8ECAD-ACF4-4EAF-A6AA-3BA3152ECAC0}"/>
              </a:ext>
            </a:extLst>
          </p:cNvPr>
          <p:cNvSpPr>
            <a:spLocks noGrp="1"/>
          </p:cNvSpPr>
          <p:nvPr>
            <p:ph type="sldNum" sz="quarter" idx="12"/>
          </p:nvPr>
        </p:nvSpPr>
        <p:spPr/>
        <p:txBody>
          <a:bodyPr/>
          <a:lstStyle/>
          <a:p>
            <a:fld id="{983178A6-D6CF-462A-B4A3-0A14FCFC642B}" type="slidenum">
              <a:rPr lang="el-GR" smtClean="0"/>
              <a:t>6</a:t>
            </a:fld>
            <a:endParaRPr lang="el-GR"/>
          </a:p>
        </p:txBody>
      </p:sp>
    </p:spTree>
    <p:extLst>
      <p:ext uri="{BB962C8B-B14F-4D97-AF65-F5344CB8AC3E}">
        <p14:creationId xmlns:p14="http://schemas.microsoft.com/office/powerpoint/2010/main" val="20157127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B3C59046-56E6-469F-8330-225DE233DD93}"/>
              </a:ext>
            </a:extLst>
          </p:cNvPr>
          <p:cNvSpPr>
            <a:spLocks noGrp="1"/>
          </p:cNvSpPr>
          <p:nvPr>
            <p:ph idx="1"/>
          </p:nvPr>
        </p:nvSpPr>
        <p:spPr>
          <a:xfrm>
            <a:off x="457200" y="188640"/>
            <a:ext cx="8229600" cy="5976664"/>
          </a:xfrm>
        </p:spPr>
        <p:txBody>
          <a:bodyPr>
            <a:normAutofit fontScale="25000" lnSpcReduction="20000"/>
          </a:bodyPr>
          <a:lstStyle/>
          <a:p>
            <a:endParaRPr lang="en-US" sz="2000" dirty="0">
              <a:solidFill>
                <a:srgbClr val="800080"/>
              </a:solidFill>
              <a:hlinkClick r:id="rId2">
                <a:extLst>
                  <a:ext uri="{A12FA001-AC4F-418D-AE19-62706E023703}">
                    <ahyp:hlinkClr xmlns:ahyp="http://schemas.microsoft.com/office/drawing/2018/hyperlinkcolor" val="tx"/>
                  </a:ext>
                </a:extLst>
              </a:hlinkClick>
            </a:endParaRPr>
          </a:p>
          <a:p>
            <a:endParaRPr lang="el-GR" sz="1800" dirty="0">
              <a:hlinkClick r:id="rId2">
                <a:extLst>
                  <a:ext uri="{A12FA001-AC4F-418D-AE19-62706E023703}">
                    <ahyp:hlinkClr xmlns:ahyp="http://schemas.microsoft.com/office/drawing/2018/hyperlinkcolor" val="tx"/>
                  </a:ext>
                </a:extLst>
              </a:hlinkClick>
            </a:endParaRPr>
          </a:p>
          <a:p>
            <a:pPr algn="just"/>
            <a:r>
              <a:rPr lang="el-GR" sz="7200" dirty="0">
                <a:solidFill>
                  <a:srgbClr val="000000"/>
                </a:solidFill>
              </a:rPr>
              <a:t>Χ</a:t>
            </a:r>
            <a:r>
              <a:rPr lang="el-GR" sz="7200" b="0" i="0" dirty="0">
                <a:solidFill>
                  <a:srgbClr val="000000"/>
                </a:solidFill>
                <a:effectLst/>
              </a:rPr>
              <a:t>ρησιμοποίησε ένα ειδικό κουτί γνωστό ως το “</a:t>
            </a:r>
            <a:r>
              <a:rPr lang="el-GR" sz="7200" b="0" i="0" dirty="0" err="1">
                <a:solidFill>
                  <a:srgbClr val="000000"/>
                </a:solidFill>
                <a:effectLst/>
              </a:rPr>
              <a:t>Skinner</a:t>
            </a:r>
            <a:r>
              <a:rPr lang="el-GR" sz="7200" b="0" i="0" dirty="0">
                <a:solidFill>
                  <a:srgbClr val="000000"/>
                </a:solidFill>
                <a:effectLst/>
              </a:rPr>
              <a:t> </a:t>
            </a:r>
            <a:r>
              <a:rPr lang="el-GR" sz="7200" b="0" i="0" dirty="0" err="1">
                <a:solidFill>
                  <a:srgbClr val="000000"/>
                </a:solidFill>
                <a:effectLst/>
              </a:rPr>
              <a:t>Box</a:t>
            </a:r>
            <a:r>
              <a:rPr lang="el-GR" sz="7200" b="0" i="0" dirty="0">
                <a:solidFill>
                  <a:srgbClr val="000000"/>
                </a:solidFill>
                <a:effectLst/>
              </a:rPr>
              <a:t>” για να κάνει πειράματα σε αρουραίους. </a:t>
            </a:r>
          </a:p>
          <a:p>
            <a:pPr algn="just"/>
            <a:r>
              <a:rPr lang="el-GR" sz="7200" b="0" i="0" dirty="0">
                <a:solidFill>
                  <a:srgbClr val="000000"/>
                </a:solidFill>
                <a:effectLst/>
              </a:rPr>
              <a:t>Αρχικά τοποθέτησε ένα πεινασμένο αρουραίο μέσα στο κουτί και παρατήρησε ότι ενώ ήταν αδρανής στη συνέχεια ξεκίνησε να προσαρμόζεται στο νέο περιβάλλον και ανακάλυψε ένα μοχλό όπου με το πάτημα του έπεφτε τροφή μέσα στο κουτί και αυτό συνεχίστηκε για αρκετές φορές με αποτέλεσμα την επόμενη φορά που αφέθηκε στο κουτί πάτησε αμέσως το μοχλό. Με αυτό τον τρόπο φάνηκε ότι η ανταμοιβή στην πράξη ώθησε τον αρουραίο να πατά όλο και πιο συχνά το μοχλό και η ενίσχυση αυτή λειτούργησε θετικά στην πείνα του. </a:t>
            </a:r>
          </a:p>
          <a:p>
            <a:pPr algn="just"/>
            <a:endParaRPr lang="el-GR" sz="7200" b="0" i="0" dirty="0">
              <a:solidFill>
                <a:srgbClr val="000000"/>
              </a:solidFill>
              <a:effectLst/>
            </a:endParaRPr>
          </a:p>
          <a:p>
            <a:pPr algn="just"/>
            <a:endParaRPr lang="el-GR" sz="3800" dirty="0">
              <a:solidFill>
                <a:srgbClr val="800080"/>
              </a:solidFill>
              <a:latin typeface="+mj-lt"/>
              <a:hlinkClick r:id="rId2">
                <a:extLst>
                  <a:ext uri="{A12FA001-AC4F-418D-AE19-62706E023703}">
                    <ahyp:hlinkClr xmlns:ahyp="http://schemas.microsoft.com/office/drawing/2018/hyperlinkcolor" val="tx"/>
                  </a:ext>
                </a:extLst>
              </a:hlinkClick>
            </a:endParaRPr>
          </a:p>
          <a:p>
            <a:pPr algn="just"/>
            <a:endParaRPr lang="en-US" sz="3800" dirty="0">
              <a:solidFill>
                <a:srgbClr val="800080"/>
              </a:solidFill>
              <a:latin typeface="+mj-lt"/>
              <a:hlinkClick r:id="rId2">
                <a:extLst>
                  <a:ext uri="{A12FA001-AC4F-418D-AE19-62706E023703}">
                    <ahyp:hlinkClr xmlns:ahyp="http://schemas.microsoft.com/office/drawing/2018/hyperlinkcolor" val="tx"/>
                  </a:ext>
                </a:extLst>
              </a:hlinkClick>
            </a:endParaRPr>
          </a:p>
          <a:p>
            <a:endParaRPr lang="en-US" sz="3800" dirty="0">
              <a:solidFill>
                <a:srgbClr val="800080"/>
              </a:solidFill>
              <a:hlinkClick r:id="rId2">
                <a:extLst>
                  <a:ext uri="{A12FA001-AC4F-418D-AE19-62706E023703}">
                    <ahyp:hlinkClr xmlns:ahyp="http://schemas.microsoft.com/office/drawing/2018/hyperlinkcolor" val="tx"/>
                  </a:ext>
                </a:extLst>
              </a:hlinkClick>
            </a:endParaRPr>
          </a:p>
          <a:p>
            <a:endParaRPr lang="en-US" sz="1600" dirty="0">
              <a:solidFill>
                <a:srgbClr val="800080"/>
              </a:solidFill>
              <a:hlinkClick r:id="rId2">
                <a:extLst>
                  <a:ext uri="{A12FA001-AC4F-418D-AE19-62706E023703}">
                    <ahyp:hlinkClr xmlns:ahyp="http://schemas.microsoft.com/office/drawing/2018/hyperlinkcolor" val="tx"/>
                  </a:ext>
                </a:extLst>
              </a:hlinkClick>
            </a:endParaRPr>
          </a:p>
          <a:p>
            <a:endParaRPr lang="en-US" sz="1600" dirty="0">
              <a:solidFill>
                <a:srgbClr val="800080"/>
              </a:solidFill>
              <a:hlinkClick r:id="rId2">
                <a:extLst>
                  <a:ext uri="{A12FA001-AC4F-418D-AE19-62706E023703}">
                    <ahyp:hlinkClr xmlns:ahyp="http://schemas.microsoft.com/office/drawing/2018/hyperlinkcolor" val="tx"/>
                  </a:ext>
                </a:extLst>
              </a:hlinkClick>
            </a:endParaRPr>
          </a:p>
          <a:p>
            <a:endParaRPr lang="en-US" sz="1600" dirty="0">
              <a:solidFill>
                <a:srgbClr val="800080"/>
              </a:solidFill>
              <a:hlinkClick r:id="rId2">
                <a:extLst>
                  <a:ext uri="{A12FA001-AC4F-418D-AE19-62706E023703}">
                    <ahyp:hlinkClr xmlns:ahyp="http://schemas.microsoft.com/office/drawing/2018/hyperlinkcolor" val="tx"/>
                  </a:ext>
                </a:extLst>
              </a:hlinkClick>
            </a:endParaRPr>
          </a:p>
          <a:p>
            <a:endParaRPr lang="en-US" sz="1600" dirty="0">
              <a:solidFill>
                <a:srgbClr val="800080"/>
              </a:solidFill>
              <a:hlinkClick r:id="rId2">
                <a:extLst>
                  <a:ext uri="{A12FA001-AC4F-418D-AE19-62706E023703}">
                    <ahyp:hlinkClr xmlns:ahyp="http://schemas.microsoft.com/office/drawing/2018/hyperlinkcolor" val="tx"/>
                  </a:ext>
                </a:extLst>
              </a:hlinkClick>
            </a:endParaRPr>
          </a:p>
          <a:p>
            <a:endParaRPr lang="en-US" sz="1600" dirty="0">
              <a:solidFill>
                <a:srgbClr val="800080"/>
              </a:solidFill>
              <a:hlinkClick r:id="rId2">
                <a:extLst>
                  <a:ext uri="{A12FA001-AC4F-418D-AE19-62706E023703}">
                    <ahyp:hlinkClr xmlns:ahyp="http://schemas.microsoft.com/office/drawing/2018/hyperlinkcolor" val="tx"/>
                  </a:ext>
                </a:extLst>
              </a:hlinkClick>
            </a:endParaRPr>
          </a:p>
          <a:p>
            <a:endParaRPr lang="en-US" sz="1600" dirty="0">
              <a:solidFill>
                <a:srgbClr val="800080"/>
              </a:solidFill>
              <a:hlinkClick r:id="rId2">
                <a:extLst>
                  <a:ext uri="{A12FA001-AC4F-418D-AE19-62706E023703}">
                    <ahyp:hlinkClr xmlns:ahyp="http://schemas.microsoft.com/office/drawing/2018/hyperlinkcolor" val="tx"/>
                  </a:ext>
                </a:extLst>
              </a:hlinkClick>
            </a:endParaRPr>
          </a:p>
          <a:p>
            <a:endParaRPr lang="en-US" sz="1600" dirty="0">
              <a:solidFill>
                <a:srgbClr val="800080"/>
              </a:solidFill>
              <a:hlinkClick r:id="rId2">
                <a:extLst>
                  <a:ext uri="{A12FA001-AC4F-418D-AE19-62706E023703}">
                    <ahyp:hlinkClr xmlns:ahyp="http://schemas.microsoft.com/office/drawing/2018/hyperlinkcolor" val="tx"/>
                  </a:ext>
                </a:extLst>
              </a:hlinkClick>
            </a:endParaRPr>
          </a:p>
          <a:p>
            <a:r>
              <a:rPr lang="en-US" sz="3500" dirty="0" err="1">
                <a:solidFill>
                  <a:srgbClr val="800080"/>
                </a:solidFill>
                <a:hlinkClick r:id="rId2">
                  <a:extLst>
                    <a:ext uri="{A12FA001-AC4F-418D-AE19-62706E023703}">
                      <ahyp:hlinkClr xmlns:ahyp="http://schemas.microsoft.com/office/drawing/2018/hyperlinkcolor" val="tx"/>
                    </a:ext>
                  </a:extLst>
                </a:hlinkClick>
              </a:rPr>
              <a:t>the_difference_between_classical_and_operant_conditioning</a:t>
            </a:r>
            <a:endParaRPr lang="en-US" sz="3500" dirty="0"/>
          </a:p>
          <a:p>
            <a:endParaRPr lang="en-US" sz="1600" dirty="0"/>
          </a:p>
          <a:p>
            <a:endParaRPr lang="el-GR" sz="1600" dirty="0"/>
          </a:p>
        </p:txBody>
      </p:sp>
      <p:pic>
        <p:nvPicPr>
          <p:cNvPr id="1030" name="Picture 6" descr="Τίτλος Μαθήματος">
            <a:extLst>
              <a:ext uri="{FF2B5EF4-FFF2-40B4-BE49-F238E27FC236}">
                <a16:creationId xmlns:a16="http://schemas.microsoft.com/office/drawing/2014/main" id="{BA4DE346-3549-42FC-89A7-0A1306A1AB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7744" y="2619374"/>
            <a:ext cx="4320480" cy="2681833"/>
          </a:xfrm>
          <a:prstGeom prst="rect">
            <a:avLst/>
          </a:prstGeom>
          <a:noFill/>
          <a:extLst>
            <a:ext uri="{909E8E84-426E-40DD-AFC4-6F175D3DCCD1}">
              <a14:hiddenFill xmlns:a14="http://schemas.microsoft.com/office/drawing/2010/main">
                <a:solidFill>
                  <a:srgbClr val="FFFFFF"/>
                </a:solidFill>
              </a14:hiddenFill>
            </a:ext>
          </a:extLst>
        </p:spPr>
      </p:pic>
      <p:sp>
        <p:nvSpPr>
          <p:cNvPr id="4" name="Θέση αριθμού διαφάνειας 3">
            <a:extLst>
              <a:ext uri="{FF2B5EF4-FFF2-40B4-BE49-F238E27FC236}">
                <a16:creationId xmlns:a16="http://schemas.microsoft.com/office/drawing/2014/main" id="{2E3CF09E-EC9A-43F2-B95C-E96D95EA712C}"/>
              </a:ext>
            </a:extLst>
          </p:cNvPr>
          <p:cNvSpPr>
            <a:spLocks noGrp="1"/>
          </p:cNvSpPr>
          <p:nvPr>
            <p:ph type="sldNum" sz="quarter" idx="12"/>
          </p:nvPr>
        </p:nvSpPr>
        <p:spPr/>
        <p:txBody>
          <a:bodyPr/>
          <a:lstStyle/>
          <a:p>
            <a:fld id="{983178A6-D6CF-462A-B4A3-0A14FCFC642B}" type="slidenum">
              <a:rPr lang="el-GR" smtClean="0"/>
              <a:t>7</a:t>
            </a:fld>
            <a:endParaRPr lang="el-GR"/>
          </a:p>
        </p:txBody>
      </p:sp>
    </p:spTree>
    <p:extLst>
      <p:ext uri="{BB962C8B-B14F-4D97-AF65-F5344CB8AC3E}">
        <p14:creationId xmlns:p14="http://schemas.microsoft.com/office/powerpoint/2010/main" val="13375450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a:extLst>
              <a:ext uri="{FF2B5EF4-FFF2-40B4-BE49-F238E27FC236}">
                <a16:creationId xmlns:a16="http://schemas.microsoft.com/office/drawing/2014/main" id="{0082B9E4-4EEC-4DB4-A142-C850EAD70719}"/>
              </a:ext>
            </a:extLst>
          </p:cNvPr>
          <p:cNvPicPr>
            <a:picLocks noGrp="1" noChangeAspect="1"/>
          </p:cNvPicPr>
          <p:nvPr>
            <p:ph idx="1"/>
          </p:nvPr>
        </p:nvPicPr>
        <p:blipFill>
          <a:blip r:embed="rId2"/>
          <a:srcRect l="1276" t="17584" r="7019" b="14541"/>
          <a:stretch>
            <a:fillRect/>
          </a:stretch>
        </p:blipFill>
        <p:spPr bwMode="auto">
          <a:xfrm>
            <a:off x="594785" y="764704"/>
            <a:ext cx="7954430" cy="5361459"/>
          </a:xfrm>
          <a:prstGeom prst="rect">
            <a:avLst/>
          </a:prstGeom>
          <a:noFill/>
          <a:ln w="9525">
            <a:noFill/>
            <a:miter lim="800000"/>
            <a:headEnd/>
            <a:tailEnd/>
          </a:ln>
        </p:spPr>
      </p:pic>
      <p:sp>
        <p:nvSpPr>
          <p:cNvPr id="5" name="Θέση αριθμού διαφάνειας 4">
            <a:extLst>
              <a:ext uri="{FF2B5EF4-FFF2-40B4-BE49-F238E27FC236}">
                <a16:creationId xmlns:a16="http://schemas.microsoft.com/office/drawing/2014/main" id="{AF38DF62-BB93-4CAB-982D-00360A52A190}"/>
              </a:ext>
            </a:extLst>
          </p:cNvPr>
          <p:cNvSpPr>
            <a:spLocks noGrp="1"/>
          </p:cNvSpPr>
          <p:nvPr>
            <p:ph type="sldNum" sz="quarter" idx="12"/>
          </p:nvPr>
        </p:nvSpPr>
        <p:spPr/>
        <p:txBody>
          <a:bodyPr/>
          <a:lstStyle/>
          <a:p>
            <a:fld id="{983178A6-D6CF-462A-B4A3-0A14FCFC642B}" type="slidenum">
              <a:rPr lang="el-GR" smtClean="0"/>
              <a:t>8</a:t>
            </a:fld>
            <a:endParaRPr lang="el-GR"/>
          </a:p>
        </p:txBody>
      </p:sp>
    </p:spTree>
    <p:extLst>
      <p:ext uri="{BB962C8B-B14F-4D97-AF65-F5344CB8AC3E}">
        <p14:creationId xmlns:p14="http://schemas.microsoft.com/office/powerpoint/2010/main" val="8258850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A160FA0A-06DF-4CC5-9720-3381481A99A0}"/>
              </a:ext>
            </a:extLst>
          </p:cNvPr>
          <p:cNvSpPr>
            <a:spLocks noGrp="1"/>
          </p:cNvSpPr>
          <p:nvPr>
            <p:ph idx="1"/>
          </p:nvPr>
        </p:nvSpPr>
        <p:spPr>
          <a:xfrm>
            <a:off x="457200" y="692696"/>
            <a:ext cx="8229600" cy="5433467"/>
          </a:xfrm>
        </p:spPr>
        <p:txBody>
          <a:bodyPr>
            <a:normAutofit fontScale="77500" lnSpcReduction="20000"/>
          </a:bodyPr>
          <a:lstStyle/>
          <a:p>
            <a:r>
              <a:rPr lang="el-GR" sz="2900" b="1" dirty="0">
                <a:effectLst/>
                <a:latin typeface="+mj-lt"/>
                <a:ea typeface="Times New Roman" panose="02020603050405020304" pitchFamily="18" charset="0"/>
                <a:cs typeface="Times New Roman" panose="02020603050405020304" pitchFamily="18" charset="0"/>
              </a:rPr>
              <a:t>Μάθηση με δοκιμή και πλάνη του </a:t>
            </a:r>
            <a:r>
              <a:rPr lang="el-GR" sz="2900" b="1" dirty="0" err="1">
                <a:effectLst/>
                <a:latin typeface="+mj-lt"/>
                <a:ea typeface="Times New Roman" panose="02020603050405020304" pitchFamily="18" charset="0"/>
                <a:cs typeface="Times New Roman" panose="02020603050405020304" pitchFamily="18" charset="0"/>
              </a:rPr>
              <a:t>Thorndike</a:t>
            </a:r>
            <a:br>
              <a:rPr lang="el-GR" sz="2900" dirty="0">
                <a:effectLst/>
                <a:latin typeface="+mj-lt"/>
                <a:ea typeface="Times New Roman" panose="02020603050405020304" pitchFamily="18" charset="0"/>
                <a:cs typeface="Times New Roman" panose="02020603050405020304" pitchFamily="18" charset="0"/>
              </a:rPr>
            </a:br>
            <a:endParaRPr lang="el-GR" sz="2900" dirty="0">
              <a:effectLst/>
              <a:latin typeface="+mj-lt"/>
              <a:ea typeface="Times New Roman" panose="02020603050405020304" pitchFamily="18" charset="0"/>
              <a:cs typeface="Times New Roman" panose="02020603050405020304" pitchFamily="18" charset="0"/>
            </a:endParaRPr>
          </a:p>
          <a:p>
            <a:r>
              <a:rPr lang="el-GR" sz="2900" dirty="0">
                <a:effectLst/>
                <a:latin typeface="+mj-lt"/>
                <a:ea typeface="Times New Roman" panose="02020603050405020304" pitchFamily="18" charset="0"/>
                <a:cs typeface="Times New Roman" panose="02020603050405020304" pitchFamily="18" charset="0"/>
              </a:rPr>
              <a:t>Την ίδια περίπου εποχή με τον </a:t>
            </a:r>
            <a:r>
              <a:rPr lang="el-GR" sz="2900" dirty="0" err="1">
                <a:effectLst/>
                <a:latin typeface="+mj-lt"/>
                <a:ea typeface="Times New Roman" panose="02020603050405020304" pitchFamily="18" charset="0"/>
                <a:cs typeface="Times New Roman" panose="02020603050405020304" pitchFamily="18" charset="0"/>
              </a:rPr>
              <a:t>Pavlov</a:t>
            </a:r>
            <a:r>
              <a:rPr lang="el-GR" sz="2900" dirty="0">
                <a:effectLst/>
                <a:latin typeface="+mj-lt"/>
                <a:ea typeface="Times New Roman" panose="02020603050405020304" pitchFamily="18" charset="0"/>
                <a:cs typeface="Times New Roman" panose="02020603050405020304" pitchFamily="18" charset="0"/>
              </a:rPr>
              <a:t> και ο </a:t>
            </a:r>
            <a:r>
              <a:rPr lang="el-GR" sz="2900" dirty="0" err="1">
                <a:effectLst/>
                <a:latin typeface="+mj-lt"/>
                <a:ea typeface="Times New Roman" panose="02020603050405020304" pitchFamily="18" charset="0"/>
                <a:cs typeface="Times New Roman" panose="02020603050405020304" pitchFamily="18" charset="0"/>
              </a:rPr>
              <a:t>Thorndike</a:t>
            </a:r>
            <a:r>
              <a:rPr lang="el-GR" sz="2900" dirty="0">
                <a:effectLst/>
                <a:latin typeface="+mj-lt"/>
                <a:ea typeface="Times New Roman" panose="02020603050405020304" pitchFamily="18" charset="0"/>
                <a:cs typeface="Times New Roman" panose="02020603050405020304" pitchFamily="18" charset="0"/>
              </a:rPr>
              <a:t> μελετούσε το φαινόμενο της μάθησης με πειράματα σε ζώα και κατέληξε σε ένα παρόμοιο θεωρητικό σχήμα με βάση το οποίο "η μάθηση δεν αποτελεί στην ουσία τίποτε άλλο από μετασχηματισμούς συνειρμικών συνδέσεων μεταξύ μιας δεδομένης προβληματικής κατάστασης και των αντιδράσεων του ανθρώπου":</a:t>
            </a:r>
            <a:endParaRPr lang="el-GR" sz="2900" dirty="0">
              <a:effectLst/>
              <a:latin typeface="+mj-lt"/>
              <a:ea typeface="Calibri" panose="020F0502020204030204" pitchFamily="34" charset="0"/>
              <a:cs typeface="Times New Roman" panose="02020603050405020304" pitchFamily="18" charset="0"/>
            </a:endParaRPr>
          </a:p>
          <a:p>
            <a:r>
              <a:rPr lang="el-GR" sz="2900" dirty="0">
                <a:latin typeface="+mj-lt"/>
              </a:rPr>
              <a:t>Η ουσιαστική διαφορά με τη θεωρία του </a:t>
            </a:r>
            <a:r>
              <a:rPr lang="el-GR" sz="2900" dirty="0" err="1">
                <a:latin typeface="+mj-lt"/>
              </a:rPr>
              <a:t>Pavlov</a:t>
            </a:r>
            <a:r>
              <a:rPr lang="el-GR" sz="2900" dirty="0">
                <a:latin typeface="+mj-lt"/>
              </a:rPr>
              <a:t> είναι ότι η μάθηση δεν εξηγείται ως μια νοητική σύνδεση (εξάρτηση) της αντίδρασης με ένα ερέθισμα που προηγείται της αντίδρασης αυτής, αλλά με ένα ερέθισμα που ακολουθεί την αντίδραση αυτή ως συνέπειά της.</a:t>
            </a:r>
          </a:p>
          <a:p>
            <a:r>
              <a:rPr lang="el-GR" sz="2900" dirty="0">
                <a:latin typeface="+mj-lt"/>
              </a:rPr>
              <a:t>Στη συνέχεια ο </a:t>
            </a:r>
            <a:r>
              <a:rPr lang="el-GR" sz="2900" dirty="0" err="1">
                <a:latin typeface="+mj-lt"/>
              </a:rPr>
              <a:t>Thorndike</a:t>
            </a:r>
            <a:r>
              <a:rPr lang="el-GR" sz="2900" dirty="0">
                <a:latin typeface="+mj-lt"/>
              </a:rPr>
              <a:t> κατέληξε στους εξής νόμους όσον αφορά τη μάθηση:</a:t>
            </a:r>
          </a:p>
          <a:p>
            <a:r>
              <a:rPr lang="el-GR" sz="2900" dirty="0">
                <a:latin typeface="+mj-lt"/>
              </a:rPr>
              <a:t>Νόμος του αποτελέσματος (</a:t>
            </a:r>
            <a:r>
              <a:rPr lang="el-GR" sz="2900" dirty="0" err="1">
                <a:latin typeface="+mj-lt"/>
              </a:rPr>
              <a:t>law</a:t>
            </a:r>
            <a:r>
              <a:rPr lang="el-GR" sz="2900" dirty="0">
                <a:latin typeface="+mj-lt"/>
              </a:rPr>
              <a:t> of </a:t>
            </a:r>
            <a:r>
              <a:rPr lang="el-GR" sz="2900" dirty="0" err="1">
                <a:latin typeface="+mj-lt"/>
              </a:rPr>
              <a:t>effect</a:t>
            </a:r>
            <a:r>
              <a:rPr lang="el-GR" sz="2900" dirty="0">
                <a:latin typeface="+mj-lt"/>
              </a:rPr>
              <a:t>):</a:t>
            </a:r>
          </a:p>
          <a:p>
            <a:r>
              <a:rPr lang="el-GR" sz="2900" dirty="0">
                <a:latin typeface="+mj-lt"/>
              </a:rPr>
              <a:t>Μια αντίδραση που εμφανίζεται λίγο πριν από ένα θετικό ερέθισμα (αποτέλεσμα) έχει την τάση να εμφανίζεται και πάλι σε μελλοντικές παρόμοιες καταστάσεις</a:t>
            </a:r>
          </a:p>
          <a:p>
            <a:endParaRPr lang="el-GR" dirty="0"/>
          </a:p>
        </p:txBody>
      </p:sp>
      <p:sp>
        <p:nvSpPr>
          <p:cNvPr id="4" name="Θέση αριθμού διαφάνειας 3">
            <a:extLst>
              <a:ext uri="{FF2B5EF4-FFF2-40B4-BE49-F238E27FC236}">
                <a16:creationId xmlns:a16="http://schemas.microsoft.com/office/drawing/2014/main" id="{918E8C0C-63D2-48BB-91A0-602A975977A1}"/>
              </a:ext>
            </a:extLst>
          </p:cNvPr>
          <p:cNvSpPr>
            <a:spLocks noGrp="1"/>
          </p:cNvSpPr>
          <p:nvPr>
            <p:ph type="sldNum" sz="quarter" idx="12"/>
          </p:nvPr>
        </p:nvSpPr>
        <p:spPr/>
        <p:txBody>
          <a:bodyPr/>
          <a:lstStyle/>
          <a:p>
            <a:fld id="{983178A6-D6CF-462A-B4A3-0A14FCFC642B}" type="slidenum">
              <a:rPr lang="el-GR" smtClean="0"/>
              <a:t>9</a:t>
            </a:fld>
            <a:endParaRPr lang="el-GR"/>
          </a:p>
        </p:txBody>
      </p:sp>
    </p:spTree>
    <p:extLst>
      <p:ext uri="{BB962C8B-B14F-4D97-AF65-F5344CB8AC3E}">
        <p14:creationId xmlns:p14="http://schemas.microsoft.com/office/powerpoint/2010/main" val="407507440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Ολοκληρωμένο">
  <a:themeElements>
    <a:clrScheme name="Ολοκληρωμένο">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Ολοκληρωμένο">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Ολοκληρωμένο">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2219</TotalTime>
  <Words>805</Words>
  <Application>Microsoft Office PowerPoint</Application>
  <PresentationFormat>Προβολή στην οθόνη (4:3)</PresentationFormat>
  <Paragraphs>91</Paragraphs>
  <Slides>11</Slides>
  <Notes>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11</vt:i4>
      </vt:variant>
    </vt:vector>
  </HeadingPairs>
  <TitlesOfParts>
    <vt:vector size="16" baseType="lpstr">
      <vt:lpstr>Calibri</vt:lpstr>
      <vt:lpstr>Tw Cen MT</vt:lpstr>
      <vt:lpstr>Tw Cen MT Condensed</vt:lpstr>
      <vt:lpstr>Wingdings 3</vt:lpstr>
      <vt:lpstr>Ολοκληρωμένο</vt:lpstr>
      <vt:lpstr>ΜΑΘΗΣΗ ΒΑΣΙΚΕΣ ΜΟΡΦΕΣ ΜΑΘΗΣΗΣ</vt:lpstr>
      <vt:lpstr>Ορισμός Μάθησης</vt:lpstr>
      <vt:lpstr>Τύποι Μάθησης</vt:lpstr>
      <vt:lpstr>Παρουσίαση του PowerPoint</vt:lpstr>
      <vt:lpstr>Παρουσίαση του PowerPoint</vt:lpstr>
      <vt:lpstr> </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ΜΑΘΗΣΗ ΒΑΣΙΚΕΣ ΜΟΡΦΕΣ ΜΑΘΗΣΗΣ</dc:title>
  <dc:creator>info@abem.gr</dc:creator>
  <cp:lastModifiedBy>iliana tsoutsa</cp:lastModifiedBy>
  <cp:revision>15</cp:revision>
  <dcterms:created xsi:type="dcterms:W3CDTF">2021-10-31T05:10:45Z</dcterms:created>
  <dcterms:modified xsi:type="dcterms:W3CDTF">2021-11-05T14:33:59Z</dcterms:modified>
</cp:coreProperties>
</file>