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12"/>
  </p:notesMasterIdLst>
  <p:handoutMasterIdLst>
    <p:handoutMasterId r:id="rId13"/>
  </p:handoutMasterIdLst>
  <p:sldIdLst>
    <p:sldId id="267" r:id="rId2"/>
    <p:sldId id="268" r:id="rId3"/>
    <p:sldId id="269" r:id="rId4"/>
    <p:sldId id="270" r:id="rId5"/>
    <p:sldId id="271" r:id="rId6"/>
    <p:sldId id="272" r:id="rId7"/>
    <p:sldId id="273" r:id="rId8"/>
    <p:sldId id="274" r:id="rId9"/>
    <p:sldId id="275" r:id="rId10"/>
    <p:sldId id="266" r:id="rId11"/>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E1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66" y="53"/>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07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09573C4-BB69-4600-A6DD-C636A3640E10}" type="datetime1">
              <a:rPr lang="el-GR" smtClean="0"/>
              <a:t>27/5/2023</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02BA2C8-71FC-43D0-BD87-0547616971FA}" type="slidenum">
              <a:rPr lang="el-GR"/>
              <a:t>‹#›</a:t>
            </a:fld>
            <a:endParaRPr lang="el-GR" dirty="0"/>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9797C896-311C-4258-88FA-23514E95863A}" type="datetime1">
              <a:rPr lang="el-GR" smtClean="0"/>
              <a:t>27/5/2023</a:t>
            </a:fld>
            <a:endParaRPr lang="el-GR"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dirty="0"/>
          </a:p>
        </p:txBody>
      </p:sp>
      <p:sp>
        <p:nvSpPr>
          <p:cNvPr id="5" name="Θέση σημειώσεων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el-GR" dirty="0"/>
              <a:t>Στυλ υποδείγματος κειμένου</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539446-6953-447E-A4E3-E7CFBF870046}" type="slidenum">
              <a:rPr lang="el-GR"/>
              <a:t>‹#›</a:t>
            </a:fld>
            <a:endParaRPr lang="el-GR" dirty="0"/>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C6539446-6953-447E-A4E3-E7CFBF870046}" type="slidenum">
              <a:rPr lang="el-GR" smtClean="0"/>
              <a:t>10</a:t>
            </a:fld>
            <a:endParaRPr lang="el-GR" dirty="0"/>
          </a:p>
        </p:txBody>
      </p:sp>
    </p:spTree>
    <p:extLst>
      <p:ext uri="{BB962C8B-B14F-4D97-AF65-F5344CB8AC3E}">
        <p14:creationId xmlns:p14="http://schemas.microsoft.com/office/powerpoint/2010/main" val="8356803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νερό3"/>
          <p:cNvSpPr/>
          <p:nvPr/>
        </p:nvSpPr>
        <p:spPr bwMode="gray">
          <a:xfrm>
            <a:off x="2552" y="5243129"/>
            <a:ext cx="12188952" cy="161487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sp>
        <p:nvSpPr>
          <p:cNvPr id="5" name="ουρανός"/>
          <p:cNvSpPr/>
          <p:nvPr/>
        </p:nvSpPr>
        <p:spPr bwMode="white">
          <a:xfrm>
            <a:off x="2552" y="0"/>
            <a:ext cx="12188952" cy="5334000"/>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pic>
        <p:nvPicPr>
          <p:cNvPr id="6" name="νερό2"/>
          <p:cNvPicPr>
            <a:picLocks noChangeAspect="1"/>
          </p:cNvPicPr>
          <p:nvPr/>
        </p:nvPicPr>
        <p:blipFill rotWithShape="1">
          <a:blip r:embed="rId2" cstate="print">
            <a:extLst>
              <a:ext uri="{28A0092B-C50C-407E-A947-70E740481C1C}">
                <a14:useLocalDpi xmlns:a14="http://schemas.microsoft.com/office/drawing/2010/main" val="0"/>
              </a:ext>
            </a:extLst>
          </a:blip>
          <a:srcRect l="2674" r="9901"/>
          <a:stretch/>
        </p:blipFill>
        <p:spPr bwMode="ltGray">
          <a:xfrm>
            <a:off x="-1425" y="5497897"/>
            <a:ext cx="12188952" cy="463209"/>
          </a:xfrm>
          <a:prstGeom prst="rect">
            <a:avLst/>
          </a:prstGeom>
          <a:noFill/>
          <a:ln>
            <a:noFill/>
          </a:ln>
        </p:spPr>
      </p:pic>
      <p:pic>
        <p:nvPicPr>
          <p:cNvPr id="7" name="νερό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221111"/>
            <a:ext cx="12188952" cy="268288"/>
          </a:xfrm>
          <a:prstGeom prst="rect">
            <a:avLst/>
          </a:prstGeom>
          <a:noFill/>
          <a:ln>
            <a:noFill/>
          </a:ln>
        </p:spPr>
      </p:pic>
      <p:sp>
        <p:nvSpPr>
          <p:cNvPr id="8" name="Ορθογώνιο 7"/>
          <p:cNvSpPr/>
          <p:nvPr/>
        </p:nvSpPr>
        <p:spPr>
          <a:xfrm>
            <a:off x="-1425" y="5961106"/>
            <a:ext cx="12188952" cy="896846"/>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sp>
        <p:nvSpPr>
          <p:cNvPr id="2" name="Τίτλος 1"/>
          <p:cNvSpPr>
            <a:spLocks noGrp="1"/>
          </p:cNvSpPr>
          <p:nvPr>
            <p:ph type="ctrTitle"/>
          </p:nvPr>
        </p:nvSpPr>
        <p:spPr>
          <a:xfrm>
            <a:off x="1305872" y="1309047"/>
            <a:ext cx="9602789" cy="2667000"/>
          </a:xfrm>
        </p:spPr>
        <p:txBody>
          <a:bodyPr rtlCol="0" anchor="b">
            <a:noAutofit/>
          </a:bodyPr>
          <a:lstStyle>
            <a:lvl1pPr algn="ctr">
              <a:defRPr sz="6000"/>
            </a:lvl1pPr>
          </a:lstStyle>
          <a:p>
            <a:pPr rtl="0"/>
            <a:r>
              <a:rPr lang="el-GR" smtClean="0"/>
              <a:t>Στυλ κύριου τίτλου</a:t>
            </a:r>
            <a:endParaRPr lang="el-GR" dirty="0"/>
          </a:p>
        </p:txBody>
      </p:sp>
      <p:sp>
        <p:nvSpPr>
          <p:cNvPr id="3" name="Υπότιτλος 2"/>
          <p:cNvSpPr>
            <a:spLocks noGrp="1"/>
          </p:cNvSpPr>
          <p:nvPr>
            <p:ph type="subTitle" idx="1"/>
          </p:nvPr>
        </p:nvSpPr>
        <p:spPr>
          <a:xfrm>
            <a:off x="1305872" y="4038600"/>
            <a:ext cx="9601200" cy="990600"/>
          </a:xfrm>
        </p:spPr>
        <p:txBody>
          <a:bodyPr rtlCol="0">
            <a:normAutofit/>
          </a:bodyPr>
          <a:lstStyle>
            <a:lvl1pPr marL="0" indent="0" algn="ctr">
              <a:spcBef>
                <a:spcPts val="0"/>
              </a:spcBef>
              <a:buNone/>
              <a:defRPr sz="1800" cap="all" baseline="0">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el-GR" smtClean="0"/>
              <a:t>Στυλ κύριου υπότιτλου</a:t>
            </a:r>
            <a:endParaRPr lang="el-GR" dirty="0"/>
          </a:p>
        </p:txBody>
      </p:sp>
    </p:spTree>
    <p:extLst>
      <p:ext uri="{BB962C8B-B14F-4D97-AF65-F5344CB8AC3E}">
        <p14:creationId xmlns:p14="http://schemas.microsoft.com/office/powerpoint/2010/main" val="2942361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smtClean="0"/>
              <a:t>Στυλ κύριου τίτλου</a:t>
            </a:r>
            <a:endParaRPr lang="el-GR" dirty="0"/>
          </a:p>
        </p:txBody>
      </p:sp>
      <p:sp>
        <p:nvSpPr>
          <p:cNvPr id="3" name="Σύμβολο κράτησης θέσης κατακόρυφου κειμένου 2"/>
          <p:cNvSpPr>
            <a:spLocks noGrp="1"/>
          </p:cNvSpPr>
          <p:nvPr>
            <p:ph type="body" orient="vert" idx="1"/>
          </p:nvPr>
        </p:nvSpPr>
        <p:spPr/>
        <p:txBody>
          <a:bodyPr vert="eaVert" rtlCol="0"/>
          <a:lstStyle/>
          <a:p>
            <a:pPr lvl="0" rtl="0"/>
            <a:r>
              <a:rPr lang="el-GR" smtClean="0"/>
              <a:t>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5" name="Θέση υποσέλιδου 4"/>
          <p:cNvSpPr>
            <a:spLocks noGrp="1"/>
          </p:cNvSpPr>
          <p:nvPr>
            <p:ph type="ftr" sz="quarter" idx="11"/>
          </p:nvPr>
        </p:nvSpPr>
        <p:spPr/>
        <p:txBody>
          <a:bodyPr rtlCol="0"/>
          <a:lstStyle/>
          <a:p>
            <a:pPr rtl="0"/>
            <a:r>
              <a:rPr lang="el-GR" dirty="0"/>
              <a:t>Προσθήκη υποσέλιδου</a:t>
            </a:r>
          </a:p>
        </p:txBody>
      </p:sp>
      <p:sp>
        <p:nvSpPr>
          <p:cNvPr id="4" name="Θέση ημερομηνίας 3"/>
          <p:cNvSpPr>
            <a:spLocks noGrp="1"/>
          </p:cNvSpPr>
          <p:nvPr>
            <p:ph type="dt" sz="half" idx="10"/>
          </p:nvPr>
        </p:nvSpPr>
        <p:spPr/>
        <p:txBody>
          <a:bodyPr rtlCol="0"/>
          <a:lstStyle/>
          <a:p>
            <a:pPr rtl="0"/>
            <a:fld id="{F99C04DE-4630-4DE3-9252-F0DBD9A50861}" type="datetime1">
              <a:rPr lang="el-GR" smtClean="0"/>
              <a:t>27/5/2023</a:t>
            </a:fld>
            <a:endParaRPr lang="el-GR" dirty="0"/>
          </a:p>
        </p:txBody>
      </p:sp>
      <p:sp>
        <p:nvSpPr>
          <p:cNvPr id="6" name="Θέση αριθμού διαφάνειας 5"/>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35362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274638"/>
            <a:ext cx="2628900" cy="5440362"/>
          </a:xfrm>
        </p:spPr>
        <p:txBody>
          <a:bodyPr vert="eaVert" rtlCol="0"/>
          <a:lstStyle/>
          <a:p>
            <a:pPr rtl="0"/>
            <a:r>
              <a:rPr lang="el-GR" smtClean="0"/>
              <a:t>Στυλ κύριου τίτλου</a:t>
            </a:r>
            <a:endParaRPr lang="el-GR" dirty="0"/>
          </a:p>
        </p:txBody>
      </p:sp>
      <p:sp>
        <p:nvSpPr>
          <p:cNvPr id="3" name="Σύμβολο κράτησης θέσης κατακόρυφου κειμένου 2"/>
          <p:cNvSpPr>
            <a:spLocks noGrp="1"/>
          </p:cNvSpPr>
          <p:nvPr>
            <p:ph type="body" orient="vert" idx="1"/>
          </p:nvPr>
        </p:nvSpPr>
        <p:spPr>
          <a:xfrm>
            <a:off x="838200" y="274638"/>
            <a:ext cx="7734300" cy="5440362"/>
          </a:xfrm>
        </p:spPr>
        <p:txBody>
          <a:bodyPr vert="eaVert" rtlCol="0"/>
          <a:lstStyle/>
          <a:p>
            <a:pPr lvl="0" rtl="0"/>
            <a:r>
              <a:rPr lang="el-GR" smtClean="0"/>
              <a:t>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5" name="Θέση υποσέλιδου 4"/>
          <p:cNvSpPr>
            <a:spLocks noGrp="1"/>
          </p:cNvSpPr>
          <p:nvPr>
            <p:ph type="ftr" sz="quarter" idx="11"/>
          </p:nvPr>
        </p:nvSpPr>
        <p:spPr/>
        <p:txBody>
          <a:bodyPr rtlCol="0"/>
          <a:lstStyle/>
          <a:p>
            <a:pPr rtl="0"/>
            <a:r>
              <a:rPr lang="el-GR" dirty="0"/>
              <a:t>Προσθήκη υποσέλιδου</a:t>
            </a:r>
          </a:p>
        </p:txBody>
      </p:sp>
      <p:sp>
        <p:nvSpPr>
          <p:cNvPr id="4" name="Θέση ημερομηνίας 3"/>
          <p:cNvSpPr>
            <a:spLocks noGrp="1"/>
          </p:cNvSpPr>
          <p:nvPr>
            <p:ph type="dt" sz="half" idx="10"/>
          </p:nvPr>
        </p:nvSpPr>
        <p:spPr/>
        <p:txBody>
          <a:bodyPr rtlCol="0"/>
          <a:lstStyle/>
          <a:p>
            <a:pPr rtl="0"/>
            <a:fld id="{08C77A42-3F86-40C3-B31C-E12D727A7076}" type="datetime1">
              <a:rPr lang="el-GR" smtClean="0"/>
              <a:t>27/5/2023</a:t>
            </a:fld>
            <a:endParaRPr lang="el-GR" dirty="0"/>
          </a:p>
        </p:txBody>
      </p:sp>
      <p:sp>
        <p:nvSpPr>
          <p:cNvPr id="6" name="Θέση αριθμού διαφάνειας 5"/>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135865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smtClean="0"/>
              <a:t>Στυλ κύριου τίτλου</a:t>
            </a:r>
            <a:endParaRPr lang="el-GR" dirty="0"/>
          </a:p>
        </p:txBody>
      </p:sp>
      <p:sp>
        <p:nvSpPr>
          <p:cNvPr id="3" name="Θέση περιεχομένου 2"/>
          <p:cNvSpPr>
            <a:spLocks noGrp="1"/>
          </p:cNvSpPr>
          <p:nvPr>
            <p:ph idx="1"/>
          </p:nvPr>
        </p:nvSpPr>
        <p:spPr/>
        <p:txBody>
          <a:bodyPr rtlCol="0"/>
          <a:lstStyle>
            <a:lvl5pPr>
              <a:defRPr/>
            </a:lvl5pPr>
          </a:lstStyle>
          <a:p>
            <a:pPr lvl="0" rtl="0"/>
            <a:r>
              <a:rPr lang="el-GR" smtClean="0"/>
              <a:t>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5" name="Θέση υποσέλιδου 4"/>
          <p:cNvSpPr>
            <a:spLocks noGrp="1"/>
          </p:cNvSpPr>
          <p:nvPr>
            <p:ph type="ftr" sz="quarter" idx="11"/>
          </p:nvPr>
        </p:nvSpPr>
        <p:spPr/>
        <p:txBody>
          <a:bodyPr rtlCol="0"/>
          <a:lstStyle/>
          <a:p>
            <a:pPr rtl="0"/>
            <a:r>
              <a:rPr lang="el-GR" dirty="0"/>
              <a:t>Προσθήκη υποσέλιδου</a:t>
            </a:r>
          </a:p>
        </p:txBody>
      </p:sp>
      <p:sp>
        <p:nvSpPr>
          <p:cNvPr id="4" name="Θέση ημερομηνίας 3"/>
          <p:cNvSpPr>
            <a:spLocks noGrp="1"/>
          </p:cNvSpPr>
          <p:nvPr>
            <p:ph type="dt" sz="half" idx="10"/>
          </p:nvPr>
        </p:nvSpPr>
        <p:spPr/>
        <p:txBody>
          <a:bodyPr rtlCol="0"/>
          <a:lstStyle/>
          <a:p>
            <a:pPr rtl="0"/>
            <a:fld id="{4EA8310C-6438-4764-92A6-EB6D6A7BBA2A}" type="datetime1">
              <a:rPr lang="el-GR" smtClean="0"/>
              <a:t>27/5/2023</a:t>
            </a:fld>
            <a:endParaRPr lang="el-GR" dirty="0"/>
          </a:p>
        </p:txBody>
      </p:sp>
      <p:sp>
        <p:nvSpPr>
          <p:cNvPr id="6" name="Θέση αριθμού διαφάνειας 5"/>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3405082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ουρανός"/>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rtl="0"/>
            <a:endParaRPr lang="el-GR" dirty="0"/>
          </a:p>
        </p:txBody>
      </p:sp>
      <p:sp>
        <p:nvSpPr>
          <p:cNvPr id="2" name="Τίτλος 1"/>
          <p:cNvSpPr>
            <a:spLocks noGrp="1"/>
          </p:cNvSpPr>
          <p:nvPr>
            <p:ph type="title"/>
          </p:nvPr>
        </p:nvSpPr>
        <p:spPr>
          <a:xfrm>
            <a:off x="1293813" y="1309047"/>
            <a:ext cx="9601252" cy="2667000"/>
          </a:xfrm>
        </p:spPr>
        <p:txBody>
          <a:bodyPr rtlCol="0" anchor="b">
            <a:normAutofit/>
          </a:bodyPr>
          <a:lstStyle>
            <a:lvl1pPr algn="ctr">
              <a:defRPr sz="6000" b="0"/>
            </a:lvl1pPr>
          </a:lstStyle>
          <a:p>
            <a:pPr rtl="0"/>
            <a:r>
              <a:rPr lang="el-GR" smtClean="0"/>
              <a:t>Στυλ κύριου τίτλου</a:t>
            </a:r>
            <a:endParaRPr lang="el-GR" dirty="0"/>
          </a:p>
        </p:txBody>
      </p:sp>
      <p:sp>
        <p:nvSpPr>
          <p:cNvPr id="3" name="Θέση κειμένου 2"/>
          <p:cNvSpPr>
            <a:spLocks noGrp="1"/>
          </p:cNvSpPr>
          <p:nvPr>
            <p:ph type="body" idx="1"/>
          </p:nvPr>
        </p:nvSpPr>
        <p:spPr>
          <a:xfrm>
            <a:off x="1293813" y="4038600"/>
            <a:ext cx="9601200" cy="1143000"/>
          </a:xfrm>
        </p:spPr>
        <p:txBody>
          <a:bodyPr rtlCol="0" anchor="t">
            <a:normAutofit/>
          </a:bodyPr>
          <a:lstStyle>
            <a:lvl1pPr marL="0" indent="0" algn="ctr">
              <a:spcBef>
                <a:spcPts val="0"/>
              </a:spcBef>
              <a:buNone/>
              <a:defRPr sz="2000" cap="all" baseline="0">
                <a:solidFill>
                  <a:schemeClr val="accent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smtClean="0"/>
              <a:t>Στυλ υποδείγματος κειμένου</a:t>
            </a:r>
          </a:p>
        </p:txBody>
      </p:sp>
      <p:sp>
        <p:nvSpPr>
          <p:cNvPr id="5" name="Θέση υποσέλιδου 4"/>
          <p:cNvSpPr>
            <a:spLocks noGrp="1"/>
          </p:cNvSpPr>
          <p:nvPr>
            <p:ph type="ftr" sz="quarter" idx="11"/>
          </p:nvPr>
        </p:nvSpPr>
        <p:spPr/>
        <p:txBody>
          <a:bodyPr rtlCol="0"/>
          <a:lstStyle/>
          <a:p>
            <a:pPr rtl="0"/>
            <a:r>
              <a:rPr lang="el-GR" dirty="0"/>
              <a:t>Προσθήκη υποσέλιδου</a:t>
            </a:r>
          </a:p>
        </p:txBody>
      </p:sp>
      <p:sp>
        <p:nvSpPr>
          <p:cNvPr id="4" name="Θέση ημερομηνίας 3"/>
          <p:cNvSpPr>
            <a:spLocks noGrp="1"/>
          </p:cNvSpPr>
          <p:nvPr>
            <p:ph type="dt" sz="half" idx="10"/>
          </p:nvPr>
        </p:nvSpPr>
        <p:spPr/>
        <p:txBody>
          <a:bodyPr rtlCol="0"/>
          <a:lstStyle/>
          <a:p>
            <a:pPr rtl="0"/>
            <a:fld id="{AE8DD8E6-F506-41BB-8216-CB3027A8EE1E}" type="datetime1">
              <a:rPr lang="el-GR" smtClean="0"/>
              <a:t>27/5/2023</a:t>
            </a:fld>
            <a:endParaRPr lang="el-GR" dirty="0"/>
          </a:p>
        </p:txBody>
      </p:sp>
      <p:sp>
        <p:nvSpPr>
          <p:cNvPr id="6" name="Θέση αριθμού διαφάνειας 5"/>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3043559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smtClean="0"/>
              <a:t>Στυλ κύριου τίτλου</a:t>
            </a:r>
            <a:endParaRPr lang="el-GR" dirty="0"/>
          </a:p>
        </p:txBody>
      </p:sp>
      <p:sp>
        <p:nvSpPr>
          <p:cNvPr id="4" name="Θέση περιεχομένου 3"/>
          <p:cNvSpPr>
            <a:spLocks noGrp="1"/>
          </p:cNvSpPr>
          <p:nvPr>
            <p:ph sz="half" idx="2"/>
          </p:nvPr>
        </p:nvSpPr>
        <p:spPr>
          <a:xfrm>
            <a:off x="6278880" y="1572768"/>
            <a:ext cx="4572000" cy="414223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smtClean="0"/>
              <a:t>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3" name="Θέση περιεχομένου 2"/>
          <p:cNvSpPr>
            <a:spLocks noGrp="1"/>
          </p:cNvSpPr>
          <p:nvPr>
            <p:ph sz="half" idx="1"/>
          </p:nvPr>
        </p:nvSpPr>
        <p:spPr>
          <a:xfrm>
            <a:off x="1341120" y="1572768"/>
            <a:ext cx="4572000" cy="414223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smtClean="0"/>
              <a:t>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6" name="Θέση υποσέλιδου 5"/>
          <p:cNvSpPr>
            <a:spLocks noGrp="1"/>
          </p:cNvSpPr>
          <p:nvPr>
            <p:ph type="ftr" sz="quarter" idx="11"/>
          </p:nvPr>
        </p:nvSpPr>
        <p:spPr/>
        <p:txBody>
          <a:bodyPr rtlCol="0"/>
          <a:lstStyle/>
          <a:p>
            <a:pPr rtl="0"/>
            <a:r>
              <a:rPr lang="el-GR" dirty="0"/>
              <a:t>Προσθήκη υποσέλιδου</a:t>
            </a:r>
          </a:p>
        </p:txBody>
      </p:sp>
      <p:sp>
        <p:nvSpPr>
          <p:cNvPr id="5" name="Θέση ημερομηνίας 4"/>
          <p:cNvSpPr>
            <a:spLocks noGrp="1"/>
          </p:cNvSpPr>
          <p:nvPr>
            <p:ph type="dt" sz="half" idx="10"/>
          </p:nvPr>
        </p:nvSpPr>
        <p:spPr/>
        <p:txBody>
          <a:bodyPr rtlCol="0"/>
          <a:lstStyle/>
          <a:p>
            <a:pPr rtl="0"/>
            <a:fld id="{CE60AA96-A736-4F31-9653-50384C69A197}" type="datetime1">
              <a:rPr lang="el-GR" smtClean="0"/>
              <a:t>27/5/2023</a:t>
            </a:fld>
            <a:endParaRPr lang="el-GR" dirty="0"/>
          </a:p>
        </p:txBody>
      </p:sp>
      <p:sp>
        <p:nvSpPr>
          <p:cNvPr id="7" name="Θέση αριθμού διαφάνειας 6"/>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4249378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Σύγκριση">
    <p:spTree>
      <p:nvGrpSpPr>
        <p:cNvPr id="1" name=""/>
        <p:cNvGrpSpPr/>
        <p:nvPr/>
      </p:nvGrpSpPr>
      <p:grpSpPr>
        <a:xfrm>
          <a:off x="0" y="0"/>
          <a:ext cx="0" cy="0"/>
          <a:chOff x="0" y="0"/>
          <a:chExt cx="0" cy="0"/>
        </a:xfrm>
      </p:grpSpPr>
      <p:sp>
        <p:nvSpPr>
          <p:cNvPr id="10" name="Τίτλος 9"/>
          <p:cNvSpPr>
            <a:spLocks noGrp="1"/>
          </p:cNvSpPr>
          <p:nvPr>
            <p:ph type="title"/>
          </p:nvPr>
        </p:nvSpPr>
        <p:spPr/>
        <p:txBody>
          <a:bodyPr rtlCol="0"/>
          <a:lstStyle/>
          <a:p>
            <a:pPr rtl="0"/>
            <a:r>
              <a:rPr lang="el-GR" smtClean="0"/>
              <a:t>Στυλ κύριου τίτλου</a:t>
            </a:r>
            <a:endParaRPr lang="el-GR" dirty="0"/>
          </a:p>
        </p:txBody>
      </p:sp>
      <p:sp>
        <p:nvSpPr>
          <p:cNvPr id="3" name="Θέση κειμένου 2"/>
          <p:cNvSpPr>
            <a:spLocks noGrp="1"/>
          </p:cNvSpPr>
          <p:nvPr>
            <p:ph type="body" idx="1"/>
          </p:nvPr>
        </p:nvSpPr>
        <p:spPr>
          <a:xfrm>
            <a:off x="1341120" y="1572768"/>
            <a:ext cx="4572000" cy="766588"/>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smtClean="0"/>
              <a:t>Στυλ υποδείγματος κειμένου</a:t>
            </a:r>
          </a:p>
        </p:txBody>
      </p:sp>
      <p:sp>
        <p:nvSpPr>
          <p:cNvPr id="4" name="Θέση περιεχομένου 3"/>
          <p:cNvSpPr>
            <a:spLocks noGrp="1"/>
          </p:cNvSpPr>
          <p:nvPr>
            <p:ph sz="half" idx="2"/>
          </p:nvPr>
        </p:nvSpPr>
        <p:spPr>
          <a:xfrm>
            <a:off x="1341120" y="2365861"/>
            <a:ext cx="4572000" cy="3349140"/>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el-GR" smtClean="0"/>
              <a:t>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5" name="Θέση κειμένου 4"/>
          <p:cNvSpPr>
            <a:spLocks noGrp="1"/>
          </p:cNvSpPr>
          <p:nvPr>
            <p:ph type="body" sz="quarter" idx="3"/>
          </p:nvPr>
        </p:nvSpPr>
        <p:spPr>
          <a:xfrm>
            <a:off x="6278880" y="1572768"/>
            <a:ext cx="4572000" cy="766588"/>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smtClean="0"/>
              <a:t>Στυλ υποδείγματος κειμένου</a:t>
            </a:r>
          </a:p>
        </p:txBody>
      </p:sp>
      <p:sp>
        <p:nvSpPr>
          <p:cNvPr id="6" name="Θέση περιεχομένου 5"/>
          <p:cNvSpPr>
            <a:spLocks noGrp="1"/>
          </p:cNvSpPr>
          <p:nvPr>
            <p:ph sz="quarter" idx="4"/>
          </p:nvPr>
        </p:nvSpPr>
        <p:spPr>
          <a:xfrm>
            <a:off x="6278880" y="2365861"/>
            <a:ext cx="4572000" cy="3349140"/>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el-GR" smtClean="0"/>
              <a:t>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8" name="Θέση υποσέλιδου 7"/>
          <p:cNvSpPr>
            <a:spLocks noGrp="1"/>
          </p:cNvSpPr>
          <p:nvPr>
            <p:ph type="ftr" sz="quarter" idx="11"/>
          </p:nvPr>
        </p:nvSpPr>
        <p:spPr/>
        <p:txBody>
          <a:bodyPr rtlCol="0"/>
          <a:lstStyle/>
          <a:p>
            <a:pPr rtl="0"/>
            <a:r>
              <a:rPr lang="el-GR" dirty="0"/>
              <a:t>Προσθήκη υποσέλιδου</a:t>
            </a:r>
          </a:p>
        </p:txBody>
      </p:sp>
      <p:sp>
        <p:nvSpPr>
          <p:cNvPr id="7" name="Θέση ημερομηνίας 6"/>
          <p:cNvSpPr>
            <a:spLocks noGrp="1"/>
          </p:cNvSpPr>
          <p:nvPr>
            <p:ph type="dt" sz="half" idx="10"/>
          </p:nvPr>
        </p:nvSpPr>
        <p:spPr/>
        <p:txBody>
          <a:bodyPr rtlCol="0"/>
          <a:lstStyle/>
          <a:p>
            <a:pPr rtl="0"/>
            <a:fld id="{FBB0F349-C7E7-454F-BCF7-43BC7F5C9B72}" type="datetime1">
              <a:rPr lang="el-GR" smtClean="0"/>
              <a:t>27/5/2023</a:t>
            </a:fld>
            <a:endParaRPr lang="el-GR" dirty="0"/>
          </a:p>
        </p:txBody>
      </p:sp>
      <p:sp>
        <p:nvSpPr>
          <p:cNvPr id="9" name="Θέση αριθμού διαφάνειας 8"/>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107237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Μόνο τίτλος">
    <p:spTree>
      <p:nvGrpSpPr>
        <p:cNvPr id="1" name=""/>
        <p:cNvGrpSpPr/>
        <p:nvPr/>
      </p:nvGrpSpPr>
      <p:grpSpPr>
        <a:xfrm>
          <a:off x="0" y="0"/>
          <a:ext cx="0" cy="0"/>
          <a:chOff x="0" y="0"/>
          <a:chExt cx="0" cy="0"/>
        </a:xfrm>
      </p:grpSpPr>
      <p:sp>
        <p:nvSpPr>
          <p:cNvPr id="6" name="Τίτλος 5"/>
          <p:cNvSpPr>
            <a:spLocks noGrp="1"/>
          </p:cNvSpPr>
          <p:nvPr>
            <p:ph type="title"/>
          </p:nvPr>
        </p:nvSpPr>
        <p:spPr/>
        <p:txBody>
          <a:bodyPr rtlCol="0"/>
          <a:lstStyle/>
          <a:p>
            <a:pPr rtl="0"/>
            <a:r>
              <a:rPr lang="el-GR" smtClean="0"/>
              <a:t>Στυλ κύριου τίτλου</a:t>
            </a:r>
            <a:endParaRPr lang="el-GR" dirty="0"/>
          </a:p>
        </p:txBody>
      </p:sp>
      <p:sp>
        <p:nvSpPr>
          <p:cNvPr id="4" name="Θέση υποσέλιδου 3"/>
          <p:cNvSpPr>
            <a:spLocks noGrp="1"/>
          </p:cNvSpPr>
          <p:nvPr>
            <p:ph type="ftr" sz="quarter" idx="11"/>
          </p:nvPr>
        </p:nvSpPr>
        <p:spPr/>
        <p:txBody>
          <a:bodyPr rtlCol="0"/>
          <a:lstStyle/>
          <a:p>
            <a:pPr rtl="0"/>
            <a:r>
              <a:rPr lang="el-GR" dirty="0"/>
              <a:t>Προσθήκη υποσέλιδου</a:t>
            </a:r>
          </a:p>
        </p:txBody>
      </p:sp>
      <p:sp>
        <p:nvSpPr>
          <p:cNvPr id="3" name="Θέση ημερομηνίας 2"/>
          <p:cNvSpPr>
            <a:spLocks noGrp="1"/>
          </p:cNvSpPr>
          <p:nvPr>
            <p:ph type="dt" sz="half" idx="10"/>
          </p:nvPr>
        </p:nvSpPr>
        <p:spPr/>
        <p:txBody>
          <a:bodyPr rtlCol="0"/>
          <a:lstStyle/>
          <a:p>
            <a:pPr rtl="0"/>
            <a:fld id="{D66613DA-D04F-48A4-88E6-AF51DA658E39}" type="datetime1">
              <a:rPr lang="el-GR" smtClean="0"/>
              <a:t>27/5/2023</a:t>
            </a:fld>
            <a:endParaRPr lang="el-GR" dirty="0"/>
          </a:p>
        </p:txBody>
      </p:sp>
      <p:sp>
        <p:nvSpPr>
          <p:cNvPr id="5" name="Θέση αριθμού διαφάνειας 4"/>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3681886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ουρανός"/>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rtl="0"/>
            <a:endParaRPr lang="el-GR" dirty="0"/>
          </a:p>
        </p:txBody>
      </p:sp>
      <p:sp>
        <p:nvSpPr>
          <p:cNvPr id="3" name="Θέση υποσέλιδου 2"/>
          <p:cNvSpPr>
            <a:spLocks noGrp="1"/>
          </p:cNvSpPr>
          <p:nvPr>
            <p:ph type="ftr" sz="quarter" idx="11"/>
          </p:nvPr>
        </p:nvSpPr>
        <p:spPr/>
        <p:txBody>
          <a:bodyPr rtlCol="0"/>
          <a:lstStyle/>
          <a:p>
            <a:pPr rtl="0"/>
            <a:r>
              <a:rPr lang="el-GR" dirty="0"/>
              <a:t>Προσθήκη υποσέλιδου</a:t>
            </a:r>
          </a:p>
        </p:txBody>
      </p:sp>
      <p:sp>
        <p:nvSpPr>
          <p:cNvPr id="2" name="Θέση ημερομηνίας 1"/>
          <p:cNvSpPr>
            <a:spLocks noGrp="1"/>
          </p:cNvSpPr>
          <p:nvPr>
            <p:ph type="dt" sz="half" idx="10"/>
          </p:nvPr>
        </p:nvSpPr>
        <p:spPr/>
        <p:txBody>
          <a:bodyPr rtlCol="0"/>
          <a:lstStyle/>
          <a:p>
            <a:pPr rtl="0"/>
            <a:fld id="{6C880CD3-2013-4B15-9076-CBE396C4D9DB}" type="datetime1">
              <a:rPr lang="el-GR" smtClean="0"/>
              <a:t>27/5/2023</a:t>
            </a:fld>
            <a:endParaRPr lang="el-GR" dirty="0"/>
          </a:p>
        </p:txBody>
      </p:sp>
      <p:sp>
        <p:nvSpPr>
          <p:cNvPr id="4" name="Θέση αριθμού διαφάνειας 3"/>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49226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127479" y="762000"/>
            <a:ext cx="3377133" cy="2743200"/>
          </a:xfrm>
        </p:spPr>
        <p:txBody>
          <a:bodyPr rtlCol="0" anchor="b">
            <a:normAutofit/>
          </a:bodyPr>
          <a:lstStyle>
            <a:lvl1pPr>
              <a:defRPr sz="3200" b="0" spc="-20" baseline="0"/>
            </a:lvl1pPr>
          </a:lstStyle>
          <a:p>
            <a:pPr rtl="0"/>
            <a:r>
              <a:rPr lang="el-GR" smtClean="0"/>
              <a:t>Στυλ κύριου τίτλου</a:t>
            </a:r>
            <a:endParaRPr lang="el-GR" dirty="0"/>
          </a:p>
        </p:txBody>
      </p:sp>
      <p:sp>
        <p:nvSpPr>
          <p:cNvPr id="3" name="Θέση περιεχομένου 2"/>
          <p:cNvSpPr>
            <a:spLocks noGrp="1"/>
          </p:cNvSpPr>
          <p:nvPr>
            <p:ph idx="1"/>
          </p:nvPr>
        </p:nvSpPr>
        <p:spPr>
          <a:xfrm>
            <a:off x="760413" y="685800"/>
            <a:ext cx="6858000" cy="4572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smtClean="0"/>
              <a:t>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4" name="Θέση κειμένου 3"/>
          <p:cNvSpPr>
            <a:spLocks noGrp="1"/>
          </p:cNvSpPr>
          <p:nvPr>
            <p:ph type="body" sz="half" idx="2"/>
          </p:nvPr>
        </p:nvSpPr>
        <p:spPr>
          <a:xfrm>
            <a:off x="8127479" y="3554104"/>
            <a:ext cx="3377133" cy="1703696"/>
          </a:xfrm>
        </p:spPr>
        <p:txBody>
          <a:bodyPr rtlCol="0">
            <a:normAutofit/>
          </a:bodyPr>
          <a:lstStyle>
            <a:lvl1pPr marL="0" indent="0">
              <a:lnSpc>
                <a:spcPct val="9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smtClean="0"/>
              <a:t>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dirty="0"/>
              <a:t>Προσθήκη υποσέλιδου</a:t>
            </a:r>
          </a:p>
        </p:txBody>
      </p:sp>
      <p:sp>
        <p:nvSpPr>
          <p:cNvPr id="5" name="Θέση ημερομηνίας 4"/>
          <p:cNvSpPr>
            <a:spLocks noGrp="1"/>
          </p:cNvSpPr>
          <p:nvPr>
            <p:ph type="dt" sz="half" idx="10"/>
          </p:nvPr>
        </p:nvSpPr>
        <p:spPr/>
        <p:txBody>
          <a:bodyPr rtlCol="0"/>
          <a:lstStyle/>
          <a:p>
            <a:pPr rtl="0"/>
            <a:fld id="{F9959131-5F3F-4603-967B-285A89849828}" type="datetime1">
              <a:rPr lang="el-GR" smtClean="0"/>
              <a:t>27/5/2023</a:t>
            </a:fld>
            <a:endParaRPr lang="el-GR" dirty="0"/>
          </a:p>
        </p:txBody>
      </p:sp>
      <p:sp>
        <p:nvSpPr>
          <p:cNvPr id="7" name="Θέση αριθμού διαφάνειας 6"/>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1483897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127479" y="762000"/>
            <a:ext cx="3377133" cy="2743200"/>
          </a:xfrm>
        </p:spPr>
        <p:txBody>
          <a:bodyPr rtlCol="0" anchor="b">
            <a:normAutofit/>
          </a:bodyPr>
          <a:lstStyle>
            <a:lvl1pPr>
              <a:defRPr sz="3400" b="0" spc="-90" baseline="0"/>
            </a:lvl1pPr>
          </a:lstStyle>
          <a:p>
            <a:pPr rtl="0"/>
            <a:r>
              <a:rPr lang="el-GR" smtClean="0"/>
              <a:t>Στυλ κύριου τίτλου</a:t>
            </a:r>
            <a:endParaRPr lang="el-GR"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760413" y="685800"/>
            <a:ext cx="6858000" cy="4572000"/>
          </a:xfrm>
          <a:solidFill>
            <a:schemeClr val="bg1">
              <a:lumMod val="95000"/>
            </a:schemeClr>
          </a:solidFill>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smtClean="0"/>
              <a:t>Κάντε κλικ στο εικονίδιο για να προσθέσετε εικόνα</a:t>
            </a:r>
            <a:endParaRPr lang="el-GR" dirty="0"/>
          </a:p>
        </p:txBody>
      </p:sp>
      <p:sp>
        <p:nvSpPr>
          <p:cNvPr id="4" name="Θέση κειμένου 3"/>
          <p:cNvSpPr>
            <a:spLocks noGrp="1"/>
          </p:cNvSpPr>
          <p:nvPr>
            <p:ph type="body" sz="half" idx="2" hasCustomPrompt="1"/>
          </p:nvPr>
        </p:nvSpPr>
        <p:spPr>
          <a:xfrm>
            <a:off x="8127479" y="3554104"/>
            <a:ext cx="3377133" cy="1703696"/>
          </a:xfrm>
        </p:spPr>
        <p:txBody>
          <a:bodyPr rtlCol="0">
            <a:normAutofit/>
          </a:bodyPr>
          <a:lstStyle>
            <a:lvl1pPr marL="0" indent="0" rtl="0">
              <a:lnSpc>
                <a:spcPct val="10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dirty="0" smtClean="0"/>
              <a:t>Στυλ υποδείγματος κειμένου</a:t>
            </a:r>
            <a:endParaRPr lang="el-GR" dirty="0"/>
          </a:p>
        </p:txBody>
      </p:sp>
      <p:sp>
        <p:nvSpPr>
          <p:cNvPr id="6" name="Θέση υποσέλιδου 5"/>
          <p:cNvSpPr>
            <a:spLocks noGrp="1"/>
          </p:cNvSpPr>
          <p:nvPr>
            <p:ph type="ftr" sz="quarter" idx="11"/>
          </p:nvPr>
        </p:nvSpPr>
        <p:spPr/>
        <p:txBody>
          <a:bodyPr rtlCol="0"/>
          <a:lstStyle/>
          <a:p>
            <a:pPr rtl="0"/>
            <a:r>
              <a:rPr lang="el-GR" dirty="0"/>
              <a:t>Προσθήκη υποσέλιδου</a:t>
            </a:r>
          </a:p>
        </p:txBody>
      </p:sp>
      <p:sp>
        <p:nvSpPr>
          <p:cNvPr id="5" name="Θέση ημερομηνίας 4"/>
          <p:cNvSpPr>
            <a:spLocks noGrp="1"/>
          </p:cNvSpPr>
          <p:nvPr>
            <p:ph type="dt" sz="half" idx="10"/>
          </p:nvPr>
        </p:nvSpPr>
        <p:spPr/>
        <p:txBody>
          <a:bodyPr rtlCol="0"/>
          <a:lstStyle/>
          <a:p>
            <a:pPr rtl="0"/>
            <a:fld id="{69131498-DFE0-4D06-9224-5429AA0BDE26}" type="datetime1">
              <a:rPr lang="el-GR" smtClean="0"/>
              <a:t>27/5/2023</a:t>
            </a:fld>
            <a:endParaRPr lang="el-GR" dirty="0"/>
          </a:p>
        </p:txBody>
      </p:sp>
      <p:sp>
        <p:nvSpPr>
          <p:cNvPr id="7" name="Θέση αριθμού διαφάνειας 6"/>
          <p:cNvSpPr>
            <a:spLocks noGrp="1"/>
          </p:cNvSpPr>
          <p:nvPr>
            <p:ph type="sldNum" sz="quarter" idx="12"/>
          </p:nvPr>
        </p:nvSpPr>
        <p:spPr/>
        <p:txBody>
          <a:bodyPr rtlCol="0"/>
          <a:lstStyle/>
          <a:p>
            <a:pPr rtl="0"/>
            <a:fld id="{4FAB73BC-B049-4115-A692-8D63A059BFB8}" type="slidenum">
              <a:rPr lang="el-GR"/>
              <a:t>‹#›</a:t>
            </a:fld>
            <a:endParaRPr lang="el-GR" dirty="0"/>
          </a:p>
        </p:txBody>
      </p:sp>
    </p:spTree>
    <p:extLst>
      <p:ext uri="{BB962C8B-B14F-4D97-AF65-F5344CB8AC3E}">
        <p14:creationId xmlns:p14="http://schemas.microsoft.com/office/powerpoint/2010/main" val="4216615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ουρανός"/>
          <p:cNvSpPr/>
          <p:nvPr/>
        </p:nvSpPr>
        <p:spPr>
          <a:xfrm>
            <a:off x="2552" y="-1"/>
            <a:ext cx="12188952" cy="6858002"/>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rtl="0"/>
            <a:endParaRPr lang="el-GR" dirty="0"/>
          </a:p>
        </p:txBody>
      </p:sp>
      <p:sp>
        <p:nvSpPr>
          <p:cNvPr id="8" name="νερό3"/>
          <p:cNvSpPr/>
          <p:nvPr/>
        </p:nvSpPr>
        <p:spPr bwMode="gray">
          <a:xfrm>
            <a:off x="2552" y="6064101"/>
            <a:ext cx="12188952" cy="793899"/>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pic>
        <p:nvPicPr>
          <p:cNvPr id="9" name="νερό2"/>
          <p:cNvPicPr>
            <a:picLocks noChangeAspect="1"/>
          </p:cNvPicPr>
          <p:nvPr/>
        </p:nvPicPr>
        <p:blipFill rotWithShape="1">
          <a:blip r:embed="rId13" cstate="print">
            <a:extLst>
              <a:ext uri="{28A0092B-C50C-407E-A947-70E740481C1C}">
                <a14:useLocalDpi xmlns:a14="http://schemas.microsoft.com/office/drawing/2010/main" val="0"/>
              </a:ext>
            </a:extLst>
          </a:blip>
          <a:srcRect l="2674" r="9901"/>
          <a:stretch/>
        </p:blipFill>
        <p:spPr bwMode="white">
          <a:xfrm>
            <a:off x="-1425" y="6256181"/>
            <a:ext cx="12188952" cy="463209"/>
          </a:xfrm>
          <a:prstGeom prst="rect">
            <a:avLst/>
          </a:prstGeom>
          <a:noFill/>
          <a:ln>
            <a:noFill/>
          </a:ln>
        </p:spPr>
      </p:pic>
      <p:pic>
        <p:nvPicPr>
          <p:cNvPr id="10" name="νερό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979395"/>
            <a:ext cx="12188952" cy="268288"/>
          </a:xfrm>
          <a:prstGeom prst="rect">
            <a:avLst/>
          </a:prstGeom>
          <a:noFill/>
          <a:ln>
            <a:noFill/>
          </a:ln>
        </p:spPr>
      </p:pic>
      <p:sp>
        <p:nvSpPr>
          <p:cNvPr id="2" name="Θέση τίτλου 1"/>
          <p:cNvSpPr>
            <a:spLocks noGrp="1"/>
          </p:cNvSpPr>
          <p:nvPr>
            <p:ph type="title"/>
          </p:nvPr>
        </p:nvSpPr>
        <p:spPr>
          <a:xfrm>
            <a:off x="1341120" y="265176"/>
            <a:ext cx="9509759" cy="1088136"/>
          </a:xfrm>
          <a:prstGeom prst="rect">
            <a:avLst/>
          </a:prstGeom>
        </p:spPr>
        <p:txBody>
          <a:bodyPr vert="horz" lIns="91440" tIns="45720" rIns="91440" bIns="45720" rtlCol="0" anchor="b">
            <a:normAutofit/>
          </a:bodyPr>
          <a:lstStyle/>
          <a:p>
            <a:pPr rtl="0"/>
            <a:r>
              <a:rPr lang="el-GR" dirty="0"/>
              <a:t>Κάντε κλικ για να επεξεργαστείτε το στυλ τίτλου του υποδείγματος</a:t>
            </a:r>
          </a:p>
        </p:txBody>
      </p:sp>
      <p:sp>
        <p:nvSpPr>
          <p:cNvPr id="3" name="Θέση κειμένου 2"/>
          <p:cNvSpPr>
            <a:spLocks noGrp="1"/>
          </p:cNvSpPr>
          <p:nvPr>
            <p:ph type="body" idx="1"/>
          </p:nvPr>
        </p:nvSpPr>
        <p:spPr>
          <a:xfrm>
            <a:off x="1341120" y="1572768"/>
            <a:ext cx="9509760" cy="4142232"/>
          </a:xfrm>
          <a:prstGeom prst="rect">
            <a:avLst/>
          </a:prstGeom>
        </p:spPr>
        <p:txBody>
          <a:bodyPr vert="horz" lIns="91440" tIns="45720" rIns="91440" bIns="45720" rtlCol="0">
            <a:normAutofit/>
          </a:bodyPr>
          <a:lstStyle/>
          <a:p>
            <a:pPr lvl="0" rtl="0"/>
            <a:r>
              <a:rPr lang="el-GR" dirty="0"/>
              <a:t>Στυλ υποδείγματος κειμένου</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5" name="Θέση υποσέλιδου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tx1"/>
                </a:solidFill>
              </a:defRPr>
            </a:lvl1pPr>
          </a:lstStyle>
          <a:p>
            <a:pPr rtl="0"/>
            <a:r>
              <a:rPr lang="el-GR" dirty="0"/>
              <a:t>Προσθήκη υποσέλιδου</a:t>
            </a:r>
          </a:p>
        </p:txBody>
      </p:sp>
      <p:sp>
        <p:nvSpPr>
          <p:cNvPr id="4" name="Θέση ημερομηνίας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l">
              <a:defRPr sz="1100" cap="all" baseline="0">
                <a:solidFill>
                  <a:schemeClr val="tx1"/>
                </a:solidFill>
              </a:defRPr>
            </a:lvl1pPr>
          </a:lstStyle>
          <a:p>
            <a:pPr rtl="0"/>
            <a:fld id="{6DBDA7F4-53FF-407C-B32C-DF2624015DEA}" type="datetime1">
              <a:rPr lang="el-GR" smtClean="0"/>
              <a:t>27/5/2023</a:t>
            </a:fld>
            <a:endParaRPr lang="el-GR" dirty="0"/>
          </a:p>
        </p:txBody>
      </p:sp>
      <p:sp>
        <p:nvSpPr>
          <p:cNvPr id="6" name="Θέση αριθμού διαφάνειας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cap="all" baseline="0">
                <a:solidFill>
                  <a:schemeClr val="tx1"/>
                </a:solidFill>
              </a:defRPr>
            </a:lvl1pPr>
          </a:lstStyle>
          <a:p>
            <a:pPr rtl="0"/>
            <a:fld id="{4FAB73BC-B049-4115-A692-8D63A059BFB8}" type="slidenum">
              <a:rPr lang="el-GR" smtClean="0"/>
              <a:pPr/>
              <a:t>‹#›</a:t>
            </a:fld>
            <a:endParaRPr lang="el-GR"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800" kern="1200">
          <a:solidFill>
            <a:schemeClr val="accent2">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accent2">
              <a:lumMod val="50000"/>
            </a:schemeClr>
          </a:solidFill>
          <a:latin typeface="+mn-lt"/>
          <a:ea typeface="+mn-ea"/>
          <a:cs typeface="+mn-cs"/>
        </a:defRPr>
      </a:lvl1pPr>
      <a:lvl2pPr marL="548640" indent="-228600" algn="l" defTabSz="914400" rtl="0" eaLnBrk="1" latinLnBrk="0" hangingPunct="1">
        <a:lnSpc>
          <a:spcPct val="90000"/>
        </a:lnSpc>
        <a:spcBef>
          <a:spcPts val="1000"/>
        </a:spcBef>
        <a:buSzPct val="100000"/>
        <a:buFont typeface="Arial" pitchFamily="34" charset="0"/>
        <a:buChar char="•"/>
        <a:defRPr sz="1800" kern="1200">
          <a:solidFill>
            <a:schemeClr val="accent2">
              <a:lumMod val="50000"/>
            </a:schemeClr>
          </a:solidFill>
          <a:latin typeface="+mn-lt"/>
          <a:ea typeface="+mn-ea"/>
          <a:cs typeface="+mn-cs"/>
        </a:defRPr>
      </a:lvl2pPr>
      <a:lvl3pPr marL="822960" indent="-228600" algn="l" defTabSz="914400" rtl="0" eaLnBrk="1" latinLnBrk="0" hangingPunct="1">
        <a:lnSpc>
          <a:spcPct val="90000"/>
        </a:lnSpc>
        <a:spcBef>
          <a:spcPts val="800"/>
        </a:spcBef>
        <a:buSzPct val="100000"/>
        <a:buFont typeface="Arial" pitchFamily="34" charset="0"/>
        <a:buChar char="•"/>
        <a:defRPr sz="1600" kern="1200">
          <a:solidFill>
            <a:schemeClr val="accent2">
              <a:lumMod val="50000"/>
            </a:schemeClr>
          </a:solidFill>
          <a:latin typeface="+mn-lt"/>
          <a:ea typeface="+mn-ea"/>
          <a:cs typeface="+mn-cs"/>
        </a:defRPr>
      </a:lvl3pPr>
      <a:lvl4pPr marL="109728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4pPr>
      <a:lvl5pPr marL="137160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5pPr>
      <a:lvl6pPr marL="164592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6pPr>
      <a:lvl7pPr marL="192024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7pPr>
      <a:lvl8pPr marL="219456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8pPr>
      <a:lvl9pPr marL="2240280" indent="0" algn="l" defTabSz="914400" rtl="0" eaLnBrk="1" latinLnBrk="0" hangingPunct="1">
        <a:lnSpc>
          <a:spcPct val="90000"/>
        </a:lnSpc>
        <a:spcBef>
          <a:spcPts val="800"/>
        </a:spcBef>
        <a:buSzPct val="100000"/>
        <a:buFont typeface="Arial" pitchFamily="34" charset="0"/>
        <a:buNone/>
        <a:defRPr sz="1400" kern="1200">
          <a:solidFill>
            <a:schemeClr val="accent2">
              <a:lumMod val="5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1600541" y="230745"/>
            <a:ext cx="9036496" cy="1470025"/>
          </a:xfrm>
        </p:spPr>
        <p:txBody>
          <a:bodyPr>
            <a:noAutofit/>
          </a:bodyPr>
          <a:lstStyle/>
          <a:p>
            <a:pPr algn="ctr"/>
            <a:r>
              <a:rPr lang="el-GR" sz="3600" dirty="0">
                <a:solidFill>
                  <a:schemeClr val="tx2">
                    <a:lumMod val="10000"/>
                  </a:schemeClr>
                </a:solidFill>
                <a:latin typeface="Comic Sans MS" pitchFamily="66" charset="0"/>
              </a:rPr>
              <a:t>Δ. Ι. Ε. Κ. </a:t>
            </a:r>
            <a:r>
              <a:rPr lang="el-GR" sz="3600" dirty="0" smtClean="0">
                <a:solidFill>
                  <a:schemeClr val="tx2">
                    <a:lumMod val="10000"/>
                  </a:schemeClr>
                </a:solidFill>
                <a:latin typeface="Comic Sans MS" pitchFamily="66" charset="0"/>
              </a:rPr>
              <a:t>ΣΙΝΔΟΥ</a:t>
            </a:r>
            <a:r>
              <a:rPr lang="el-GR" sz="3600" dirty="0">
                <a:solidFill>
                  <a:schemeClr val="tx2">
                    <a:lumMod val="10000"/>
                  </a:schemeClr>
                </a:solidFill>
                <a:latin typeface="Comic Sans MS" pitchFamily="66" charset="0"/>
              </a:rPr>
              <a:t/>
            </a:r>
            <a:br>
              <a:rPr lang="el-GR" sz="3600" dirty="0">
                <a:solidFill>
                  <a:schemeClr val="tx2">
                    <a:lumMod val="10000"/>
                  </a:schemeClr>
                </a:solidFill>
                <a:latin typeface="Comic Sans MS" pitchFamily="66" charset="0"/>
              </a:rPr>
            </a:br>
            <a:r>
              <a:rPr lang="el-GR" sz="3600" dirty="0" smtClean="0">
                <a:solidFill>
                  <a:schemeClr val="tx2">
                    <a:lumMod val="10000"/>
                  </a:schemeClr>
                </a:solidFill>
                <a:latin typeface="Comic Sans MS" pitchFamily="66" charset="0"/>
              </a:rPr>
              <a:t>Ειδικότητα </a:t>
            </a:r>
            <a:r>
              <a:rPr lang="el-GR" sz="3600" dirty="0">
                <a:solidFill>
                  <a:schemeClr val="tx2">
                    <a:lumMod val="10000"/>
                  </a:schemeClr>
                </a:solidFill>
                <a:latin typeface="Comic Sans MS" pitchFamily="66" charset="0"/>
              </a:rPr>
              <a:t>: </a:t>
            </a:r>
            <a:r>
              <a:rPr lang="el-GR" sz="3600" dirty="0" smtClean="0">
                <a:solidFill>
                  <a:schemeClr val="tx2">
                    <a:lumMod val="10000"/>
                  </a:schemeClr>
                </a:solidFill>
                <a:latin typeface="Comic Sans MS" pitchFamily="66" charset="0"/>
              </a:rPr>
              <a:t>Βοηθός Φυσικοθεραπείας</a:t>
            </a:r>
            <a:endParaRPr lang="el-GR" sz="3600" dirty="0">
              <a:solidFill>
                <a:schemeClr val="tx2">
                  <a:lumMod val="10000"/>
                </a:schemeClr>
              </a:solidFill>
              <a:latin typeface="Comic Sans MS" pitchFamily="66" charset="0"/>
            </a:endParaRPr>
          </a:p>
        </p:txBody>
      </p:sp>
      <p:sp>
        <p:nvSpPr>
          <p:cNvPr id="5" name="Υπότιτλος 2"/>
          <p:cNvSpPr>
            <a:spLocks noGrp="1"/>
          </p:cNvSpPr>
          <p:nvPr>
            <p:ph type="subTitle" idx="1"/>
          </p:nvPr>
        </p:nvSpPr>
        <p:spPr>
          <a:xfrm>
            <a:off x="1418602" y="2512620"/>
            <a:ext cx="9400374" cy="4248472"/>
          </a:xfrm>
        </p:spPr>
        <p:txBody>
          <a:bodyPr>
            <a:normAutofit/>
          </a:bodyPr>
          <a:lstStyle/>
          <a:p>
            <a:pPr algn="ctr"/>
            <a:r>
              <a:rPr lang="el-GR" sz="2600" dirty="0" err="1" smtClean="0">
                <a:ln w="0"/>
                <a:solidFill>
                  <a:schemeClr val="tx1"/>
                </a:solidFill>
                <a:effectLst>
                  <a:outerShdw blurRad="38100" dist="19050" dir="2700000" algn="tl" rotWithShape="0">
                    <a:schemeClr val="dk1">
                      <a:alpha val="40000"/>
                    </a:schemeClr>
                  </a:outerShdw>
                </a:effectLst>
                <a:latin typeface="Comic Sans MS" pitchFamily="66" charset="0"/>
              </a:rPr>
              <a:t>ΜΑθημα</a:t>
            </a:r>
            <a:r>
              <a:rPr lang="el-GR" sz="2600" dirty="0">
                <a:ln w="0"/>
                <a:solidFill>
                  <a:schemeClr val="tx1"/>
                </a:solidFill>
                <a:effectLst>
                  <a:outerShdw blurRad="38100" dist="19050" dir="2700000" algn="tl" rotWithShape="0">
                    <a:schemeClr val="dk1">
                      <a:alpha val="40000"/>
                    </a:schemeClr>
                  </a:outerShdw>
                </a:effectLst>
                <a:latin typeface="Comic Sans MS" pitchFamily="66" charset="0"/>
              </a:rPr>
              <a:t>: </a:t>
            </a:r>
            <a:r>
              <a:rPr lang="el-GR" sz="2600" dirty="0" err="1" smtClean="0">
                <a:ln w="0"/>
                <a:solidFill>
                  <a:schemeClr val="tx1"/>
                </a:solidFill>
                <a:effectLst>
                  <a:outerShdw blurRad="38100" dist="19050" dir="2700000" algn="tl" rotWithShape="0">
                    <a:schemeClr val="dk1">
                      <a:alpha val="40000"/>
                    </a:schemeClr>
                  </a:outerShdw>
                </a:effectLst>
                <a:latin typeface="Comic Sans MS" pitchFamily="66" charset="0"/>
              </a:rPr>
              <a:t>ΚινησιολογΙα</a:t>
            </a:r>
            <a:r>
              <a:rPr lang="el-GR" sz="2600" dirty="0" smtClean="0">
                <a:ln w="0"/>
                <a:solidFill>
                  <a:schemeClr val="tx1"/>
                </a:solidFill>
                <a:effectLst>
                  <a:outerShdw blurRad="38100" dist="19050" dir="2700000" algn="tl" rotWithShape="0">
                    <a:schemeClr val="dk1">
                      <a:alpha val="40000"/>
                    </a:schemeClr>
                  </a:outerShdw>
                </a:effectLst>
                <a:latin typeface="Comic Sans MS" pitchFamily="66" charset="0"/>
              </a:rPr>
              <a:t> Ι, ΙΙ</a:t>
            </a:r>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r>
              <a:rPr lang="el-GR" sz="2600" dirty="0" smtClean="0">
                <a:ln w="0"/>
                <a:solidFill>
                  <a:schemeClr val="tx1"/>
                </a:solidFill>
                <a:effectLst>
                  <a:outerShdw blurRad="38100" dist="19050" dir="2700000" algn="tl" rotWithShape="0">
                    <a:schemeClr val="dk1">
                      <a:alpha val="40000"/>
                    </a:schemeClr>
                  </a:outerShdw>
                </a:effectLst>
                <a:latin typeface="Comic Sans MS" pitchFamily="66" charset="0"/>
              </a:rPr>
              <a:t>‘</a:t>
            </a:r>
            <a:r>
              <a:rPr lang="el-GR" sz="2000" dirty="0" err="1" smtClean="0">
                <a:ln w="0"/>
                <a:solidFill>
                  <a:schemeClr val="tx1"/>
                </a:solidFill>
                <a:effectLst>
                  <a:outerShdw blurRad="38100" dist="19050" dir="2700000" algn="tl" rotWithShape="0">
                    <a:schemeClr val="dk1">
                      <a:alpha val="40000"/>
                    </a:schemeClr>
                  </a:outerShdw>
                </a:effectLst>
                <a:latin typeface="Comic Sans MS" pitchFamily="66" charset="0"/>
              </a:rPr>
              <a:t>ΩμοβραχιΟνιος</a:t>
            </a:r>
            <a:r>
              <a:rPr lang="el-GR" sz="2000" dirty="0" smtClean="0"/>
              <a:t> </a:t>
            </a:r>
            <a:r>
              <a:rPr lang="el-GR" sz="2000" dirty="0">
                <a:ln w="0"/>
                <a:solidFill>
                  <a:schemeClr val="tx1"/>
                </a:solidFill>
                <a:effectLst>
                  <a:outerShdw blurRad="38100" dist="19050" dir="2700000" algn="tl" rotWithShape="0">
                    <a:schemeClr val="dk1">
                      <a:alpha val="40000"/>
                    </a:schemeClr>
                  </a:outerShdw>
                </a:effectLst>
                <a:latin typeface="Comic Sans MS" pitchFamily="66" charset="0"/>
              </a:rPr>
              <a:t>και </a:t>
            </a:r>
            <a:r>
              <a:rPr lang="el-GR" sz="2000" dirty="0" err="1" smtClean="0">
                <a:ln w="0"/>
                <a:solidFill>
                  <a:schemeClr val="tx1"/>
                </a:solidFill>
                <a:effectLst>
                  <a:outerShdw blurRad="38100" dist="19050" dir="2700000" algn="tl" rotWithShape="0">
                    <a:schemeClr val="dk1">
                      <a:alpha val="40000"/>
                    </a:schemeClr>
                  </a:outerShdw>
                </a:effectLst>
                <a:latin typeface="Comic Sans MS" pitchFamily="66" charset="0"/>
              </a:rPr>
              <a:t>οσφυοπυελικΟς</a:t>
            </a:r>
            <a:r>
              <a:rPr lang="el-GR" sz="2000"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l-GR" sz="2000" dirty="0" err="1" smtClean="0">
                <a:ln w="0"/>
                <a:solidFill>
                  <a:schemeClr val="tx1"/>
                </a:solidFill>
                <a:effectLst>
                  <a:outerShdw blurRad="38100" dist="19050" dir="2700000" algn="tl" rotWithShape="0">
                    <a:schemeClr val="dk1">
                      <a:alpha val="40000"/>
                    </a:schemeClr>
                  </a:outerShdw>
                </a:effectLst>
                <a:latin typeface="Comic Sans MS" pitchFamily="66" charset="0"/>
              </a:rPr>
              <a:t>ρυθμΟς</a:t>
            </a:r>
            <a:r>
              <a:rPr lang="el-GR" sz="2000" dirty="0" smtClean="0">
                <a:ln w="0"/>
                <a:solidFill>
                  <a:schemeClr val="tx1"/>
                </a:solidFill>
                <a:effectLst>
                  <a:outerShdw blurRad="38100" dist="19050" dir="2700000" algn="tl" rotWithShape="0">
                    <a:schemeClr val="dk1">
                      <a:alpha val="40000"/>
                    </a:schemeClr>
                  </a:outerShdw>
                </a:effectLst>
                <a:latin typeface="Comic Sans MS" pitchFamily="66" charset="0"/>
              </a:rPr>
              <a:t>’</a:t>
            </a:r>
          </a:p>
          <a:p>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r>
              <a:rPr lang="el-GR"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l-GR" sz="1600" dirty="0" err="1" smtClean="0">
                <a:ln w="0"/>
                <a:solidFill>
                  <a:schemeClr val="tx1"/>
                </a:solidFill>
                <a:effectLst>
                  <a:outerShdw blurRad="38100" dist="19050" dir="2700000" algn="tl" rotWithShape="0">
                    <a:schemeClr val="dk1">
                      <a:alpha val="40000"/>
                    </a:schemeClr>
                  </a:outerShdw>
                </a:effectLst>
                <a:latin typeface="Comic Sans MS" pitchFamily="66" charset="0"/>
              </a:rPr>
              <a:t>ΕκπαιδεΥτρια</a:t>
            </a:r>
            <a:r>
              <a:rPr lang="el-GR" sz="1600" dirty="0">
                <a:ln w="0"/>
                <a:solidFill>
                  <a:schemeClr val="tx1"/>
                </a:solidFill>
                <a:effectLst>
                  <a:outerShdw blurRad="38100" dist="19050" dir="2700000" algn="tl" rotWithShape="0">
                    <a:schemeClr val="dk1">
                      <a:alpha val="40000"/>
                    </a:schemeClr>
                  </a:outerShdw>
                </a:effectLst>
                <a:latin typeface="Comic Sans MS" pitchFamily="66" charset="0"/>
              </a:rPr>
              <a:t>: </a:t>
            </a:r>
            <a:r>
              <a:rPr lang="el-GR" sz="1600" dirty="0" err="1" smtClean="0">
                <a:ln w="0"/>
                <a:solidFill>
                  <a:schemeClr val="tx1"/>
                </a:solidFill>
                <a:effectLst>
                  <a:outerShdw blurRad="38100" dist="19050" dir="2700000" algn="tl" rotWithShape="0">
                    <a:schemeClr val="dk1">
                      <a:alpha val="40000"/>
                    </a:schemeClr>
                  </a:outerShdw>
                </a:effectLst>
                <a:latin typeface="Comic Sans MS" pitchFamily="66" charset="0"/>
              </a:rPr>
              <a:t>ΜαλτΕζου</a:t>
            </a:r>
            <a:r>
              <a:rPr lang="el-GR" sz="1600"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l-GR" sz="1600" dirty="0" err="1" smtClean="0">
                <a:ln w="0"/>
                <a:solidFill>
                  <a:schemeClr val="tx1"/>
                </a:solidFill>
                <a:effectLst>
                  <a:outerShdw blurRad="38100" dist="19050" dir="2700000" algn="tl" rotWithShape="0">
                    <a:schemeClr val="dk1">
                      <a:alpha val="40000"/>
                    </a:schemeClr>
                  </a:outerShdw>
                </a:effectLst>
                <a:latin typeface="Comic Sans MS" pitchFamily="66" charset="0"/>
              </a:rPr>
              <a:t>ΕλΕνη</a:t>
            </a:r>
            <a:r>
              <a:rPr lang="el-GR" sz="1600"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n-US" sz="1600" dirty="0">
                <a:ln w="0"/>
                <a:solidFill>
                  <a:schemeClr val="tx1"/>
                </a:solidFill>
                <a:effectLst>
                  <a:outerShdw blurRad="38100" dist="19050" dir="2700000" algn="tl" rotWithShape="0">
                    <a:schemeClr val="dk1">
                      <a:alpha val="40000"/>
                    </a:schemeClr>
                  </a:outerShdw>
                </a:effectLst>
                <a:latin typeface="Comic Sans MS" pitchFamily="66" charset="0"/>
              </a:rPr>
              <a:t>MSc., Cert. </a:t>
            </a:r>
            <a:r>
              <a:rPr lang="en-US" sz="1600" dirty="0" err="1">
                <a:ln w="0"/>
                <a:solidFill>
                  <a:schemeClr val="tx1"/>
                </a:solidFill>
                <a:effectLst>
                  <a:outerShdw blurRad="38100" dist="19050" dir="2700000" algn="tl" rotWithShape="0">
                    <a:schemeClr val="dk1">
                      <a:alpha val="40000"/>
                    </a:schemeClr>
                  </a:outerShdw>
                </a:effectLst>
                <a:latin typeface="Comic Sans MS" pitchFamily="66" charset="0"/>
              </a:rPr>
              <a:t>Mdt</a:t>
            </a:r>
            <a:r>
              <a:rPr lang="en-US" sz="1600" dirty="0">
                <a:ln w="0"/>
                <a:solidFill>
                  <a:schemeClr val="tx1"/>
                </a:solidFill>
                <a:effectLst>
                  <a:outerShdw blurRad="38100" dist="19050" dir="2700000" algn="tl" rotWithShape="0">
                    <a:schemeClr val="dk1">
                      <a:alpha val="40000"/>
                    </a:schemeClr>
                  </a:outerShdw>
                </a:effectLst>
                <a:latin typeface="Comic Sans MS" pitchFamily="66" charset="0"/>
              </a:rPr>
              <a:t> </a:t>
            </a:r>
            <a:endParaRPr lang="el-GR" sz="1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sz="1600"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sz="1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ctr"/>
            <a:endParaRPr lang="el-GR"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ctr"/>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pPr algn="ctr"/>
            <a:endParaRPr lang="el-GR"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ctr"/>
            <a:r>
              <a:rPr lang="el-GR" sz="1400" dirty="0" smtClean="0">
                <a:ln w="0"/>
                <a:solidFill>
                  <a:schemeClr val="tx1"/>
                </a:solidFill>
                <a:effectLst>
                  <a:outerShdw blurRad="38100" dist="19050" dir="2700000" algn="tl" rotWithShape="0">
                    <a:schemeClr val="dk1">
                      <a:alpha val="40000"/>
                    </a:schemeClr>
                  </a:outerShdw>
                </a:effectLst>
                <a:latin typeface="Comic Sans MS" pitchFamily="66" charset="0"/>
              </a:rPr>
              <a:t>Β </a:t>
            </a:r>
            <a:r>
              <a:rPr lang="el-GR" sz="1400" dirty="0">
                <a:ln w="0"/>
                <a:solidFill>
                  <a:schemeClr val="tx1"/>
                </a:solidFill>
                <a:effectLst>
                  <a:outerShdw blurRad="38100" dist="19050" dir="2700000" algn="tl" rotWithShape="0">
                    <a:schemeClr val="dk1">
                      <a:alpha val="40000"/>
                    </a:schemeClr>
                  </a:outerShdw>
                </a:effectLst>
                <a:latin typeface="Comic Sans MS" pitchFamily="66" charset="0"/>
              </a:rPr>
              <a:t>ΕΞΑΜΗΝΟ </a:t>
            </a:r>
            <a:r>
              <a:rPr lang="el-GR" sz="1400" dirty="0" smtClean="0">
                <a:ln w="0"/>
                <a:solidFill>
                  <a:schemeClr val="tx1"/>
                </a:solidFill>
                <a:effectLst>
                  <a:outerShdw blurRad="38100" dist="19050" dir="2700000" algn="tl" rotWithShape="0">
                    <a:schemeClr val="dk1">
                      <a:alpha val="40000"/>
                    </a:schemeClr>
                  </a:outerShdw>
                </a:effectLst>
                <a:latin typeface="Comic Sans MS" pitchFamily="66" charset="0"/>
              </a:rPr>
              <a:t>2022-2023</a:t>
            </a:r>
            <a:endParaRPr lang="el-GR" sz="1400" dirty="0">
              <a:ln w="0"/>
              <a:solidFill>
                <a:schemeClr val="tx1"/>
              </a:solidFill>
              <a:effectLst>
                <a:outerShdw blurRad="38100" dist="19050" dir="2700000" algn="tl" rotWithShape="0">
                  <a:schemeClr val="dk1">
                    <a:alpha val="40000"/>
                  </a:schemeClr>
                </a:outerShdw>
              </a:effectLst>
              <a:latin typeface="Comic Sans MS" pitchFamily="66" charset="0"/>
            </a:endParaRPr>
          </a:p>
        </p:txBody>
      </p:sp>
    </p:spTree>
    <p:extLst>
      <p:ext uri="{BB962C8B-B14F-4D97-AF65-F5344CB8AC3E}">
        <p14:creationId xmlns:p14="http://schemas.microsoft.com/office/powerpoint/2010/main" val="3426119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Θέση εικόνας 6" descr="Κοντινό πλάνο λουλουδιού, αστερία και οστράκων λευκή άμμο"/>
          <p:cNvPicPr>
            <a:picLocks noGrp="1" noChangeAspect="1"/>
          </p:cNvPicPr>
          <p:nvPr>
            <p:ph type="pic" idx="1"/>
          </p:nvPr>
        </p:nvPicPr>
        <p:blipFill>
          <a:blip r:embed="rId3" cstate="print">
            <a:extLst>
              <a:ext uri="{28A0092B-C50C-407E-A947-70E740481C1C}">
                <a14:useLocalDpi xmlns:a14="http://schemas.microsoft.com/office/drawing/2010/main" val="0"/>
              </a:ext>
            </a:extLst>
          </a:blip>
          <a:srcRect t="58" b="58"/>
          <a:stretch>
            <a:fillRect/>
          </a:stretch>
        </p:blipFill>
        <p:spPr>
          <a:xfrm>
            <a:off x="3288900" y="0"/>
            <a:ext cx="8427384" cy="5618256"/>
          </a:xfrm>
          <a:prstGeom prst="rect">
            <a:avLst/>
          </a:prstGeom>
          <a:ln>
            <a:noFill/>
          </a:ln>
          <a:effectLst>
            <a:softEdge rad="112500"/>
          </a:effectLst>
        </p:spPr>
      </p:pic>
      <p:sp>
        <p:nvSpPr>
          <p:cNvPr id="4" name="Θέση κειμένου 3"/>
          <p:cNvSpPr>
            <a:spLocks noGrp="1"/>
          </p:cNvSpPr>
          <p:nvPr>
            <p:ph type="body" sz="half" idx="2"/>
          </p:nvPr>
        </p:nvSpPr>
        <p:spPr>
          <a:xfrm rot="20624048">
            <a:off x="226818" y="5373823"/>
            <a:ext cx="4969730" cy="804275"/>
          </a:xfrm>
        </p:spPr>
        <p:txBody>
          <a:bodyPr rtlCol="0">
            <a:normAutofit/>
          </a:bodyPr>
          <a:lstStyle/>
          <a:p>
            <a:pPr rtl="0"/>
            <a:r>
              <a:rPr lang="el-GR" sz="4000" dirty="0" smtClean="0">
                <a:solidFill>
                  <a:schemeClr val="tx1"/>
                </a:solidFill>
                <a:latin typeface="Comic Sans MS" panose="030F0702030302020204" pitchFamily="66" charset="0"/>
              </a:rPr>
              <a:t>Καλό καλοκαίρι!!</a:t>
            </a:r>
            <a:endParaRPr lang="el-GR" sz="4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61883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err="1" smtClean="0"/>
              <a:t>Οσφυοπυελικός</a:t>
            </a:r>
            <a:r>
              <a:rPr lang="el-GR" dirty="0" smtClean="0"/>
              <a:t> </a:t>
            </a:r>
            <a:r>
              <a:rPr lang="el-GR" dirty="0" err="1" smtClean="0"/>
              <a:t>ρθμός</a:t>
            </a:r>
            <a:r>
              <a:rPr lang="el-GR" dirty="0" smtClean="0"/>
              <a:t> </a:t>
            </a:r>
            <a:endParaRPr lang="el-GR" dirty="0"/>
          </a:p>
        </p:txBody>
      </p:sp>
      <p:sp>
        <p:nvSpPr>
          <p:cNvPr id="3" name="Θέση περιεχομένου 2"/>
          <p:cNvSpPr>
            <a:spLocks noGrp="1"/>
          </p:cNvSpPr>
          <p:nvPr>
            <p:ph idx="1"/>
          </p:nvPr>
        </p:nvSpPr>
        <p:spPr>
          <a:xfrm>
            <a:off x="119070" y="1649652"/>
            <a:ext cx="5828803" cy="4922036"/>
          </a:xfrm>
        </p:spPr>
        <p:txBody>
          <a:bodyPr>
            <a:normAutofit/>
          </a:bodyPr>
          <a:lstStyle/>
          <a:p>
            <a:pPr algn="just">
              <a:lnSpc>
                <a:spcPct val="150000"/>
              </a:lnSpc>
              <a:spcBef>
                <a:spcPts val="600"/>
              </a:spcBef>
              <a:spcAft>
                <a:spcPts val="600"/>
              </a:spcAft>
            </a:pPr>
            <a:r>
              <a:rPr lang="el-GR" sz="1400" dirty="0">
                <a:latin typeface="Comic Sans MS" panose="030F0702030302020204" pitchFamily="66" charset="0"/>
              </a:rPr>
              <a:t>Ο όρος </a:t>
            </a:r>
            <a:r>
              <a:rPr lang="el-GR" sz="1400" dirty="0" err="1">
                <a:latin typeface="Comic Sans MS" panose="030F0702030302020204" pitchFamily="66" charset="0"/>
              </a:rPr>
              <a:t>οσφυο</a:t>
            </a:r>
            <a:r>
              <a:rPr lang="el-GR" sz="1400" dirty="0">
                <a:latin typeface="Comic Sans MS" panose="030F0702030302020204" pitchFamily="66" charset="0"/>
              </a:rPr>
              <a:t>-πυελικός ρυθμός αναφέρεται σε ένα ειδικό, οργανωμένο πρότυπο κίνησης που </a:t>
            </a:r>
            <a:r>
              <a:rPr lang="el-GR" sz="1400" dirty="0" err="1">
                <a:latin typeface="Comic Sans MS" panose="030F0702030302020204" pitchFamily="66" charset="0"/>
              </a:rPr>
              <a:t>xαρακτηρίζεται</a:t>
            </a:r>
            <a:r>
              <a:rPr lang="el-GR" sz="1400" dirty="0">
                <a:latin typeface="Comic Sans MS" panose="030F0702030302020204" pitchFamily="66" charset="0"/>
              </a:rPr>
              <a:t> από το συντονισμό της περιοχής της οσφύος και των ισχίων που συνδέονται με τη λεκάνη κατά την κίνηση κάμψης-έκτασης της σπονδυλικής στήλης (ΣΣ</a:t>
            </a:r>
            <a:r>
              <a:rPr lang="el-GR" sz="1400" dirty="0" smtClean="0">
                <a:latin typeface="Comic Sans MS" panose="030F0702030302020204" pitchFamily="66" charset="0"/>
              </a:rPr>
              <a:t>),</a:t>
            </a:r>
            <a:r>
              <a:rPr lang="el-GR" sz="1400" baseline="30000" dirty="0" smtClean="0">
                <a:latin typeface="Comic Sans MS" panose="030F0702030302020204" pitchFamily="66" charset="0"/>
              </a:rPr>
              <a:t> </a:t>
            </a:r>
            <a:r>
              <a:rPr lang="el-GR" sz="1400" dirty="0">
                <a:latin typeface="Comic Sans MS" panose="030F0702030302020204" pitchFamily="66" charset="0"/>
              </a:rPr>
              <a:t> όπου παρατηρείται πρόσθια και οπίσθια κλίση της λεκάνης</a:t>
            </a:r>
            <a:r>
              <a:rPr lang="el-GR" sz="1400" dirty="0" smtClean="0">
                <a:latin typeface="Comic Sans MS" panose="030F0702030302020204" pitchFamily="66" charset="0"/>
              </a:rPr>
              <a:t>.</a:t>
            </a:r>
          </a:p>
          <a:p>
            <a:pPr algn="just">
              <a:lnSpc>
                <a:spcPct val="150000"/>
              </a:lnSpc>
              <a:spcBef>
                <a:spcPts val="600"/>
              </a:spcBef>
              <a:spcAft>
                <a:spcPts val="600"/>
              </a:spcAft>
            </a:pPr>
            <a:r>
              <a:rPr lang="el-GR" sz="1400" dirty="0">
                <a:latin typeface="Comic Sans MS" panose="030F0702030302020204" pitchFamily="66" charset="0"/>
              </a:rPr>
              <a:t>Α</a:t>
            </a:r>
            <a:r>
              <a:rPr lang="el-GR" sz="1400" dirty="0" smtClean="0">
                <a:latin typeface="Comic Sans MS" panose="030F0702030302020204" pitchFamily="66" charset="0"/>
              </a:rPr>
              <a:t>ρμονική </a:t>
            </a:r>
            <a:r>
              <a:rPr lang="el-GR" sz="1400" dirty="0">
                <a:latin typeface="Comic Sans MS" panose="030F0702030302020204" pitchFamily="66" charset="0"/>
              </a:rPr>
              <a:t>συνεργασία κορμού, πυέλου και ισχίων που αποτελούν ένα ευέλικτο, δυναμικό σύνολο που προσαρμόζεται στις όποιες απαιτήσεις για στάση, βάδιση και επιβίωση γενικότερα</a:t>
            </a:r>
          </a:p>
        </p:txBody>
      </p:sp>
      <p:pic>
        <p:nvPicPr>
          <p:cNvPr id="4" name="Εικόνα 3"/>
          <p:cNvPicPr>
            <a:picLocks noChangeAspect="1"/>
          </p:cNvPicPr>
          <p:nvPr/>
        </p:nvPicPr>
        <p:blipFill>
          <a:blip r:embed="rId2"/>
          <a:stretch>
            <a:fillRect/>
          </a:stretch>
        </p:blipFill>
        <p:spPr>
          <a:xfrm>
            <a:off x="6469167" y="2726408"/>
            <a:ext cx="5482227" cy="2768524"/>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81223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8942" y="1077112"/>
            <a:ext cx="10312495" cy="4503292"/>
          </a:xfrm>
        </p:spPr>
        <p:txBody>
          <a:bodyPr>
            <a:normAutofit/>
          </a:bodyPr>
          <a:lstStyle/>
          <a:p>
            <a:pPr algn="just">
              <a:lnSpc>
                <a:spcPct val="150000"/>
              </a:lnSpc>
              <a:spcBef>
                <a:spcPts val="600"/>
              </a:spcBef>
              <a:spcAft>
                <a:spcPts val="600"/>
              </a:spcAft>
            </a:pPr>
            <a:r>
              <a:rPr lang="el-GR" sz="1400" dirty="0">
                <a:latin typeface="Comic Sans MS" panose="030F0702030302020204" pitchFamily="66" charset="0"/>
              </a:rPr>
              <a:t>Η πυελική ζώνη συνδέει το σκελετό του κορμού με τα ισχία. </a:t>
            </a:r>
            <a:endParaRPr lang="el-GR" sz="1400" dirty="0" smtClean="0">
              <a:latin typeface="Comic Sans MS" panose="030F0702030302020204" pitchFamily="66" charset="0"/>
            </a:endParaRPr>
          </a:p>
          <a:p>
            <a:pPr algn="just">
              <a:lnSpc>
                <a:spcPct val="150000"/>
              </a:lnSpc>
              <a:spcBef>
                <a:spcPts val="600"/>
              </a:spcBef>
              <a:spcAft>
                <a:spcPts val="600"/>
              </a:spcAft>
            </a:pPr>
            <a:r>
              <a:rPr lang="el-GR" sz="1400" dirty="0" smtClean="0">
                <a:latin typeface="Comic Sans MS" panose="030F0702030302020204" pitchFamily="66" charset="0"/>
              </a:rPr>
              <a:t>Αποτελείται </a:t>
            </a:r>
            <a:r>
              <a:rPr lang="el-GR" sz="1400" dirty="0">
                <a:latin typeface="Comic Sans MS" panose="030F0702030302020204" pitchFamily="66" charset="0"/>
              </a:rPr>
              <a:t>από δύο ανώνυμα οστά που συντάσσονται εμπρός με την ηβική σύμφυση και πίσω με τη σπονδυλική στήλη, με την παρεμβολή του ιερού οστού με τις </a:t>
            </a:r>
            <a:r>
              <a:rPr lang="el-GR" sz="1400" dirty="0" err="1">
                <a:latin typeface="Comic Sans MS" panose="030F0702030302020204" pitchFamily="66" charset="0"/>
              </a:rPr>
              <a:t>ιερολαγόνιες</a:t>
            </a:r>
            <a:r>
              <a:rPr lang="el-GR" sz="1400" dirty="0">
                <a:latin typeface="Comic Sans MS" panose="030F0702030302020204" pitchFamily="66" charset="0"/>
              </a:rPr>
              <a:t> </a:t>
            </a:r>
            <a:r>
              <a:rPr lang="el-GR" sz="1400" dirty="0" smtClean="0">
                <a:latin typeface="Comic Sans MS" panose="030F0702030302020204" pitchFamily="66" charset="0"/>
              </a:rPr>
              <a:t>αρθρώσεις.</a:t>
            </a:r>
            <a:endParaRPr lang="el-GR" sz="1400" baseline="30000" dirty="0">
              <a:latin typeface="Comic Sans MS" panose="030F0702030302020204" pitchFamily="66" charset="0"/>
            </a:endParaRPr>
          </a:p>
          <a:p>
            <a:pPr algn="just">
              <a:lnSpc>
                <a:spcPct val="150000"/>
              </a:lnSpc>
              <a:spcBef>
                <a:spcPts val="600"/>
              </a:spcBef>
              <a:spcAft>
                <a:spcPts val="600"/>
              </a:spcAft>
            </a:pPr>
            <a:r>
              <a:rPr lang="el-GR" sz="1400" dirty="0" smtClean="0">
                <a:latin typeface="Comic Sans MS" panose="030F0702030302020204" pitchFamily="66" charset="0"/>
              </a:rPr>
              <a:t>Η </a:t>
            </a:r>
            <a:r>
              <a:rPr lang="el-GR" sz="1400" dirty="0">
                <a:latin typeface="Comic Sans MS" panose="030F0702030302020204" pitchFamily="66" charset="0"/>
              </a:rPr>
              <a:t>συσχέτιση της πυέλου και της οσφυϊκής μοίρας βασίζεται στο ότι, η οσφυϊκή μοίρα της ΣΣ εδράζεται στο ιερό οστό</a:t>
            </a:r>
            <a:r>
              <a:rPr lang="el-GR" sz="1400" dirty="0" smtClean="0">
                <a:latin typeface="Comic Sans MS" panose="030F0702030302020204" pitchFamily="66" charset="0"/>
              </a:rPr>
              <a:t>.</a:t>
            </a:r>
          </a:p>
          <a:p>
            <a:pPr algn="just">
              <a:lnSpc>
                <a:spcPct val="150000"/>
              </a:lnSpc>
              <a:spcBef>
                <a:spcPts val="600"/>
              </a:spcBef>
              <a:spcAft>
                <a:spcPts val="600"/>
              </a:spcAft>
            </a:pPr>
            <a:r>
              <a:rPr lang="el-GR" sz="1400" dirty="0" smtClean="0">
                <a:latin typeface="Comic Sans MS" panose="030F0702030302020204" pitchFamily="66" charset="0"/>
              </a:rPr>
              <a:t> </a:t>
            </a:r>
            <a:r>
              <a:rPr lang="el-GR" sz="1400" dirty="0">
                <a:latin typeface="Comic Sans MS" panose="030F0702030302020204" pitchFamily="66" charset="0"/>
              </a:rPr>
              <a:t>Τα ισχία υποβαστάζουν τη λεκάνη και δέχονται αθροιστικά όλες τις ροπές που τους διοχετεύονται από το ιερό οστό. Κάθε διαταραχή στη σχέση ισχίων-ιερού οστού αλλάζει τη σχέση με τη ΣΣ</a:t>
            </a:r>
            <a:r>
              <a:rPr lang="el-GR" sz="1400" dirty="0" smtClean="0">
                <a:latin typeface="Comic Sans MS" panose="030F0702030302020204" pitchFamily="66" charset="0"/>
              </a:rPr>
              <a:t>.</a:t>
            </a:r>
          </a:p>
          <a:p>
            <a:pPr algn="just">
              <a:lnSpc>
                <a:spcPct val="150000"/>
              </a:lnSpc>
              <a:spcBef>
                <a:spcPts val="600"/>
              </a:spcBef>
              <a:spcAft>
                <a:spcPts val="600"/>
              </a:spcAft>
            </a:pPr>
            <a:r>
              <a:rPr lang="el-GR" sz="1400" dirty="0" smtClean="0">
                <a:latin typeface="Comic Sans MS" panose="030F0702030302020204" pitchFamily="66" charset="0"/>
              </a:rPr>
              <a:t> </a:t>
            </a:r>
            <a:r>
              <a:rPr lang="el-GR" sz="1400" dirty="0">
                <a:latin typeface="Comic Sans MS" panose="030F0702030302020204" pitchFamily="66" charset="0"/>
              </a:rPr>
              <a:t>Επομένως, λόγω της τοπογραφικής της θέσης, η λεκάνη βρίσκεται σε στενή λειτουργική σχέση με τη ΣΣ και τις αρθρώσεις των ισχίων</a:t>
            </a:r>
            <a:r>
              <a:rPr lang="el-GR" sz="1400" dirty="0" smtClean="0">
                <a:latin typeface="Comic Sans MS" panose="030F0702030302020204" pitchFamily="66" charset="0"/>
              </a:rPr>
              <a:t>.</a:t>
            </a:r>
            <a:endParaRPr lang="el-GR" sz="1400" baseline="30000" dirty="0">
              <a:latin typeface="Comic Sans MS" panose="030F0702030302020204" pitchFamily="66" charset="0"/>
            </a:endParaRPr>
          </a:p>
          <a:p>
            <a:pPr algn="just">
              <a:lnSpc>
                <a:spcPct val="150000"/>
              </a:lnSpc>
              <a:spcBef>
                <a:spcPts val="600"/>
              </a:spcBef>
              <a:spcAft>
                <a:spcPts val="600"/>
              </a:spcAft>
            </a:pPr>
            <a:r>
              <a:rPr lang="el-GR" sz="1400" dirty="0">
                <a:latin typeface="Comic Sans MS" panose="030F0702030302020204" pitchFamily="66" charset="0"/>
              </a:rPr>
              <a:t> Έτσι κάθε κίνηση που παρουσιάζεται στην άρθρωση του ισχίου, επηρεάζει και επηρεάζεται από τις κινήσεις της λεκάνης, η οποία επηρεάζει και επηρεάζεται από τις κινήσεις της ΣΣ</a:t>
            </a:r>
          </a:p>
        </p:txBody>
      </p:sp>
    </p:spTree>
    <p:extLst>
      <p:ext uri="{BB962C8B-B14F-4D97-AF65-F5344CB8AC3E}">
        <p14:creationId xmlns:p14="http://schemas.microsoft.com/office/powerpoint/2010/main" val="871066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8372" y="77169"/>
            <a:ext cx="9509759" cy="1088136"/>
          </a:xfrm>
        </p:spPr>
        <p:txBody>
          <a:bodyPr/>
          <a:lstStyle/>
          <a:p>
            <a:r>
              <a:rPr lang="el-GR" dirty="0" smtClean="0">
                <a:latin typeface="Comic Sans MS" panose="030F0702030302020204" pitchFamily="66" charset="0"/>
              </a:rPr>
              <a:t>Κάμψη – έκταση </a:t>
            </a:r>
            <a:endParaRPr lang="el-GR" dirty="0">
              <a:latin typeface="Comic Sans MS" panose="030F0702030302020204" pitchFamily="66" charset="0"/>
            </a:endParaRPr>
          </a:p>
        </p:txBody>
      </p:sp>
      <p:sp>
        <p:nvSpPr>
          <p:cNvPr id="3" name="Θέση περιεχομένου 2"/>
          <p:cNvSpPr>
            <a:spLocks noGrp="1"/>
          </p:cNvSpPr>
          <p:nvPr>
            <p:ph idx="1"/>
          </p:nvPr>
        </p:nvSpPr>
        <p:spPr>
          <a:xfrm>
            <a:off x="726393" y="1572768"/>
            <a:ext cx="10124487" cy="4142232"/>
          </a:xfrm>
        </p:spPr>
        <p:txBody>
          <a:bodyPr>
            <a:normAutofit/>
          </a:bodyPr>
          <a:lstStyle/>
          <a:p>
            <a:pPr marL="45720" indent="0" algn="just">
              <a:lnSpc>
                <a:spcPct val="150000"/>
              </a:lnSpc>
              <a:spcBef>
                <a:spcPts val="600"/>
              </a:spcBef>
              <a:spcAft>
                <a:spcPts val="600"/>
              </a:spcAft>
              <a:buNone/>
            </a:pPr>
            <a:r>
              <a:rPr lang="el-GR" sz="1400" dirty="0">
                <a:latin typeface="Comic Sans MS" panose="030F0702030302020204" pitchFamily="66" charset="0"/>
              </a:rPr>
              <a:t>Κατά την </a:t>
            </a:r>
            <a:r>
              <a:rPr lang="el-GR" sz="1400" b="1" dirty="0">
                <a:latin typeface="Comic Sans MS" panose="030F0702030302020204" pitchFamily="66" charset="0"/>
              </a:rPr>
              <a:t>κάμψη</a:t>
            </a:r>
            <a:r>
              <a:rPr lang="el-GR" sz="1400" dirty="0">
                <a:latin typeface="Comic Sans MS" panose="030F0702030302020204" pitchFamily="66" charset="0"/>
              </a:rPr>
              <a:t> του κορμού από την όρθια στάση, παρατηρείται μια συνδυασμένη κίνηση της ΟΜΣΣ, της πυέλου και των ισχίων με ενεργοποίηση των μυών που </a:t>
            </a:r>
            <a:r>
              <a:rPr lang="el-GR" sz="1400" dirty="0" err="1">
                <a:latin typeface="Comic Sans MS" panose="030F0702030302020204" pitchFamily="66" charset="0"/>
              </a:rPr>
              <a:t>προσφύονται</a:t>
            </a:r>
            <a:r>
              <a:rPr lang="el-GR" sz="1400" dirty="0">
                <a:latin typeface="Comic Sans MS" panose="030F0702030302020204" pitchFamily="66" charset="0"/>
              </a:rPr>
              <a:t> στις περιοχές αυτές. </a:t>
            </a:r>
            <a:endParaRPr lang="el-GR" sz="1400" dirty="0" smtClean="0">
              <a:latin typeface="Comic Sans MS" panose="030F0702030302020204" pitchFamily="66" charset="0"/>
            </a:endParaRPr>
          </a:p>
          <a:p>
            <a:pPr marL="560070" indent="-514350" algn="just">
              <a:lnSpc>
                <a:spcPct val="150000"/>
              </a:lnSpc>
              <a:spcBef>
                <a:spcPts val="600"/>
              </a:spcBef>
              <a:spcAft>
                <a:spcPts val="600"/>
              </a:spcAft>
              <a:buFont typeface="+mj-lt"/>
              <a:buAutoNum type="romanUcPeriod"/>
            </a:pPr>
            <a:r>
              <a:rPr lang="el-GR" sz="1400" dirty="0" smtClean="0">
                <a:latin typeface="Comic Sans MS" panose="030F0702030302020204" pitchFamily="66" charset="0"/>
              </a:rPr>
              <a:t>Ο </a:t>
            </a:r>
            <a:r>
              <a:rPr lang="el-GR" sz="1400" dirty="0">
                <a:latin typeface="Comic Sans MS" panose="030F0702030302020204" pitchFamily="66" charset="0"/>
              </a:rPr>
              <a:t>κορμός αρχίζει να κάμπτεται με τη έλξη της βαρύτητας και για τις πρώτες περίπου 45</a:t>
            </a:r>
            <a:r>
              <a:rPr lang="el-GR" sz="1400" baseline="30000" dirty="0">
                <a:latin typeface="Comic Sans MS" panose="030F0702030302020204" pitchFamily="66" charset="0"/>
              </a:rPr>
              <a:t>ο</a:t>
            </a:r>
            <a:r>
              <a:rPr lang="el-GR" sz="1400" dirty="0">
                <a:latin typeface="Comic Sans MS" panose="030F0702030302020204" pitchFamily="66" charset="0"/>
              </a:rPr>
              <a:t> κάμψης του κορμού, οι </a:t>
            </a:r>
            <a:r>
              <a:rPr lang="el-GR" sz="1400" dirty="0" err="1">
                <a:latin typeface="Comic Sans MS" panose="030F0702030302020204" pitchFamily="66" charset="0"/>
              </a:rPr>
              <a:t>εκτείνοντες</a:t>
            </a:r>
            <a:r>
              <a:rPr lang="el-GR" sz="1400" dirty="0">
                <a:latin typeface="Comic Sans MS" panose="030F0702030302020204" pitchFamily="66" charset="0"/>
              </a:rPr>
              <a:t> μύες της ΣΣ ενεργοποιούνται, προκειμένου να διατηρηθεί η ισορροπία του σώματος. </a:t>
            </a:r>
            <a:endParaRPr lang="el-GR" sz="1400" dirty="0" smtClean="0">
              <a:latin typeface="Comic Sans MS" panose="030F0702030302020204" pitchFamily="66" charset="0"/>
            </a:endParaRPr>
          </a:p>
          <a:p>
            <a:pPr marL="560070" indent="-514350" algn="just">
              <a:lnSpc>
                <a:spcPct val="150000"/>
              </a:lnSpc>
              <a:spcBef>
                <a:spcPts val="600"/>
              </a:spcBef>
              <a:spcAft>
                <a:spcPts val="600"/>
              </a:spcAft>
              <a:buFont typeface="+mj-lt"/>
              <a:buAutoNum type="romanUcPeriod"/>
            </a:pPr>
            <a:r>
              <a:rPr lang="el-GR" sz="1400" dirty="0" smtClean="0">
                <a:latin typeface="Comic Sans MS" panose="030F0702030302020204" pitchFamily="66" charset="0"/>
              </a:rPr>
              <a:t>Η </a:t>
            </a:r>
            <a:r>
              <a:rPr lang="el-GR" sz="1400" dirty="0">
                <a:latin typeface="Comic Sans MS" panose="030F0702030302020204" pitchFamily="66" charset="0"/>
              </a:rPr>
              <a:t>λεκάνη παρουσιάζει πρόσθια κλίση και τα ισχία κάμψη. </a:t>
            </a:r>
            <a:endParaRPr lang="el-GR" sz="1400" dirty="0" smtClean="0">
              <a:latin typeface="Comic Sans MS" panose="030F0702030302020204" pitchFamily="66" charset="0"/>
            </a:endParaRPr>
          </a:p>
          <a:p>
            <a:pPr marL="560070" indent="-514350" algn="just">
              <a:lnSpc>
                <a:spcPct val="150000"/>
              </a:lnSpc>
              <a:spcBef>
                <a:spcPts val="600"/>
              </a:spcBef>
              <a:spcAft>
                <a:spcPts val="600"/>
              </a:spcAft>
              <a:buFont typeface="+mj-lt"/>
              <a:buAutoNum type="romanUcPeriod"/>
            </a:pPr>
            <a:endParaRPr lang="el-GR" sz="1400" dirty="0">
              <a:latin typeface="Comic Sans MS" panose="030F0702030302020204" pitchFamily="66" charset="0"/>
            </a:endParaRPr>
          </a:p>
          <a:p>
            <a:pPr marL="45720" indent="0" algn="just">
              <a:lnSpc>
                <a:spcPct val="150000"/>
              </a:lnSpc>
              <a:spcBef>
                <a:spcPts val="600"/>
              </a:spcBef>
              <a:spcAft>
                <a:spcPts val="600"/>
              </a:spcAft>
              <a:buNone/>
            </a:pPr>
            <a:endParaRPr lang="el-GR" sz="1400" dirty="0" smtClean="0">
              <a:latin typeface="Comic Sans MS" panose="030F0702030302020204" pitchFamily="66" charset="0"/>
            </a:endParaRPr>
          </a:p>
          <a:p>
            <a:pPr marL="45720" indent="0" algn="just">
              <a:lnSpc>
                <a:spcPct val="150000"/>
              </a:lnSpc>
              <a:spcBef>
                <a:spcPts val="600"/>
              </a:spcBef>
              <a:spcAft>
                <a:spcPts val="600"/>
              </a:spcAft>
              <a:buNone/>
            </a:pPr>
            <a:r>
              <a:rPr lang="el-GR" sz="1400" dirty="0" smtClean="0">
                <a:latin typeface="Comic Sans MS" panose="030F0702030302020204" pitchFamily="66" charset="0"/>
              </a:rPr>
              <a:t>Κατά </a:t>
            </a:r>
            <a:r>
              <a:rPr lang="el-GR" sz="1400" dirty="0">
                <a:latin typeface="Comic Sans MS" panose="030F0702030302020204" pitchFamily="66" charset="0"/>
              </a:rPr>
              <a:t>την </a:t>
            </a:r>
            <a:r>
              <a:rPr lang="el-GR" sz="1400" b="1" dirty="0">
                <a:latin typeface="Comic Sans MS" panose="030F0702030302020204" pitchFamily="66" charset="0"/>
              </a:rPr>
              <a:t>έκταση</a:t>
            </a:r>
            <a:r>
              <a:rPr lang="el-GR" sz="1400" dirty="0">
                <a:latin typeface="Comic Sans MS" panose="030F0702030302020204" pitchFamily="66" charset="0"/>
              </a:rPr>
              <a:t> και επιστροφή στην αρχική θέση ενεργοποιείται ο μυϊκός </a:t>
            </a:r>
            <a:r>
              <a:rPr lang="el-GR" sz="1400" dirty="0" err="1">
                <a:latin typeface="Comic Sans MS" panose="030F0702030302020204" pitchFamily="66" charset="0"/>
              </a:rPr>
              <a:t>εκτατικός</a:t>
            </a:r>
            <a:r>
              <a:rPr lang="el-GR" sz="1400" dirty="0">
                <a:latin typeface="Comic Sans MS" panose="030F0702030302020204" pitchFamily="66" charset="0"/>
              </a:rPr>
              <a:t> μηχανισμός του κορμού και οι </a:t>
            </a:r>
            <a:r>
              <a:rPr lang="el-GR" sz="1400" dirty="0" err="1">
                <a:latin typeface="Comic Sans MS" panose="030F0702030302020204" pitchFamily="66" charset="0"/>
              </a:rPr>
              <a:t>εκτείνοντες</a:t>
            </a:r>
            <a:r>
              <a:rPr lang="el-GR" sz="1400" dirty="0">
                <a:latin typeface="Comic Sans MS" panose="030F0702030302020204" pitchFamily="66" charset="0"/>
              </a:rPr>
              <a:t> μύες του ισχίου, με αποτέλεσμα να παρουσιάζεται οπίσθια κλίση της λεκάνης</a:t>
            </a:r>
            <a:r>
              <a:rPr lang="el-GR" sz="1400" dirty="0" smtClean="0">
                <a:latin typeface="Comic Sans MS" panose="030F0702030302020204" pitchFamily="66" charset="0"/>
              </a:rPr>
              <a:t>.</a:t>
            </a:r>
            <a:endParaRPr lang="el-GR" sz="1400" dirty="0">
              <a:latin typeface="Comic Sans MS" panose="030F0702030302020204" pitchFamily="66" charset="0"/>
            </a:endParaRPr>
          </a:p>
        </p:txBody>
      </p:sp>
    </p:spTree>
    <p:extLst>
      <p:ext uri="{BB962C8B-B14F-4D97-AF65-F5344CB8AC3E}">
        <p14:creationId xmlns:p14="http://schemas.microsoft.com/office/powerpoint/2010/main" val="149791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omic Sans MS" panose="030F0702030302020204" pitchFamily="66" charset="0"/>
              </a:rPr>
              <a:t>Όρθια στάση </a:t>
            </a:r>
            <a:endParaRPr lang="el-GR" dirty="0">
              <a:latin typeface="Comic Sans MS" panose="030F0702030302020204" pitchFamily="66" charset="0"/>
            </a:endParaRPr>
          </a:p>
        </p:txBody>
      </p:sp>
      <p:sp>
        <p:nvSpPr>
          <p:cNvPr id="3" name="Θέση περιεχομένου 2"/>
          <p:cNvSpPr>
            <a:spLocks noGrp="1"/>
          </p:cNvSpPr>
          <p:nvPr>
            <p:ph idx="1"/>
          </p:nvPr>
        </p:nvSpPr>
        <p:spPr>
          <a:xfrm>
            <a:off x="965105" y="1957329"/>
            <a:ext cx="9509760" cy="4142232"/>
          </a:xfrm>
        </p:spPr>
        <p:txBody>
          <a:bodyPr vert="horz" lIns="91440" tIns="45720" rIns="91440" bIns="45720" rtlCol="0">
            <a:normAutofit/>
          </a:bodyPr>
          <a:lstStyle/>
          <a:p>
            <a:pPr marL="45720" indent="0" algn="just">
              <a:lnSpc>
                <a:spcPct val="150000"/>
              </a:lnSpc>
              <a:spcBef>
                <a:spcPts val="600"/>
              </a:spcBef>
              <a:spcAft>
                <a:spcPts val="600"/>
              </a:spcAft>
              <a:buNone/>
            </a:pPr>
            <a:r>
              <a:rPr lang="el-GR" sz="1400" dirty="0">
                <a:latin typeface="Comic Sans MS" panose="030F0702030302020204" pitchFamily="66" charset="0"/>
              </a:rPr>
              <a:t>Στην </a:t>
            </a:r>
            <a:r>
              <a:rPr lang="el-GR" sz="1400" b="1" dirty="0">
                <a:latin typeface="Comic Sans MS" panose="030F0702030302020204" pitchFamily="66" charset="0"/>
              </a:rPr>
              <a:t>όρθια στάση</a:t>
            </a:r>
            <a:r>
              <a:rPr lang="el-GR" sz="1400" dirty="0">
                <a:latin typeface="Comic Sans MS" panose="030F0702030302020204" pitchFamily="66" charset="0"/>
              </a:rPr>
              <a:t>, </a:t>
            </a:r>
            <a:endParaRPr lang="el-GR" sz="1400" dirty="0" smtClean="0">
              <a:latin typeface="Comic Sans MS" panose="030F0702030302020204" pitchFamily="66" charset="0"/>
            </a:endParaRPr>
          </a:p>
          <a:p>
            <a:pPr algn="just">
              <a:lnSpc>
                <a:spcPct val="150000"/>
              </a:lnSpc>
              <a:spcBef>
                <a:spcPts val="600"/>
              </a:spcBef>
              <a:spcAft>
                <a:spcPts val="600"/>
              </a:spcAft>
              <a:buFont typeface="Wingdings" panose="05000000000000000000" pitchFamily="2" charset="2"/>
              <a:buChar char="v"/>
            </a:pPr>
            <a:r>
              <a:rPr lang="el-GR" sz="1400" dirty="0" smtClean="0">
                <a:latin typeface="Comic Sans MS" panose="030F0702030302020204" pitchFamily="66" charset="0"/>
              </a:rPr>
              <a:t>η </a:t>
            </a:r>
            <a:r>
              <a:rPr lang="el-GR" sz="1400" dirty="0">
                <a:latin typeface="Comic Sans MS" panose="030F0702030302020204" pitchFamily="66" charset="0"/>
              </a:rPr>
              <a:t>πρόσθια κλίση της λεκάνης αυξάνει την οσφυϊκή λόρδωση, διαφοροποιώντας τη θέση της ΣΣ και επειδή η ηβική σύμφυση στρέφεται προς τα κάτω, η λεκάνη πλησιάζει το μηρό, με ενεργοποίηση των </a:t>
            </a:r>
            <a:r>
              <a:rPr lang="el-GR" sz="1400" dirty="0" err="1">
                <a:latin typeface="Comic Sans MS" panose="030F0702030302020204" pitchFamily="66" charset="0"/>
              </a:rPr>
              <a:t>καμπτήρων</a:t>
            </a:r>
            <a:r>
              <a:rPr lang="el-GR" sz="1400" dirty="0">
                <a:latin typeface="Comic Sans MS" panose="030F0702030302020204" pitchFamily="66" charset="0"/>
              </a:rPr>
              <a:t> των ισχίων. </a:t>
            </a:r>
            <a:endParaRPr lang="el-GR" sz="1400" dirty="0" smtClean="0">
              <a:latin typeface="Comic Sans MS" panose="030F0702030302020204" pitchFamily="66" charset="0"/>
            </a:endParaRPr>
          </a:p>
          <a:p>
            <a:pPr algn="just">
              <a:lnSpc>
                <a:spcPct val="150000"/>
              </a:lnSpc>
              <a:spcBef>
                <a:spcPts val="600"/>
              </a:spcBef>
              <a:spcAft>
                <a:spcPts val="600"/>
              </a:spcAft>
              <a:buFont typeface="Wingdings" panose="05000000000000000000" pitchFamily="2" charset="2"/>
              <a:buChar char="v"/>
            </a:pPr>
            <a:r>
              <a:rPr lang="el-GR" sz="1400" dirty="0" smtClean="0">
                <a:latin typeface="Comic Sans MS" panose="030F0702030302020204" pitchFamily="66" charset="0"/>
              </a:rPr>
              <a:t>Κατά </a:t>
            </a:r>
            <a:r>
              <a:rPr lang="el-GR" sz="1400" dirty="0">
                <a:latin typeface="Comic Sans MS" panose="030F0702030302020204" pitchFamily="66" charset="0"/>
              </a:rPr>
              <a:t>την οπίσθια κλίση της λεκάνης η οσφυϊκή λόρδωση μειώνεται με ενεργοποίηση των </a:t>
            </a:r>
            <a:r>
              <a:rPr lang="el-GR" sz="1400" dirty="0" err="1">
                <a:latin typeface="Comic Sans MS" panose="030F0702030302020204" pitchFamily="66" charset="0"/>
              </a:rPr>
              <a:t>εκτεινόντων</a:t>
            </a:r>
            <a:r>
              <a:rPr lang="el-GR" sz="1400" dirty="0">
                <a:latin typeface="Comic Sans MS" panose="030F0702030302020204" pitchFamily="66" charset="0"/>
              </a:rPr>
              <a:t> των ισχίων και των κοιλιακών μυών. Τα ζεύγη δυνάμεων κοιλιακών-</a:t>
            </a:r>
            <a:r>
              <a:rPr lang="el-GR" sz="1400" dirty="0" err="1">
                <a:latin typeface="Comic Sans MS" panose="030F0702030302020204" pitchFamily="66" charset="0"/>
              </a:rPr>
              <a:t>εκτεινόντων</a:t>
            </a:r>
            <a:r>
              <a:rPr lang="el-GR" sz="1400" dirty="0">
                <a:latin typeface="Comic Sans MS" panose="030F0702030302020204" pitchFamily="66" charset="0"/>
              </a:rPr>
              <a:t> ισχίων και </a:t>
            </a:r>
            <a:r>
              <a:rPr lang="el-GR" sz="1400" dirty="0" err="1">
                <a:latin typeface="Comic Sans MS" panose="030F0702030302020204" pitchFamily="66" charset="0"/>
              </a:rPr>
              <a:t>καμπτήρων</a:t>
            </a:r>
            <a:r>
              <a:rPr lang="el-GR" sz="1400" dirty="0">
                <a:latin typeface="Comic Sans MS" panose="030F0702030302020204" pitchFamily="66" charset="0"/>
              </a:rPr>
              <a:t> ισχίων-</a:t>
            </a:r>
            <a:r>
              <a:rPr lang="el-GR" sz="1400" dirty="0" err="1">
                <a:latin typeface="Comic Sans MS" panose="030F0702030302020204" pitchFamily="66" charset="0"/>
              </a:rPr>
              <a:t>εκτεινόντων</a:t>
            </a:r>
            <a:r>
              <a:rPr lang="el-GR" sz="1400" dirty="0">
                <a:latin typeface="Comic Sans MS" panose="030F0702030302020204" pitchFamily="66" charset="0"/>
              </a:rPr>
              <a:t> ενεργοποιούνται προκειμένου να αυξηθεί η τροχιά της κίνησης</a:t>
            </a:r>
            <a:r>
              <a:rPr lang="el-GR" sz="1400" dirty="0" smtClean="0">
                <a:latin typeface="Comic Sans MS" panose="030F0702030302020204" pitchFamily="66" charset="0"/>
              </a:rPr>
              <a:t>.</a:t>
            </a:r>
            <a:endParaRPr lang="el-GR" sz="1400" dirty="0">
              <a:latin typeface="Comic Sans MS" panose="030F0702030302020204" pitchFamily="66" charset="0"/>
            </a:endParaRPr>
          </a:p>
        </p:txBody>
      </p:sp>
    </p:spTree>
    <p:extLst>
      <p:ext uri="{BB962C8B-B14F-4D97-AF65-F5344CB8AC3E}">
        <p14:creationId xmlns:p14="http://schemas.microsoft.com/office/powerpoint/2010/main" val="3580996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52030" y="1230594"/>
            <a:ext cx="9921667" cy="3691783"/>
          </a:xfrm>
          <a:ln w="57150">
            <a:solidFill>
              <a:schemeClr val="tx1"/>
            </a:solidFill>
          </a:ln>
          <a:effectLst>
            <a:glow rad="139700">
              <a:schemeClr val="accent1">
                <a:satMod val="175000"/>
                <a:alpha val="40000"/>
              </a:schemeClr>
            </a:glow>
          </a:effectLst>
        </p:spPr>
        <p:txBody>
          <a:bodyPr vert="horz" lIns="91440" tIns="45720" rIns="91440" bIns="45720" rtlCol="0" anchor="ctr">
            <a:normAutofit/>
          </a:bodyPr>
          <a:lstStyle/>
          <a:p>
            <a:pPr algn="just">
              <a:lnSpc>
                <a:spcPct val="150000"/>
              </a:lnSpc>
              <a:spcBef>
                <a:spcPts val="600"/>
              </a:spcBef>
              <a:spcAft>
                <a:spcPts val="600"/>
              </a:spcAft>
              <a:buFont typeface="Wingdings" panose="05000000000000000000" pitchFamily="2" charset="2"/>
              <a:buChar char="Ø"/>
            </a:pPr>
            <a:r>
              <a:rPr lang="el-GR" sz="1400" dirty="0">
                <a:latin typeface="Comic Sans MS" panose="030F0702030302020204" pitchFamily="66" charset="0"/>
              </a:rPr>
              <a:t>Ο περιορισμός της κίνησης είτε στα ισχία, είτε στη ΣΣ, όπως στην </a:t>
            </a:r>
            <a:r>
              <a:rPr lang="el-GR" sz="1400" dirty="0" err="1">
                <a:latin typeface="Comic Sans MS" panose="030F0702030302020204" pitchFamily="66" charset="0"/>
              </a:rPr>
              <a:t>αγκυλοποιητική</a:t>
            </a:r>
            <a:r>
              <a:rPr lang="el-GR" sz="1400" dirty="0">
                <a:latin typeface="Comic Sans MS" panose="030F0702030302020204" pitchFamily="66" charset="0"/>
              </a:rPr>
              <a:t> σπονδυλίτιδα ή την οστεοαρθρίτιδα ισχίου, επηρεάζει δυσμενώς τη λειτουργικότητα του ανθρώπου καθώς έχει επίπτωση στον </a:t>
            </a:r>
            <a:r>
              <a:rPr lang="el-GR" sz="1400" dirty="0" err="1">
                <a:latin typeface="Comic Sans MS" panose="030F0702030302020204" pitchFamily="66" charset="0"/>
              </a:rPr>
              <a:t>οσφυοπυελικό</a:t>
            </a:r>
            <a:r>
              <a:rPr lang="el-GR" sz="1400" dirty="0">
                <a:latin typeface="Comic Sans MS" panose="030F0702030302020204" pitchFamily="66" charset="0"/>
              </a:rPr>
              <a:t> ρυθμό</a:t>
            </a:r>
            <a:r>
              <a:rPr lang="el-GR" sz="1400" dirty="0" smtClean="0">
                <a:latin typeface="Comic Sans MS" panose="030F0702030302020204" pitchFamily="66" charset="0"/>
              </a:rPr>
              <a:t>.</a:t>
            </a:r>
          </a:p>
          <a:p>
            <a:pPr algn="just">
              <a:lnSpc>
                <a:spcPct val="150000"/>
              </a:lnSpc>
              <a:spcBef>
                <a:spcPts val="600"/>
              </a:spcBef>
              <a:spcAft>
                <a:spcPts val="600"/>
              </a:spcAft>
              <a:buFont typeface="Wingdings" panose="05000000000000000000" pitchFamily="2" charset="2"/>
              <a:buChar char="Ø"/>
            </a:pPr>
            <a:r>
              <a:rPr lang="el-GR" sz="1400" dirty="0">
                <a:latin typeface="Comic Sans MS" panose="030F0702030302020204" pitchFamily="66" charset="0"/>
              </a:rPr>
              <a:t> Εάν η στάση της πυέλου αποκλίνει από το ιδανικό, </a:t>
            </a:r>
            <a:r>
              <a:rPr lang="el-GR" sz="1400" dirty="0" err="1">
                <a:latin typeface="Comic Sans MS" panose="030F0702030302020204" pitchFamily="66" charset="0"/>
              </a:rPr>
              <a:t>εμβιομηχανική</a:t>
            </a:r>
            <a:r>
              <a:rPr lang="el-GR" sz="1400" dirty="0">
                <a:latin typeface="Comic Sans MS" panose="030F0702030302020204" pitchFamily="66" charset="0"/>
              </a:rPr>
              <a:t> αντίδραση, εξ αιτίας αυτής της συνθήκης, θα οδηγήσει σε στρέβλωση που θα φανεί στην οσφυϊκή μοίρα της ΣΣ (ΟΜΣΣ) και άνω. </a:t>
            </a:r>
            <a:endParaRPr lang="el-GR" sz="1400" dirty="0" smtClean="0">
              <a:latin typeface="Comic Sans MS" panose="030F0702030302020204" pitchFamily="66" charset="0"/>
            </a:endParaRPr>
          </a:p>
          <a:p>
            <a:pPr algn="just">
              <a:lnSpc>
                <a:spcPct val="150000"/>
              </a:lnSpc>
              <a:spcBef>
                <a:spcPts val="600"/>
              </a:spcBef>
              <a:spcAft>
                <a:spcPts val="600"/>
              </a:spcAft>
              <a:buFont typeface="Wingdings" panose="05000000000000000000" pitchFamily="2" charset="2"/>
              <a:buChar char="Ø"/>
            </a:pPr>
            <a:r>
              <a:rPr lang="el-GR" sz="1400" dirty="0" smtClean="0">
                <a:latin typeface="Comic Sans MS" panose="030F0702030302020204" pitchFamily="66" charset="0"/>
              </a:rPr>
              <a:t>Αυτή </a:t>
            </a:r>
            <a:r>
              <a:rPr lang="el-GR" sz="1400" dirty="0">
                <a:latin typeface="Comic Sans MS" panose="030F0702030302020204" pitchFamily="66" charset="0"/>
              </a:rPr>
              <a:t>η </a:t>
            </a:r>
            <a:r>
              <a:rPr lang="el-GR" sz="1400" dirty="0" err="1">
                <a:latin typeface="Comic Sans MS" panose="030F0702030302020204" pitchFamily="66" charset="0"/>
              </a:rPr>
              <a:t>ορθοστατική</a:t>
            </a:r>
            <a:r>
              <a:rPr lang="el-GR" sz="1400" dirty="0">
                <a:latin typeface="Comic Sans MS" panose="030F0702030302020204" pitchFamily="66" charset="0"/>
              </a:rPr>
              <a:t> στρέβλωση μπορεί να εξεταστεί σε κάθε ένα από τα τρία επίπεδα κίνησης: οβελιαίο, μετωπιαίο, εγκάρσιο.</a:t>
            </a:r>
          </a:p>
        </p:txBody>
      </p:sp>
    </p:spTree>
    <p:extLst>
      <p:ext uri="{BB962C8B-B14F-4D97-AF65-F5344CB8AC3E}">
        <p14:creationId xmlns:p14="http://schemas.microsoft.com/office/powerpoint/2010/main" val="3063840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effectLst>
            <a:glow rad="139700">
              <a:schemeClr val="accent1">
                <a:satMod val="175000"/>
                <a:alpha val="40000"/>
              </a:schemeClr>
            </a:glow>
          </a:effectLst>
        </p:spPr>
        <p:txBody>
          <a:bodyPr vert="horz" lIns="91440" tIns="45720" rIns="91440" bIns="45720" rtlCol="0" anchor="b">
            <a:normAutofit/>
          </a:bodyPr>
          <a:lstStyle/>
          <a:p>
            <a:r>
              <a:rPr lang="el-GR" sz="3600" b="1" dirty="0" err="1">
                <a:solidFill>
                  <a:schemeClr val="tx1"/>
                </a:solidFill>
                <a:latin typeface="Comic Sans MS" panose="030F0702030302020204" pitchFamily="66" charset="0"/>
              </a:rPr>
              <a:t>Ωμοβραχιόνιος</a:t>
            </a:r>
            <a:r>
              <a:rPr lang="el-GR" sz="3600" b="1" dirty="0">
                <a:solidFill>
                  <a:schemeClr val="tx1"/>
                </a:solidFill>
                <a:latin typeface="Comic Sans MS" panose="030F0702030302020204" pitchFamily="66" charset="0"/>
              </a:rPr>
              <a:t> ρυθμός</a:t>
            </a:r>
          </a:p>
        </p:txBody>
      </p:sp>
      <p:sp>
        <p:nvSpPr>
          <p:cNvPr id="3" name="Θέση περιεχομένου 2"/>
          <p:cNvSpPr>
            <a:spLocks noGrp="1"/>
          </p:cNvSpPr>
          <p:nvPr>
            <p:ph idx="1"/>
          </p:nvPr>
        </p:nvSpPr>
        <p:spPr>
          <a:xfrm>
            <a:off x="443812" y="1709501"/>
            <a:ext cx="6683381" cy="4298192"/>
          </a:xfrm>
          <a:ln w="57150">
            <a:noFill/>
          </a:ln>
          <a:effectLst>
            <a:glow rad="139700">
              <a:schemeClr val="accent1">
                <a:satMod val="175000"/>
                <a:alpha val="40000"/>
              </a:schemeClr>
            </a:glow>
          </a:effectLst>
        </p:spPr>
        <p:txBody>
          <a:bodyPr vert="horz" lIns="91440" tIns="45720" rIns="91440" bIns="45720" rtlCol="0" anchor="ctr">
            <a:normAutofit/>
          </a:bodyPr>
          <a:lstStyle/>
          <a:p>
            <a:pPr algn="just">
              <a:lnSpc>
                <a:spcPct val="150000"/>
              </a:lnSpc>
              <a:spcBef>
                <a:spcPts val="600"/>
              </a:spcBef>
              <a:spcAft>
                <a:spcPts val="600"/>
              </a:spcAft>
              <a:buFont typeface="Wingdings" panose="05000000000000000000" pitchFamily="2" charset="2"/>
              <a:buChar char="Ø"/>
            </a:pPr>
            <a:r>
              <a:rPr lang="el-GR" sz="1400" dirty="0">
                <a:latin typeface="Comic Sans MS" panose="030F0702030302020204" pitchFamily="66" charset="0"/>
              </a:rPr>
              <a:t>Για να κινηθεί το άκρο προς διάφορες κατευθύνσεις απαιτείται αρμονική συνεργασία των αρθρώσεων της ωμικής ζώνης &amp; της άρθρωσης του ώμου. </a:t>
            </a:r>
            <a:endParaRPr lang="el-GR" sz="1400" dirty="0" smtClean="0">
              <a:latin typeface="Comic Sans MS" panose="030F0702030302020204" pitchFamily="66" charset="0"/>
            </a:endParaRPr>
          </a:p>
          <a:p>
            <a:pPr algn="just">
              <a:lnSpc>
                <a:spcPct val="150000"/>
              </a:lnSpc>
              <a:spcBef>
                <a:spcPts val="600"/>
              </a:spcBef>
              <a:spcAft>
                <a:spcPts val="600"/>
              </a:spcAft>
              <a:buFont typeface="Wingdings" panose="05000000000000000000" pitchFamily="2" charset="2"/>
              <a:buChar char="Ø"/>
            </a:pPr>
            <a:r>
              <a:rPr lang="el-GR" sz="1400" dirty="0" smtClean="0">
                <a:latin typeface="Comic Sans MS" panose="030F0702030302020204" pitchFamily="66" charset="0"/>
              </a:rPr>
              <a:t>Ο </a:t>
            </a:r>
            <a:r>
              <a:rPr lang="el-GR" sz="1400" dirty="0">
                <a:latin typeface="Comic Sans MS" panose="030F0702030302020204" pitchFamily="66" charset="0"/>
              </a:rPr>
              <a:t>βραχίονας κινείται μέσα σε ένα μεγάλο εύρος κινήσεων, και σε κάθε μία από αυτές συνεργάζεται με την ωμοπλάτη, η οποία τοποθετεί την </a:t>
            </a:r>
            <a:r>
              <a:rPr lang="el-GR" sz="1400" dirty="0" err="1">
                <a:latin typeface="Comic Sans MS" panose="030F0702030302020204" pitchFamily="66" charset="0"/>
              </a:rPr>
              <a:t>ωμογλήνη</a:t>
            </a:r>
            <a:r>
              <a:rPr lang="el-GR" sz="1400" dirty="0">
                <a:latin typeface="Comic Sans MS" panose="030F0702030302020204" pitchFamily="66" charset="0"/>
              </a:rPr>
              <a:t> στην πιο πλεονεκτική θέση για την κεφαλή του </a:t>
            </a:r>
            <a:r>
              <a:rPr lang="el-GR" sz="1400" dirty="0" err="1">
                <a:latin typeface="Comic Sans MS" panose="030F0702030302020204" pitchFamily="66" charset="0"/>
              </a:rPr>
              <a:t>βραχιονίου</a:t>
            </a:r>
            <a:r>
              <a:rPr lang="el-GR" sz="1400" dirty="0">
                <a:latin typeface="Comic Sans MS" panose="030F0702030302020204" pitchFamily="66" charset="0"/>
              </a:rPr>
              <a:t/>
            </a:r>
            <a:br>
              <a:rPr lang="el-GR" sz="1400" dirty="0">
                <a:latin typeface="Comic Sans MS" panose="030F0702030302020204" pitchFamily="66" charset="0"/>
              </a:rPr>
            </a:br>
            <a:endParaRPr lang="el-GR" sz="1400" dirty="0" smtClean="0">
              <a:latin typeface="Comic Sans MS" panose="030F0702030302020204" pitchFamily="66" charset="0"/>
            </a:endParaRPr>
          </a:p>
          <a:p>
            <a:pPr algn="just">
              <a:lnSpc>
                <a:spcPct val="150000"/>
              </a:lnSpc>
              <a:spcBef>
                <a:spcPts val="600"/>
              </a:spcBef>
              <a:spcAft>
                <a:spcPts val="600"/>
              </a:spcAft>
              <a:buFont typeface="Wingdings" panose="05000000000000000000" pitchFamily="2" charset="2"/>
              <a:buChar char="Ø"/>
            </a:pPr>
            <a:endParaRPr lang="el-GR" sz="1400" dirty="0">
              <a:latin typeface="Comic Sans MS" panose="030F0702030302020204" pitchFamily="66" charset="0"/>
            </a:endParaRPr>
          </a:p>
          <a:p>
            <a:pPr marL="45720" indent="0" algn="just">
              <a:lnSpc>
                <a:spcPct val="150000"/>
              </a:lnSpc>
              <a:spcBef>
                <a:spcPts val="600"/>
              </a:spcBef>
              <a:spcAft>
                <a:spcPts val="600"/>
              </a:spcAft>
              <a:buNone/>
            </a:pPr>
            <a:r>
              <a:rPr lang="el-GR" sz="1400" dirty="0" smtClean="0">
                <a:latin typeface="Comic Sans MS" panose="030F0702030302020204" pitchFamily="66" charset="0"/>
              </a:rPr>
              <a:t>Η </a:t>
            </a:r>
            <a:r>
              <a:rPr lang="el-GR" sz="1400" dirty="0">
                <a:latin typeface="Comic Sans MS" panose="030F0702030302020204" pitchFamily="66" charset="0"/>
              </a:rPr>
              <a:t>συνεργασία αυτή είναι γνωστή σαν </a:t>
            </a:r>
            <a:r>
              <a:rPr lang="el-GR" sz="1400" b="1" u="sng" dirty="0" err="1">
                <a:latin typeface="Comic Sans MS" panose="030F0702030302020204" pitchFamily="66" charset="0"/>
              </a:rPr>
              <a:t>Ωμοβραχιόνιος</a:t>
            </a:r>
            <a:r>
              <a:rPr lang="el-GR" sz="1400" b="1" u="sng" dirty="0">
                <a:latin typeface="Comic Sans MS" panose="030F0702030302020204" pitchFamily="66" charset="0"/>
              </a:rPr>
              <a:t> Ρυθμός</a:t>
            </a:r>
            <a:br>
              <a:rPr lang="el-GR" sz="1400" b="1" u="sng" dirty="0">
                <a:latin typeface="Comic Sans MS" panose="030F0702030302020204" pitchFamily="66" charset="0"/>
              </a:rPr>
            </a:br>
            <a:endParaRPr lang="el-GR" sz="1400" b="1" u="sng" dirty="0">
              <a:latin typeface="Comic Sans MS" panose="030F0702030302020204" pitchFamily="66" charset="0"/>
            </a:endParaRPr>
          </a:p>
          <a:p>
            <a:pPr algn="just">
              <a:lnSpc>
                <a:spcPct val="150000"/>
              </a:lnSpc>
              <a:spcBef>
                <a:spcPts val="600"/>
              </a:spcBef>
              <a:spcAft>
                <a:spcPts val="600"/>
              </a:spcAft>
              <a:buFont typeface="Wingdings" panose="05000000000000000000" pitchFamily="2" charset="2"/>
              <a:buChar char="Ø"/>
            </a:pPr>
            <a:endParaRPr lang="en-US" sz="1400" dirty="0">
              <a:latin typeface="Comic Sans MS" panose="030F0702030302020204" pitchFamily="66" charset="0"/>
            </a:endParaRPr>
          </a:p>
        </p:txBody>
      </p:sp>
      <p:pic>
        <p:nvPicPr>
          <p:cNvPr id="4" name="Εικόνα 3"/>
          <p:cNvPicPr>
            <a:picLocks noChangeAspect="1"/>
          </p:cNvPicPr>
          <p:nvPr/>
        </p:nvPicPr>
        <p:blipFill>
          <a:blip r:embed="rId2"/>
          <a:stretch>
            <a:fillRect/>
          </a:stretch>
        </p:blipFill>
        <p:spPr>
          <a:xfrm>
            <a:off x="7699761" y="1036121"/>
            <a:ext cx="4176613" cy="3727412"/>
          </a:xfrm>
          <a:prstGeom prst="rect">
            <a:avLst/>
          </a:prstGeom>
        </p:spPr>
      </p:pic>
    </p:spTree>
    <p:extLst>
      <p:ext uri="{BB962C8B-B14F-4D97-AF65-F5344CB8AC3E}">
        <p14:creationId xmlns:p14="http://schemas.microsoft.com/office/powerpoint/2010/main" val="79765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Στρογγυλεμένο ορθογώνιο 4"/>
          <p:cNvSpPr/>
          <p:nvPr/>
        </p:nvSpPr>
        <p:spPr>
          <a:xfrm>
            <a:off x="1" y="1382026"/>
            <a:ext cx="5811140" cy="3249795"/>
          </a:xfrm>
          <a:prstGeom prst="roundRect">
            <a:avLst/>
          </a:prstGeom>
          <a:ln w="38100">
            <a:solidFill>
              <a:srgbClr val="C00000"/>
            </a:solidFill>
            <a:prstDash val="solid"/>
          </a:ln>
          <a:effectLst>
            <a:outerShdw blurRad="63500" sx="102000" sy="102000" algn="ctr" rotWithShape="0">
              <a:prstClr val="black">
                <a:alpha val="40000"/>
              </a:prstClr>
            </a:outerShdw>
          </a:effectLst>
        </p:spPr>
        <p:txBody>
          <a:bodyPr vert="horz" lIns="91440" tIns="45720" rIns="91440" bIns="45720" rtlCol="0">
            <a:noAutofit/>
          </a:bodyPr>
          <a:lstStyle/>
          <a:p>
            <a:pPr marL="609600" indent="-609600">
              <a:lnSpc>
                <a:spcPct val="170000"/>
              </a:lnSpc>
              <a:buSzPct val="100000"/>
              <a:buFont typeface="Arial" pitchFamily="34" charset="0"/>
              <a:buNone/>
            </a:pPr>
            <a:r>
              <a:rPr lang="el-GR" sz="1200" b="1" i="1" u="sng" dirty="0">
                <a:latin typeface="Comic Sans MS" panose="030F0702030302020204" pitchFamily="66" charset="0"/>
              </a:rPr>
              <a:t>Φάση1η</a:t>
            </a:r>
          </a:p>
          <a:p>
            <a:pPr marL="609600" indent="-609600">
              <a:lnSpc>
                <a:spcPct val="170000"/>
              </a:lnSpc>
              <a:buSzPct val="100000"/>
              <a:buFont typeface="+mj-lt"/>
              <a:buAutoNum type="arabicPeriod"/>
            </a:pPr>
            <a:r>
              <a:rPr lang="el-GR" sz="1200" i="1" dirty="0">
                <a:latin typeface="Comic Sans MS" panose="030F0702030302020204" pitchFamily="66" charset="0"/>
              </a:rPr>
              <a:t>ο βραχίονας βρίσκεται στη φυσιολογική θέση των 0ο</a:t>
            </a:r>
          </a:p>
          <a:p>
            <a:pPr marL="609600" indent="-609600">
              <a:lnSpc>
                <a:spcPct val="170000"/>
              </a:lnSpc>
              <a:buSzPct val="100000"/>
              <a:buFont typeface="+mj-lt"/>
              <a:buAutoNum type="arabicPeriod"/>
            </a:pPr>
            <a:r>
              <a:rPr lang="el-GR" sz="1200" i="1" dirty="0">
                <a:latin typeface="Comic Sans MS" panose="030F0702030302020204" pitchFamily="66" charset="0"/>
              </a:rPr>
              <a:t>η κλείδα βρίσκεται στη φυσιολογική θέση των 0ο</a:t>
            </a:r>
          </a:p>
          <a:p>
            <a:pPr marL="609600" indent="-609600">
              <a:lnSpc>
                <a:spcPct val="170000"/>
              </a:lnSpc>
              <a:buSzPct val="100000"/>
              <a:buFont typeface="+mj-lt"/>
              <a:buAutoNum type="arabicPeriod"/>
            </a:pPr>
            <a:r>
              <a:rPr lang="el-GR" sz="1200" i="1" dirty="0">
                <a:latin typeface="Comic Sans MS" panose="030F0702030302020204" pitchFamily="66" charset="0"/>
              </a:rPr>
              <a:t>η ωμοπλάτη βρίσκεται στη φυσιολογική θέση των 0ο</a:t>
            </a:r>
          </a:p>
          <a:p>
            <a:pPr marL="609600" indent="-609600">
              <a:lnSpc>
                <a:spcPct val="170000"/>
              </a:lnSpc>
              <a:buSzPct val="100000"/>
              <a:buFont typeface="Arial" pitchFamily="34" charset="0"/>
              <a:buNone/>
            </a:pPr>
            <a:r>
              <a:rPr lang="el-GR" sz="1200" i="1" u="sng" dirty="0">
                <a:latin typeface="Comic Sans MS" panose="030F0702030302020204" pitchFamily="66" charset="0"/>
              </a:rPr>
              <a:t> </a:t>
            </a:r>
            <a:r>
              <a:rPr lang="el-GR" sz="1200" b="1" i="1" u="sng" dirty="0">
                <a:latin typeface="Comic Sans MS" panose="030F0702030302020204" pitchFamily="66" charset="0"/>
              </a:rPr>
              <a:t>Φάση2η</a:t>
            </a:r>
          </a:p>
          <a:p>
            <a:pPr marL="609600" indent="-609600">
              <a:lnSpc>
                <a:spcPct val="170000"/>
              </a:lnSpc>
              <a:buSzPct val="100000"/>
              <a:buFont typeface="+mj-lt"/>
              <a:buAutoNum type="arabicPeriod"/>
            </a:pPr>
            <a:r>
              <a:rPr lang="el-GR" sz="1200" i="1" dirty="0">
                <a:latin typeface="Comic Sans MS" panose="030F0702030302020204" pitchFamily="66" charset="0"/>
              </a:rPr>
              <a:t>απαγωγή βραχίονα 30ο</a:t>
            </a:r>
          </a:p>
          <a:p>
            <a:pPr marL="609600" indent="-609600">
              <a:lnSpc>
                <a:spcPct val="170000"/>
              </a:lnSpc>
              <a:buSzPct val="100000"/>
              <a:buFont typeface="+mj-lt"/>
              <a:buAutoNum type="arabicPeriod"/>
            </a:pPr>
            <a:r>
              <a:rPr lang="el-GR" sz="1200" i="1" dirty="0">
                <a:latin typeface="Comic Sans MS" panose="030F0702030302020204" pitchFamily="66" charset="0"/>
              </a:rPr>
              <a:t>η κλείδα ανυψώνεται στην στερνοκλειδική άρθρωση περίπου 10ο</a:t>
            </a:r>
          </a:p>
          <a:p>
            <a:pPr marL="609600" indent="-609600">
              <a:lnSpc>
                <a:spcPct val="170000"/>
              </a:lnSpc>
              <a:buSzPct val="100000"/>
              <a:buFont typeface="+mj-lt"/>
              <a:buAutoNum type="arabicPeriod"/>
            </a:pPr>
            <a:r>
              <a:rPr lang="el-GR" sz="1200" i="1" dirty="0">
                <a:latin typeface="Comic Sans MS" panose="030F0702030302020204" pitchFamily="66" charset="0"/>
              </a:rPr>
              <a:t>ελάχιστη κίνηση στην </a:t>
            </a:r>
            <a:r>
              <a:rPr lang="el-GR" sz="1200" i="1" dirty="0" err="1">
                <a:latin typeface="Comic Sans MS" panose="030F0702030302020204" pitchFamily="66" charset="0"/>
              </a:rPr>
              <a:t>ακρωμιοκλειδική</a:t>
            </a:r>
            <a:endParaRPr lang="el-GR" sz="1200" i="1" dirty="0">
              <a:latin typeface="Comic Sans MS" panose="030F0702030302020204" pitchFamily="66" charset="0"/>
            </a:endParaRPr>
          </a:p>
        </p:txBody>
      </p:sp>
      <p:sp>
        <p:nvSpPr>
          <p:cNvPr id="2" name="Τίτλος 1"/>
          <p:cNvSpPr>
            <a:spLocks noGrp="1"/>
          </p:cNvSpPr>
          <p:nvPr>
            <p:ph type="title"/>
          </p:nvPr>
        </p:nvSpPr>
        <p:spPr>
          <a:xfrm>
            <a:off x="3016096" y="0"/>
            <a:ext cx="9509759" cy="1088136"/>
          </a:xfrm>
          <a:effectLst>
            <a:glow rad="139700">
              <a:schemeClr val="accent1">
                <a:satMod val="175000"/>
                <a:alpha val="40000"/>
              </a:schemeClr>
            </a:glow>
          </a:effectLst>
        </p:spPr>
        <p:txBody>
          <a:bodyPr>
            <a:normAutofit/>
          </a:bodyPr>
          <a:lstStyle/>
          <a:p>
            <a:r>
              <a:rPr lang="el-GR" sz="3600" b="1" dirty="0" smtClean="0">
                <a:solidFill>
                  <a:schemeClr val="tx1"/>
                </a:solidFill>
                <a:latin typeface="Comic Sans MS" panose="030F0702030302020204" pitchFamily="66" charset="0"/>
              </a:rPr>
              <a:t>Φάσεις  </a:t>
            </a:r>
            <a:r>
              <a:rPr lang="el-GR" sz="3600" b="1" dirty="0" err="1" smtClean="0">
                <a:solidFill>
                  <a:schemeClr val="tx1"/>
                </a:solidFill>
                <a:latin typeface="Comic Sans MS" panose="030F0702030302020204" pitchFamily="66" charset="0"/>
              </a:rPr>
              <a:t>ωμοβραχιόνιου</a:t>
            </a:r>
            <a:r>
              <a:rPr lang="el-GR" sz="3600" b="1" dirty="0" smtClean="0">
                <a:solidFill>
                  <a:schemeClr val="tx1"/>
                </a:solidFill>
                <a:latin typeface="Comic Sans MS" panose="030F0702030302020204" pitchFamily="66" charset="0"/>
              </a:rPr>
              <a:t> ρυθμού</a:t>
            </a:r>
            <a:endParaRPr lang="el-GR" sz="3600" dirty="0">
              <a:solidFill>
                <a:schemeClr val="tx1"/>
              </a:solidFill>
              <a:latin typeface="Comic Sans MS" panose="030F0702030302020204" pitchFamily="66" charset="0"/>
            </a:endParaRPr>
          </a:p>
        </p:txBody>
      </p:sp>
      <p:sp>
        <p:nvSpPr>
          <p:cNvPr id="4" name="Στρογγυλεμένο ορθογώνιο 3"/>
          <p:cNvSpPr/>
          <p:nvPr/>
        </p:nvSpPr>
        <p:spPr>
          <a:xfrm>
            <a:off x="6417891" y="2486826"/>
            <a:ext cx="5529129" cy="3760149"/>
          </a:xfrm>
          <a:prstGeom prst="roundRect">
            <a:avLst/>
          </a:prstGeom>
          <a:ln w="38100">
            <a:solidFill>
              <a:srgbClr val="C00000"/>
            </a:solidFill>
            <a:prstDash val="solid"/>
          </a:ln>
          <a:effectLst>
            <a:outerShdw blurRad="63500" sx="102000" sy="102000" algn="ctr" rotWithShape="0">
              <a:prstClr val="black">
                <a:alpha val="40000"/>
              </a:prstClr>
            </a:outerShdw>
          </a:effectLst>
        </p:spPr>
        <p:txBody>
          <a:bodyPr vert="horz" lIns="91440" tIns="45720" rIns="91440" bIns="45720" rtlCol="0">
            <a:noAutofit/>
          </a:bodyPr>
          <a:lstStyle/>
          <a:p>
            <a:pPr marL="609600" indent="-609600">
              <a:lnSpc>
                <a:spcPct val="170000"/>
              </a:lnSpc>
              <a:buSzPct val="100000"/>
            </a:pPr>
            <a:r>
              <a:rPr lang="el-GR" sz="1200" b="1" i="1" u="sng" dirty="0">
                <a:latin typeface="Comic Sans MS" panose="030F0702030302020204" pitchFamily="66" charset="0"/>
              </a:rPr>
              <a:t>Φάση 3η</a:t>
            </a:r>
          </a:p>
          <a:p>
            <a:pPr marL="609600" indent="-609600">
              <a:lnSpc>
                <a:spcPct val="170000"/>
              </a:lnSpc>
              <a:buSzPct val="100000"/>
              <a:buFont typeface="+mj-lt"/>
              <a:buAutoNum type="arabicPeriod"/>
            </a:pPr>
            <a:r>
              <a:rPr lang="el-GR" sz="1200" i="1" dirty="0" smtClean="0">
                <a:solidFill>
                  <a:schemeClr val="tx1"/>
                </a:solidFill>
                <a:latin typeface="Comic Sans MS" panose="030F0702030302020204" pitchFamily="66" charset="0"/>
              </a:rPr>
              <a:t>απαγωγή </a:t>
            </a:r>
            <a:r>
              <a:rPr lang="el-GR" sz="1200" i="1" dirty="0">
                <a:solidFill>
                  <a:schemeClr val="tx1"/>
                </a:solidFill>
                <a:latin typeface="Comic Sans MS" panose="030F0702030302020204" pitchFamily="66" charset="0"/>
              </a:rPr>
              <a:t>βραχίονα 90ο </a:t>
            </a:r>
          </a:p>
          <a:p>
            <a:pPr marL="609600" indent="-609600">
              <a:lnSpc>
                <a:spcPct val="170000"/>
              </a:lnSpc>
              <a:buSzPct val="100000"/>
              <a:buFont typeface="+mj-lt"/>
              <a:buAutoNum type="arabicPeriod"/>
            </a:pPr>
            <a:r>
              <a:rPr lang="el-GR" sz="1200" i="1" dirty="0">
                <a:solidFill>
                  <a:schemeClr val="tx1"/>
                </a:solidFill>
                <a:latin typeface="Comic Sans MS" panose="030F0702030302020204" pitchFamily="66" charset="0"/>
              </a:rPr>
              <a:t>60ο γίνονται στην </a:t>
            </a:r>
            <a:r>
              <a:rPr lang="el-GR" sz="1200" i="1" dirty="0" err="1">
                <a:solidFill>
                  <a:schemeClr val="tx1"/>
                </a:solidFill>
                <a:latin typeface="Comic Sans MS" panose="030F0702030302020204" pitchFamily="66" charset="0"/>
              </a:rPr>
              <a:t>γληνοβραχιόνια</a:t>
            </a:r>
            <a:r>
              <a:rPr lang="el-GR" sz="1200" i="1" dirty="0">
                <a:solidFill>
                  <a:schemeClr val="tx1"/>
                </a:solidFill>
                <a:latin typeface="Comic Sans MS" panose="030F0702030302020204" pitchFamily="66" charset="0"/>
              </a:rPr>
              <a:t> </a:t>
            </a:r>
          </a:p>
          <a:p>
            <a:pPr marL="609600" indent="-609600">
              <a:lnSpc>
                <a:spcPct val="170000"/>
              </a:lnSpc>
              <a:buSzPct val="100000"/>
              <a:buFont typeface="+mj-lt"/>
              <a:buAutoNum type="arabicPeriod"/>
            </a:pPr>
            <a:r>
              <a:rPr lang="el-GR" sz="1200" i="1" dirty="0">
                <a:solidFill>
                  <a:schemeClr val="tx1"/>
                </a:solidFill>
                <a:latin typeface="Comic Sans MS" panose="030F0702030302020204" pitchFamily="66" charset="0"/>
              </a:rPr>
              <a:t>οι υπόλοιπες 30ο με άνω στροφή της ωμοπλάτης</a:t>
            </a:r>
          </a:p>
          <a:p>
            <a:pPr marL="609600" indent="-609600">
              <a:lnSpc>
                <a:spcPct val="170000"/>
              </a:lnSpc>
              <a:buSzPct val="100000"/>
              <a:buFont typeface="+mj-lt"/>
              <a:buAutoNum type="arabicPeriod"/>
            </a:pPr>
            <a:r>
              <a:rPr lang="el-GR" sz="1200" i="1" dirty="0">
                <a:solidFill>
                  <a:schemeClr val="tx1"/>
                </a:solidFill>
                <a:latin typeface="Comic Sans MS" panose="030F0702030302020204" pitchFamily="66" charset="0"/>
              </a:rPr>
              <a:t>η κλείδα </a:t>
            </a:r>
            <a:r>
              <a:rPr lang="el-GR" sz="1200" i="1" dirty="0">
                <a:latin typeface="Comic Sans MS" panose="030F0702030302020204" pitchFamily="66" charset="0"/>
              </a:rPr>
              <a:t>ανυψώνε</a:t>
            </a:r>
            <a:r>
              <a:rPr lang="el-GR" sz="1200" i="1" dirty="0" smtClean="0">
                <a:solidFill>
                  <a:schemeClr val="tx1"/>
                </a:solidFill>
                <a:latin typeface="Comic Sans MS" panose="030F0702030302020204" pitchFamily="66" charset="0"/>
              </a:rPr>
              <a:t>ται </a:t>
            </a:r>
            <a:r>
              <a:rPr lang="el-GR" sz="1200" i="1" dirty="0">
                <a:solidFill>
                  <a:schemeClr val="tx1"/>
                </a:solidFill>
                <a:latin typeface="Comic Sans MS" panose="030F0702030302020204" pitchFamily="66" charset="0"/>
              </a:rPr>
              <a:t>30ο (στη στερνοκλειδική )</a:t>
            </a:r>
          </a:p>
          <a:p>
            <a:pPr marL="609600" indent="-609600">
              <a:lnSpc>
                <a:spcPct val="170000"/>
              </a:lnSpc>
              <a:buSzPct val="100000"/>
            </a:pPr>
            <a:r>
              <a:rPr lang="el-GR" sz="1200" i="1" dirty="0">
                <a:solidFill>
                  <a:schemeClr val="tx1"/>
                </a:solidFill>
                <a:latin typeface="Comic Sans MS" panose="030F0702030302020204" pitchFamily="66" charset="0"/>
              </a:rPr>
              <a:t> </a:t>
            </a:r>
            <a:r>
              <a:rPr lang="el-GR" sz="1200" b="1" i="1" u="sng" dirty="0">
                <a:latin typeface="Comic Sans MS" panose="030F0702030302020204" pitchFamily="66" charset="0"/>
              </a:rPr>
              <a:t>Φάση4η</a:t>
            </a:r>
          </a:p>
          <a:p>
            <a:pPr marL="609600" indent="-609600">
              <a:lnSpc>
                <a:spcPct val="170000"/>
              </a:lnSpc>
              <a:buSzPct val="100000"/>
              <a:buFont typeface="+mj-lt"/>
              <a:buAutoNum type="arabicPeriod"/>
            </a:pPr>
            <a:r>
              <a:rPr lang="el-GR" sz="1200" i="1" dirty="0">
                <a:solidFill>
                  <a:schemeClr val="tx1"/>
                </a:solidFill>
                <a:latin typeface="Comic Sans MS" panose="030F0702030302020204" pitchFamily="66" charset="0"/>
              </a:rPr>
              <a:t>απαγωγή βραχίονα 180ο </a:t>
            </a:r>
          </a:p>
          <a:p>
            <a:pPr marL="609600" indent="-609600">
              <a:lnSpc>
                <a:spcPct val="170000"/>
              </a:lnSpc>
              <a:buSzPct val="100000"/>
              <a:buFont typeface="+mj-lt"/>
              <a:buAutoNum type="arabicPeriod"/>
            </a:pPr>
            <a:r>
              <a:rPr lang="el-GR" sz="1200" i="1" dirty="0">
                <a:solidFill>
                  <a:schemeClr val="tx1"/>
                </a:solidFill>
                <a:latin typeface="Comic Sans MS" panose="030F0702030302020204" pitchFamily="66" charset="0"/>
              </a:rPr>
              <a:t>120ο στο βραχίονα </a:t>
            </a:r>
          </a:p>
          <a:p>
            <a:pPr marL="609600" indent="-609600">
              <a:lnSpc>
                <a:spcPct val="170000"/>
              </a:lnSpc>
              <a:buSzPct val="100000"/>
              <a:buFont typeface="+mj-lt"/>
              <a:buAutoNum type="arabicPeriod"/>
            </a:pPr>
            <a:r>
              <a:rPr lang="el-GR" sz="1200" i="1" dirty="0">
                <a:solidFill>
                  <a:schemeClr val="tx1"/>
                </a:solidFill>
                <a:latin typeface="Comic Sans MS" panose="030F0702030302020204" pitchFamily="66" charset="0"/>
              </a:rPr>
              <a:t>60ο στην ωμοπλάτη </a:t>
            </a:r>
          </a:p>
          <a:p>
            <a:pPr marL="609600" indent="-609600">
              <a:lnSpc>
                <a:spcPct val="170000"/>
              </a:lnSpc>
              <a:buSzPct val="100000"/>
              <a:buFont typeface="+mj-lt"/>
              <a:buAutoNum type="arabicPeriod"/>
            </a:pPr>
            <a:r>
              <a:rPr lang="el-GR" sz="1200" i="1" dirty="0">
                <a:solidFill>
                  <a:schemeClr val="tx1"/>
                </a:solidFill>
                <a:latin typeface="Comic Sans MS" panose="030F0702030302020204" pitchFamily="66" charset="0"/>
              </a:rPr>
              <a:t>η κλείδα στρέφεται γύρω από τον εαυτό της &amp; ανυψώνεται 30ο ακόμα</a:t>
            </a:r>
          </a:p>
        </p:txBody>
      </p:sp>
    </p:spTree>
    <p:extLst>
      <p:ext uri="{BB962C8B-B14F-4D97-AF65-F5344CB8AC3E}">
        <p14:creationId xmlns:p14="http://schemas.microsoft.com/office/powerpoint/2010/main" val="220899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366900" y="1700955"/>
            <a:ext cx="8076345" cy="4142232"/>
          </a:xfrm>
        </p:spPr>
        <p:txBody>
          <a:bodyPr>
            <a:normAutofit/>
          </a:bodyPr>
          <a:lstStyle/>
          <a:p>
            <a:pPr algn="just">
              <a:lnSpc>
                <a:spcPct val="150000"/>
              </a:lnSpc>
              <a:spcBef>
                <a:spcPts val="0"/>
              </a:spcBef>
              <a:buFont typeface="Wingdings" panose="05000000000000000000" pitchFamily="2" charset="2"/>
              <a:buChar char="q"/>
            </a:pPr>
            <a:r>
              <a:rPr lang="el-GR" sz="1400" dirty="0">
                <a:latin typeface="Comic Sans MS" panose="030F0702030302020204" pitchFamily="66" charset="0"/>
              </a:rPr>
              <a:t> </a:t>
            </a:r>
            <a:r>
              <a:rPr lang="el-GR" sz="1400" dirty="0" smtClean="0">
                <a:latin typeface="Comic Sans MS" panose="030F0702030302020204" pitchFamily="66" charset="0"/>
              </a:rPr>
              <a:t> </a:t>
            </a:r>
            <a:r>
              <a:rPr lang="el-GR" sz="1400" dirty="0">
                <a:latin typeface="Comic Sans MS" panose="030F0702030302020204" pitchFamily="66" charset="0"/>
              </a:rPr>
              <a:t>Ποικίλλει από άτομο σε άτομο και ανάλογα με τη φάση της κίνησης. </a:t>
            </a:r>
            <a:endParaRPr lang="el-GR" sz="1400" dirty="0" smtClean="0">
              <a:latin typeface="Comic Sans MS" panose="030F0702030302020204" pitchFamily="66" charset="0"/>
            </a:endParaRPr>
          </a:p>
          <a:p>
            <a:pPr algn="just">
              <a:lnSpc>
                <a:spcPct val="150000"/>
              </a:lnSpc>
              <a:spcBef>
                <a:spcPts val="0"/>
              </a:spcBef>
              <a:buFont typeface="Wingdings" panose="05000000000000000000" pitchFamily="2" charset="2"/>
              <a:buChar char="q"/>
            </a:pPr>
            <a:r>
              <a:rPr lang="el-GR" sz="1400" dirty="0" smtClean="0">
                <a:latin typeface="Comic Sans MS" panose="030F0702030302020204" pitchFamily="66" charset="0"/>
              </a:rPr>
              <a:t>Ο </a:t>
            </a:r>
            <a:r>
              <a:rPr lang="el-GR" sz="1400" dirty="0" err="1">
                <a:latin typeface="Comic Sans MS" panose="030F0702030302020204" pitchFamily="66" charset="0"/>
              </a:rPr>
              <a:t>ωμοβραχιόνιος</a:t>
            </a:r>
            <a:r>
              <a:rPr lang="el-GR" sz="1400" dirty="0">
                <a:latin typeface="Comic Sans MS" panose="030F0702030302020204" pitchFamily="66" charset="0"/>
              </a:rPr>
              <a:t> ρυθμός μπορεί να ποικίλει ανάλογα με την ηλικία και ανάλογα με τις </a:t>
            </a:r>
            <a:r>
              <a:rPr lang="el-GR" sz="1400" dirty="0" smtClean="0">
                <a:latin typeface="Comic Sans MS" panose="030F0702030302020204" pitchFamily="66" charset="0"/>
              </a:rPr>
              <a:t>δραστηριότητες.</a:t>
            </a:r>
          </a:p>
          <a:p>
            <a:pPr algn="just">
              <a:lnSpc>
                <a:spcPct val="150000"/>
              </a:lnSpc>
              <a:spcBef>
                <a:spcPts val="0"/>
              </a:spcBef>
              <a:buFont typeface="Wingdings" panose="05000000000000000000" pitchFamily="2" charset="2"/>
              <a:buChar char="q"/>
            </a:pPr>
            <a:r>
              <a:rPr lang="el-GR" sz="1400" dirty="0" smtClean="0">
                <a:latin typeface="Comic Sans MS" panose="030F0702030302020204" pitchFamily="66" charset="0"/>
              </a:rPr>
              <a:t>Το </a:t>
            </a:r>
            <a:r>
              <a:rPr lang="el-GR" sz="1400" dirty="0">
                <a:latin typeface="Comic Sans MS" panose="030F0702030302020204" pitchFamily="66" charset="0"/>
              </a:rPr>
              <a:t>φορτίο και η ταχύτητα της κίνησης μπορεί να προκαλέσει διαφοροποιήσεις. Στον φυσιολογικό ενήλικο η συνεργασία αυτή (ώμου–ωμοπλάτης) είναι </a:t>
            </a:r>
            <a:r>
              <a:rPr lang="el-GR" sz="1400" dirty="0" smtClean="0">
                <a:latin typeface="Comic Sans MS" panose="030F0702030302020204" pitchFamily="66" charset="0"/>
              </a:rPr>
              <a:t>προβλέψιμη.</a:t>
            </a:r>
          </a:p>
          <a:p>
            <a:pPr algn="just">
              <a:lnSpc>
                <a:spcPct val="150000"/>
              </a:lnSpc>
              <a:spcBef>
                <a:spcPts val="0"/>
              </a:spcBef>
              <a:buFont typeface="Wingdings" panose="05000000000000000000" pitchFamily="2" charset="2"/>
              <a:buChar char="q"/>
            </a:pPr>
            <a:r>
              <a:rPr lang="el-GR" sz="1400" dirty="0">
                <a:latin typeface="Comic Sans MS" panose="030F0702030302020204" pitchFamily="66" charset="0"/>
              </a:rPr>
              <a:t>Η</a:t>
            </a:r>
            <a:r>
              <a:rPr lang="el-GR" sz="1400" dirty="0" smtClean="0">
                <a:latin typeface="Comic Sans MS" panose="030F0702030302020204" pitchFamily="66" charset="0"/>
              </a:rPr>
              <a:t> </a:t>
            </a:r>
            <a:r>
              <a:rPr lang="el-GR" sz="1400" dirty="0">
                <a:latin typeface="Comic Sans MS" panose="030F0702030302020204" pitchFamily="66" charset="0"/>
              </a:rPr>
              <a:t>ανατομική διάταξη </a:t>
            </a:r>
            <a:r>
              <a:rPr lang="el-GR" sz="1400" dirty="0" smtClean="0">
                <a:latin typeface="Comic Sans MS" panose="030F0702030302020204" pitchFamily="66" charset="0"/>
              </a:rPr>
              <a:t>της ωμικής ζώνης είναι </a:t>
            </a:r>
            <a:r>
              <a:rPr lang="el-GR" sz="1400" dirty="0">
                <a:latin typeface="Comic Sans MS" panose="030F0702030302020204" pitchFamily="66" charset="0"/>
              </a:rPr>
              <a:t>υπεύθυνη για την εκτεταμένη ελευθερία της κίνησης που απολαμβάνει το άνω άκρο και είναι ένας ζωτικός παράγοντας για τον υπέροχο συντονισμό, που υπάρχει μεταξύ της άρθρωσης του ώμου και της ωμικής ζώνης. </a:t>
            </a:r>
          </a:p>
        </p:txBody>
      </p:sp>
      <p:pic>
        <p:nvPicPr>
          <p:cNvPr id="4" name="Εικόνα 3"/>
          <p:cNvPicPr>
            <a:picLocks noChangeAspect="1"/>
          </p:cNvPicPr>
          <p:nvPr/>
        </p:nvPicPr>
        <p:blipFill>
          <a:blip r:embed="rId2"/>
          <a:stretch>
            <a:fillRect/>
          </a:stretch>
        </p:blipFill>
        <p:spPr>
          <a:xfrm>
            <a:off x="8545794" y="2973556"/>
            <a:ext cx="3367043" cy="3730620"/>
          </a:xfrm>
          <a:prstGeom prst="rect">
            <a:avLst/>
          </a:prstGeom>
        </p:spPr>
      </p:pic>
    </p:spTree>
    <p:extLst>
      <p:ext uri="{BB962C8B-B14F-4D97-AF65-F5344CB8AC3E}">
        <p14:creationId xmlns:p14="http://schemas.microsoft.com/office/powerpoint/2010/main" val="1409454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Ωκεανός 16 x 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745_TF02895256" id="{2B5CF3AA-91D7-452D-96CD-B863C1A1E5CF}" vid="{D44F1789-10C5-4B3A-8FE7-B3D3C8811338}"/>
    </a:ext>
  </a:extLst>
</a:theme>
</file>

<file path=ppt/theme/theme2.xml><?xml version="1.0" encoding="utf-8"?>
<a:theme xmlns:a="http://schemas.openxmlformats.org/drawingml/2006/main" name="Θέμα του Offic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Θέμα του Offic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Παρουσίαση πίνακα ωκεανού (ευρεία οθόνη)</Template>
  <TotalTime>86</TotalTime>
  <Words>520</Words>
  <Application>Microsoft Office PowerPoint</Application>
  <PresentationFormat>Ευρεία οθόνη</PresentationFormat>
  <Paragraphs>68</Paragraphs>
  <Slides>10</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10</vt:i4>
      </vt:variant>
    </vt:vector>
  </HeadingPairs>
  <TitlesOfParts>
    <vt:vector size="15" baseType="lpstr">
      <vt:lpstr>Arial</vt:lpstr>
      <vt:lpstr>Comic Sans MS</vt:lpstr>
      <vt:lpstr>Georgia</vt:lpstr>
      <vt:lpstr>Wingdings</vt:lpstr>
      <vt:lpstr>Ωκεανός 16 x 9</vt:lpstr>
      <vt:lpstr>Δ. Ι. Ε. Κ. ΣΙΝΔΟΥ Ειδικότητα : Βοηθός Φυσικοθεραπείας</vt:lpstr>
      <vt:lpstr>Οσφυοπυελικός ρθμός </vt:lpstr>
      <vt:lpstr>Παρουσίαση του PowerPoint</vt:lpstr>
      <vt:lpstr>Κάμψη – έκταση </vt:lpstr>
      <vt:lpstr>Όρθια στάση </vt:lpstr>
      <vt:lpstr>Παρουσίαση του PowerPoint</vt:lpstr>
      <vt:lpstr>Ωμοβραχιόνιος ρυθμός</vt:lpstr>
      <vt:lpstr>Φάσεις  ωμοβραχιόνιου ρυθμού</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 Ι. Ε. Κ. ΣΙΝΔΟΥ Ειδικότητα : Βοηθός Φυσικοθεραπείας</dc:title>
  <dc:creator>ΕΛΕΝΗ ΜΑΛΤΕΖΟΥ</dc:creator>
  <cp:lastModifiedBy>Λογαριασμός Microsoft</cp:lastModifiedBy>
  <cp:revision>21</cp:revision>
  <dcterms:created xsi:type="dcterms:W3CDTF">2022-06-04T14:38:09Z</dcterms:created>
  <dcterms:modified xsi:type="dcterms:W3CDTF">2023-05-27T20:24:00Z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