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66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FBB631-DF16-4DE4-B064-960D6ABAC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29D3642-CC17-4545-A466-26CD07C28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9463772-B941-4B9E-AE1C-1935B8B42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6374-8F3A-41A1-90D9-0CC6EDD8F58A}" type="datetimeFigureOut">
              <a:rPr lang="el-GR" smtClean="0"/>
              <a:t>3/3/2022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F938B1C-C558-4C62-A553-1A287303D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8ACC5E2-7A7A-4F60-899D-BB3C9BDF4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96A62-71D6-4723-BEFF-39123A92F9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263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57E1DF-A2D0-45CB-B421-68ABB33C7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C13BB56-165A-43EC-8709-1DFF989C7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6F30D77-AFD5-4E72-8EEC-590BB0858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6374-8F3A-41A1-90D9-0CC6EDD8F58A}" type="datetimeFigureOut">
              <a:rPr lang="el-GR" smtClean="0"/>
              <a:t>3/3/2022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BDABE2C-8CEA-4C99-8315-0186C25CD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FFB5DF6-0435-4EFD-9358-F81908D42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96A62-71D6-4723-BEFF-39123A92F9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455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3EC37E2C-CDF7-4CD0-A3F5-60EA171CD3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38EAADF-DB98-407D-9B5D-8E3D5DBEB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033EFBC-1C9E-4CE7-8E44-937BF6805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6374-8F3A-41A1-90D9-0CC6EDD8F58A}" type="datetimeFigureOut">
              <a:rPr lang="el-GR" smtClean="0"/>
              <a:t>3/3/2022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C27300C-493C-49E0-B9B8-A1BE7B645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3E2D6AA-C50B-446A-AD50-A9131E7D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96A62-71D6-4723-BEFF-39123A92F9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052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AD3BD5-9ECB-441A-9CEA-861CCF83D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02AF55-B1B0-4EAA-ACDE-AD19FDB05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467BE22-EA3F-4FBF-B83A-46A539DC8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6374-8F3A-41A1-90D9-0CC6EDD8F58A}" type="datetimeFigureOut">
              <a:rPr lang="el-GR" smtClean="0"/>
              <a:t>3/3/2022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CBCDA8F-1758-4235-B56E-9A41865B9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13BA9ED-2E04-4AAB-9F4F-1D4E93DF4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96A62-71D6-4723-BEFF-39123A92F9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048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DE6E7B-3CCD-4BED-B073-FC2543B7F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5BF7B6D-A095-4E99-B791-2D9AD9B26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53BA674-B52B-4B62-9423-6D6FA70A6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6374-8F3A-41A1-90D9-0CC6EDD8F58A}" type="datetimeFigureOut">
              <a:rPr lang="el-GR" smtClean="0"/>
              <a:t>3/3/2022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AF8911C-AF54-4E6B-9984-8383AE87F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002BDDE-090A-4C1C-805E-E7C50E49E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96A62-71D6-4723-BEFF-39123A92F9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404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E4A2D2-1206-4BFF-928A-C2DF3F068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866738-10D9-4F3B-AEBC-C2F2926346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00B2525-BC0B-4A85-9A9C-BC11BE349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FBF4A3C-4766-44C0-BDBF-A6F824A01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6374-8F3A-41A1-90D9-0CC6EDD8F58A}" type="datetimeFigureOut">
              <a:rPr lang="el-GR" smtClean="0"/>
              <a:t>3/3/2022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82AFC8A-E9DF-4AC6-BF66-E096A439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6D9C1AA-B0BB-4642-93EE-036079038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96A62-71D6-4723-BEFF-39123A92F9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040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AB3F4F-5337-41FC-8837-ECC47E7B7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0FF028B-F4D8-49FA-BEF5-9885C1C4E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773FC56-EB06-4A3A-A45B-D66F35062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C4875BD-6659-43E6-803A-503B7BF7FD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BADE35B-70B0-4B9E-9F96-3592FD7A4D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BD35CFE-D987-4759-B65B-25FBE8F20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6374-8F3A-41A1-90D9-0CC6EDD8F58A}" type="datetimeFigureOut">
              <a:rPr lang="el-GR" smtClean="0"/>
              <a:t>3/3/2022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E8BDAA1-2A2E-43E0-B038-7FEEEDE6A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7871735-3098-4499-BCA5-3ACCFC94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96A62-71D6-4723-BEFF-39123A92F9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172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5F72C5-45A0-4E6B-9071-6650732D7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3282CB6-5416-4592-87A1-6E9529B3A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6374-8F3A-41A1-90D9-0CC6EDD8F58A}" type="datetimeFigureOut">
              <a:rPr lang="el-GR" smtClean="0"/>
              <a:t>3/3/2022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C226CEC-8E8D-4970-890A-1379B012C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3500CA5-25C5-4BAA-BE3F-80EFAC8D8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96A62-71D6-4723-BEFF-39123A92F9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067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909AC58-BB7A-48EB-88F3-1CD21168C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6374-8F3A-41A1-90D9-0CC6EDD8F58A}" type="datetimeFigureOut">
              <a:rPr lang="el-GR" smtClean="0"/>
              <a:t>3/3/2022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3C1B927-F5C9-469C-A844-482BAB263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F294975-8BC4-47BA-8B4D-5FC89E95C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96A62-71D6-4723-BEFF-39123A92F9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53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72D463-F05B-4D72-8C13-F80DAC3B6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332E2D-FFC7-466F-B495-E1E3B7A96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9821DE3-4675-4FD1-B458-AA2F7C85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7CB13F1-A9BD-4124-930B-868DA8779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6374-8F3A-41A1-90D9-0CC6EDD8F58A}" type="datetimeFigureOut">
              <a:rPr lang="el-GR" smtClean="0"/>
              <a:t>3/3/2022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9D0896F-9237-47B5-BE33-C429F54D9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3B8A5AC-C315-4E4F-8679-CF2083DE7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96A62-71D6-4723-BEFF-39123A92F9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176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739F05-F276-483D-94F1-844D31E9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915EDC2-F86B-49D0-BF9C-B500284F0F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EAAA345-C670-4238-AA33-946E42805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8AF8520-3787-4DAB-9784-EA923F809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6374-8F3A-41A1-90D9-0CC6EDD8F58A}" type="datetimeFigureOut">
              <a:rPr lang="el-GR" smtClean="0"/>
              <a:t>3/3/2022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CC698BD-6CEA-4020-8782-0187D751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20EBBF1-FEE3-4074-94A2-41DAD7E3F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96A62-71D6-4723-BEFF-39123A92F9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248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BBC05C0-201A-4F7A-A234-277808C2A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C3D2034-769E-483E-9318-DE2376AB1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8B66B1D-31DD-4102-942A-22C085DA0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96374-8F3A-41A1-90D9-0CC6EDD8F58A}" type="datetimeFigureOut">
              <a:rPr lang="el-GR" smtClean="0"/>
              <a:t>3/3/2022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C2126BA-CAF6-48B1-8BDC-85B5593CCA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49FFF92-DA21-4A33-8CE6-C23F5930EA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96A62-71D6-4723-BEFF-39123A92F9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624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E2C4EF20-CA00-4C94-ACD3-B8C8B87D5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Ορθός κοιλιακός μυς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943EC70-3041-4E5B-811F-056B0294D4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700" dirty="0"/>
              <a:t> • </a:t>
            </a:r>
            <a:r>
              <a:rPr lang="en-US" sz="1700" dirty="0" err="1"/>
              <a:t>Έκφυση</a:t>
            </a:r>
            <a:r>
              <a:rPr lang="en-US" sz="1700" dirty="0"/>
              <a:t>: 5ος –7ος π</a:t>
            </a:r>
            <a:r>
              <a:rPr lang="en-US" sz="1700" dirty="0" err="1"/>
              <a:t>λευρικός</a:t>
            </a:r>
            <a:r>
              <a:rPr lang="en-US" sz="1700" dirty="0"/>
              <a:t> </a:t>
            </a:r>
            <a:r>
              <a:rPr lang="en-US" sz="1700" dirty="0" err="1"/>
              <a:t>μυς</a:t>
            </a:r>
            <a:r>
              <a:rPr lang="en-US" sz="1700" dirty="0"/>
              <a:t>, </a:t>
            </a:r>
            <a:r>
              <a:rPr lang="en-US" sz="1700" dirty="0" err="1"/>
              <a:t>ξιφοειδής</a:t>
            </a:r>
            <a:r>
              <a:rPr lang="en-US" sz="1700" dirty="0"/>
              <a:t> απ</a:t>
            </a:r>
            <a:r>
              <a:rPr lang="en-US" sz="1700" dirty="0" err="1"/>
              <a:t>όφυση</a:t>
            </a:r>
            <a:r>
              <a:rPr lang="en-US" sz="1700" dirty="0"/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 dirty="0"/>
              <a:t> • Κα</a:t>
            </a:r>
            <a:r>
              <a:rPr lang="en-US" sz="1700" dirty="0" err="1"/>
              <a:t>τάφυση</a:t>
            </a:r>
            <a:r>
              <a:rPr lang="en-US" sz="1700" dirty="0"/>
              <a:t>: Ηβ</a:t>
            </a:r>
            <a:r>
              <a:rPr lang="en-US" sz="1700" dirty="0" err="1"/>
              <a:t>ικό</a:t>
            </a:r>
            <a:r>
              <a:rPr lang="en-US" sz="1700" dirty="0"/>
              <a:t> </a:t>
            </a:r>
            <a:r>
              <a:rPr lang="en-US" sz="1700" dirty="0" err="1"/>
              <a:t>οστό</a:t>
            </a:r>
            <a:r>
              <a:rPr lang="en-US" sz="1700" dirty="0"/>
              <a:t>.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 dirty="0"/>
              <a:t>• </a:t>
            </a:r>
            <a:r>
              <a:rPr lang="en-US" sz="1700" dirty="0" err="1"/>
              <a:t>Νεύρωση</a:t>
            </a:r>
            <a:r>
              <a:rPr lang="en-US" sz="1700" dirty="0"/>
              <a:t>: </a:t>
            </a:r>
            <a:r>
              <a:rPr lang="en-US" sz="1700" dirty="0" err="1"/>
              <a:t>Μεσο</a:t>
            </a:r>
            <a:r>
              <a:rPr lang="en-US" sz="1700" dirty="0"/>
              <a:t>πλεύρια νεύρα. • </a:t>
            </a:r>
            <a:r>
              <a:rPr lang="en-US" sz="1700" dirty="0" err="1"/>
              <a:t>Ενέργει</a:t>
            </a:r>
            <a:r>
              <a:rPr lang="en-US" sz="1700" dirty="0"/>
              <a:t>α: Όταν η πύελος είναι σταθερή, ο μυς έλκει τον κορμό προς τα μπροστά (πρόσθια κάμψη του κορμού από ύπτια κατάκλιση με σταθερά πόδια).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700" dirty="0"/>
              <a:t>• </a:t>
            </a:r>
            <a:r>
              <a:rPr lang="en-US" sz="1700" dirty="0" err="1"/>
              <a:t>Εάν</a:t>
            </a:r>
            <a:r>
              <a:rPr lang="en-US" sz="1700" dirty="0"/>
              <a:t> α</a:t>
            </a:r>
            <a:r>
              <a:rPr lang="en-US" sz="1700" dirty="0" err="1"/>
              <a:t>κίνητο</a:t>
            </a:r>
            <a:r>
              <a:rPr lang="en-US" sz="1700" dirty="0"/>
              <a:t> </a:t>
            </a:r>
            <a:r>
              <a:rPr lang="en-US" sz="1700" dirty="0" err="1"/>
              <a:t>μέλος</a:t>
            </a:r>
            <a:r>
              <a:rPr lang="en-US" sz="1700" dirty="0"/>
              <a:t> </a:t>
            </a:r>
            <a:r>
              <a:rPr lang="en-US" sz="1700" dirty="0" err="1"/>
              <a:t>είν</a:t>
            </a:r>
            <a:r>
              <a:rPr lang="en-US" sz="1700" dirty="0"/>
              <a:t>αι ο θώρακας, ο μυς ανυψώνει την πύελο  (</a:t>
            </a:r>
            <a:r>
              <a:rPr lang="el-GR" sz="1700" dirty="0"/>
              <a:t>αν</a:t>
            </a:r>
            <a:r>
              <a:rPr lang="en-US" sz="1700" dirty="0"/>
              <a:t>α</a:t>
            </a:r>
            <a:r>
              <a:rPr lang="en-US" sz="1700" dirty="0" err="1"/>
              <a:t>τρο</a:t>
            </a:r>
            <a:r>
              <a:rPr lang="en-US" sz="1700" dirty="0"/>
              <a:t>πή) στο μονόζυγο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E301A4C6-2AC0-4B2C-AC5A-CE05FA5A5F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3364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50110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30E3A2-C86E-49B1-AEE0-FDC94FBA4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73915"/>
          </a:xfrm>
        </p:spPr>
        <p:txBody>
          <a:bodyPr>
            <a:normAutofit fontScale="90000"/>
          </a:bodyPr>
          <a:lstStyle/>
          <a:p>
            <a:r>
              <a:rPr lang="el-GR" dirty="0"/>
              <a:t>κοιλιακοί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3E605C5-B03E-4603-97D6-258B64659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8226" y="2809461"/>
            <a:ext cx="9289774" cy="2448339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Παρουσιάζουν τάση για απώλεια της δύναμής τους.</a:t>
            </a:r>
          </a:p>
          <a:p>
            <a:r>
              <a:rPr lang="el-GR" dirty="0"/>
              <a:t> • Η δύναμή τους είναι σε καλό επίπεδο όταν ο εξεταζόμενος από ύπτια κατάκλιση καταφέρνει να σηκωθεί αργά στην εδραία θέση, με λυγισμένα γόνατα (&lt; 60ο ).</a:t>
            </a:r>
          </a:p>
          <a:p>
            <a:r>
              <a:rPr lang="el-GR" dirty="0"/>
              <a:t> • Η δύναμή τους είναι μικρότερη όταν η έγερση είναι εφικτή μόνο με τα χέρια στην πρόταση, και πολύ μικρή όταν η έγερση δεν μπορεί να εκτελεστεί.</a:t>
            </a:r>
          </a:p>
          <a:p>
            <a:r>
              <a:rPr lang="el-GR" dirty="0"/>
              <a:t> • Επειδή κυριαρχούν οι βραδείας συστολής μυϊκές ίνες η ενδυνάμωσή τους στο αρχικό στάδιο πρέπει να γίνεται με αργές κινητικές εκτελέσεις. </a:t>
            </a:r>
          </a:p>
        </p:txBody>
      </p:sp>
    </p:spTree>
    <p:extLst>
      <p:ext uri="{BB962C8B-B14F-4D97-AF65-F5344CB8AC3E}">
        <p14:creationId xmlns:p14="http://schemas.microsoft.com/office/powerpoint/2010/main" val="3793255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8470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BDE6349-E406-4FFC-96B8-76B8F5201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516804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dirty="0" err="1">
                <a:solidFill>
                  <a:srgbClr val="FFFFFF"/>
                </a:solidFill>
              </a:rPr>
              <a:t>Ορθός</a:t>
            </a:r>
            <a:r>
              <a:rPr lang="en-US" sz="4400" dirty="0">
                <a:solidFill>
                  <a:srgbClr val="FFFFFF"/>
                </a:solidFill>
              </a:rPr>
              <a:t> </a:t>
            </a:r>
            <a:r>
              <a:rPr lang="en-US" sz="4400" dirty="0" err="1">
                <a:solidFill>
                  <a:srgbClr val="FFFFFF"/>
                </a:solidFill>
              </a:rPr>
              <a:t>κοιλι</a:t>
            </a:r>
            <a:r>
              <a:rPr lang="en-US" sz="4400" dirty="0">
                <a:solidFill>
                  <a:srgbClr val="FFFFFF"/>
                </a:solidFill>
              </a:rPr>
              <a:t>ακός μυς</a:t>
            </a:r>
            <a:endParaRPr 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6D30126-6314-4A93-B27E-5C66CF78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2432305"/>
            <a:ext cx="7056669" cy="4102852"/>
          </a:xfrm>
          <a:prstGeom prst="rect">
            <a:avLst/>
          </a:prstGeom>
          <a:solidFill>
            <a:srgbClr val="7F7F7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C98556A1-972D-46C0-A9D2-AA887FD569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44" y="3258937"/>
            <a:ext cx="6579910" cy="2449586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A3B995B-DD7A-4B00-AA19-9B6B85C3C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29319" y="917725"/>
            <a:ext cx="3424739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900" dirty="0">
                <a:solidFill>
                  <a:srgbClr val="FFFFFF"/>
                </a:solidFill>
              </a:rPr>
              <a:t>• Ενέργεια: Σε περίπτωση μονόπλευρης νεύρωσης ο μυς κάμπτει τον κορμό πλάγια.</a:t>
            </a:r>
            <a:endParaRPr lang="el-GR" sz="1900" dirty="0">
              <a:solidFill>
                <a:srgbClr val="FFFFFF"/>
              </a:solidFill>
            </a:endParaRPr>
          </a:p>
          <a:p>
            <a:r>
              <a:rPr lang="en-US" sz="1900" dirty="0">
                <a:solidFill>
                  <a:srgbClr val="FFFFFF"/>
                </a:solidFill>
              </a:rPr>
              <a:t> • </a:t>
            </a:r>
            <a:r>
              <a:rPr lang="en-US" sz="1900" dirty="0" err="1">
                <a:solidFill>
                  <a:srgbClr val="FFFFFF"/>
                </a:solidFill>
              </a:rPr>
              <a:t>Συμμετέχει</a:t>
            </a:r>
            <a:r>
              <a:rPr lang="en-US" sz="1900" dirty="0">
                <a:solidFill>
                  <a:srgbClr val="FFFFFF"/>
                </a:solidFill>
              </a:rPr>
              <a:t> </a:t>
            </a:r>
            <a:r>
              <a:rPr lang="en-US" sz="1900" dirty="0" err="1">
                <a:solidFill>
                  <a:srgbClr val="FFFFFF"/>
                </a:solidFill>
              </a:rPr>
              <a:t>συσ</a:t>
            </a:r>
            <a:r>
              <a:rPr lang="en-US" sz="1900" dirty="0">
                <a:solidFill>
                  <a:srgbClr val="FFFFFF"/>
                </a:solidFill>
              </a:rPr>
              <a:t>πώμενος στην αύξηση της ενδοκοιλιακής πίεσης και στην εκπνοή.</a:t>
            </a:r>
            <a:endParaRPr lang="el-GR" sz="1900" dirty="0">
              <a:solidFill>
                <a:srgbClr val="FFFFFF"/>
              </a:solidFill>
            </a:endParaRPr>
          </a:p>
          <a:p>
            <a:r>
              <a:rPr lang="en-US" sz="1900" dirty="0">
                <a:solidFill>
                  <a:srgbClr val="FFFFFF"/>
                </a:solidFill>
              </a:rPr>
              <a:t> • Πα</a:t>
            </a:r>
            <a:r>
              <a:rPr lang="en-US" sz="1900" dirty="0" err="1">
                <a:solidFill>
                  <a:srgbClr val="FFFFFF"/>
                </a:solidFill>
              </a:rPr>
              <a:t>ίζει</a:t>
            </a:r>
            <a:r>
              <a:rPr lang="en-US" sz="1900" dirty="0">
                <a:solidFill>
                  <a:srgbClr val="FFFFFF"/>
                </a:solidFill>
              </a:rPr>
              <a:t> </a:t>
            </a:r>
            <a:r>
              <a:rPr lang="en-US" sz="1900" dirty="0" err="1">
                <a:solidFill>
                  <a:srgbClr val="FFFFFF"/>
                </a:solidFill>
              </a:rPr>
              <a:t>σημ</a:t>
            </a:r>
            <a:r>
              <a:rPr lang="en-US" sz="1900" dirty="0">
                <a:solidFill>
                  <a:srgbClr val="FFFFFF"/>
                </a:solidFill>
              </a:rPr>
              <a:t>αντικό ρόλο στη διατήρηση της ορθής στάσης της λεκάνης και στη διατήρηση του κυρτώματος της οσφυϊκής μοίρας της σπονδυλικής στήλης (σε περίπτωση αδυναμίας του μυός η πύελος κλίνει προς τα εμπρός και παρουσιάζεται αυξημένη λόρδωση της οσφυϊκής μοίρας).</a:t>
            </a:r>
          </a:p>
        </p:txBody>
      </p:sp>
    </p:spTree>
    <p:extLst>
      <p:ext uri="{BB962C8B-B14F-4D97-AF65-F5344CB8AC3E}">
        <p14:creationId xmlns:p14="http://schemas.microsoft.com/office/powerpoint/2010/main" val="1782241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81E4C2-9979-44D2-8D11-F22C66FD6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/>
              <a:t>Ορθός κοιλιακός μυς 3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31DE3D2-4D2E-4150-9452-C9964BC12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• Μα</a:t>
            </a:r>
            <a:r>
              <a:rPr lang="en-US" sz="2000" dirty="0" err="1"/>
              <a:t>ζί</a:t>
            </a:r>
            <a:r>
              <a:rPr lang="en-US" sz="2000" dirty="0"/>
              <a:t> </a:t>
            </a:r>
            <a:r>
              <a:rPr lang="en-US" sz="2000" dirty="0" err="1"/>
              <a:t>με</a:t>
            </a:r>
            <a:r>
              <a:rPr lang="en-US" sz="2000" dirty="0"/>
              <a:t> </a:t>
            </a:r>
            <a:r>
              <a:rPr lang="en-US" sz="2000" dirty="0" err="1"/>
              <a:t>τους</a:t>
            </a:r>
            <a:r>
              <a:rPr lang="en-US" sz="2000" dirty="0"/>
              <a:t> </a:t>
            </a:r>
            <a:r>
              <a:rPr lang="en-US" sz="2000" dirty="0" err="1"/>
              <a:t>άλλους</a:t>
            </a:r>
            <a:r>
              <a:rPr lang="en-US" sz="2000" dirty="0"/>
              <a:t> </a:t>
            </a:r>
            <a:r>
              <a:rPr lang="en-US" sz="2000" dirty="0" err="1"/>
              <a:t>κοιλι</a:t>
            </a:r>
            <a:r>
              <a:rPr lang="en-US" sz="2000" dirty="0"/>
              <a:t>ακούς μύς ο ορθός προστατεύει συσπώμενος τα κοιλιακά σπλάχνα από ώσεις και κρούσεις.</a:t>
            </a:r>
            <a:endParaRPr lang="el-GR" sz="20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 • </a:t>
            </a:r>
            <a:r>
              <a:rPr lang="en-US" sz="2000" dirty="0" err="1"/>
              <a:t>Σε</a:t>
            </a:r>
            <a:r>
              <a:rPr lang="en-US" sz="2000" dirty="0"/>
              <a:t> π</a:t>
            </a:r>
            <a:r>
              <a:rPr lang="en-US" sz="2000" dirty="0" err="1"/>
              <a:t>ερι</a:t>
            </a:r>
            <a:r>
              <a:rPr lang="en-US" sz="2000" dirty="0"/>
              <a:t>πτώσεις αιφνίδιας κρούσης και με χαλαρά τα κοιλιακά τοιχώματα μπορεί να επέλθει ρήξη του ήπατος ή των εντέρων. 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5B0B7E2E-3D77-4CB8-AF02-CC7A923DBF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9" r="12756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8B48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0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F2A1A61-DBA3-4275-82F9-FB7EC54C6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/>
              <a:t>Έξω</a:t>
            </a:r>
            <a:r>
              <a:rPr lang="en-US" sz="3600" dirty="0"/>
              <a:t> </a:t>
            </a:r>
            <a:r>
              <a:rPr lang="en-US" sz="3600" dirty="0" err="1"/>
              <a:t>λοξός</a:t>
            </a:r>
            <a:r>
              <a:rPr lang="en-US" sz="3600" dirty="0"/>
              <a:t> </a:t>
            </a:r>
            <a:r>
              <a:rPr lang="en-US" sz="3600" dirty="0" err="1"/>
              <a:t>κοιλι</a:t>
            </a:r>
            <a:r>
              <a:rPr lang="en-US" sz="3600" dirty="0"/>
              <a:t>ακός μυς 1</a:t>
            </a: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AFD9FFA-EC44-4BA4-AEC5-01A7DA4E0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9" y="1782981"/>
            <a:ext cx="4008384" cy="43939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 • Έκφυση: Έξω επιφάνεια των πλευρών 5η – 12η. • Κα</a:t>
            </a:r>
            <a:r>
              <a:rPr lang="en-US" sz="2000" dirty="0" err="1"/>
              <a:t>τάφυση</a:t>
            </a:r>
            <a:r>
              <a:rPr lang="en-US" sz="2000" dirty="0"/>
              <a:t>: Λα</a:t>
            </a:r>
            <a:r>
              <a:rPr lang="en-US" sz="2000" dirty="0" err="1"/>
              <a:t>γόνι</a:t>
            </a:r>
            <a:r>
              <a:rPr lang="en-US" sz="2000" dirty="0"/>
              <a:t>α ακρολοφία, βουβωνικός σύνδεσμος, ηβικό φύμα, «λευκή γραμμή». • </a:t>
            </a:r>
            <a:r>
              <a:rPr lang="en-US" sz="2000" dirty="0" err="1"/>
              <a:t>Νεύρωση</a:t>
            </a:r>
            <a:r>
              <a:rPr lang="en-US" sz="2000" dirty="0"/>
              <a:t>: </a:t>
            </a:r>
            <a:r>
              <a:rPr lang="en-US" sz="2000" dirty="0" err="1"/>
              <a:t>Μεσο</a:t>
            </a:r>
            <a:r>
              <a:rPr lang="en-US" sz="2000" dirty="0"/>
              <a:t>πλεύρια νεύρα, λαγονοϋπογάστριο νεύρο, λαγονοβουβονικό νεύρο. • </a:t>
            </a:r>
            <a:r>
              <a:rPr lang="en-US" sz="2000" dirty="0" err="1"/>
              <a:t>Ενέργει</a:t>
            </a:r>
            <a:r>
              <a:rPr lang="en-US" sz="2000" dirty="0"/>
              <a:t>α: Όταν λειτουργεί αμφίπλευρα υποστηρίζει τον ορθό κοιλιακό κατά την πρόσθια κάμψη του κορμού.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5C7FEAC9-0CCF-4A8F-9232-3FEB303CB3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320" y="2064080"/>
            <a:ext cx="6253212" cy="3799694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60569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0555E9A9-3BD3-4A5B-B61B-441B1038C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/>
              <a:t>Έξω</a:t>
            </a:r>
            <a:r>
              <a:rPr lang="en-US" sz="3600" dirty="0"/>
              <a:t> </a:t>
            </a:r>
            <a:r>
              <a:rPr lang="en-US" sz="3600" dirty="0" err="1"/>
              <a:t>λοξός</a:t>
            </a:r>
            <a:r>
              <a:rPr lang="en-US" sz="3600" dirty="0"/>
              <a:t> </a:t>
            </a:r>
            <a:r>
              <a:rPr lang="en-US" sz="3600" dirty="0" err="1"/>
              <a:t>κοιλι</a:t>
            </a:r>
            <a:r>
              <a:rPr lang="en-US" sz="3600" dirty="0"/>
              <a:t>ακός μυς 2</a:t>
            </a: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215A578-C1B0-45A8-85E6-197D5663F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9" y="1782981"/>
            <a:ext cx="4008384" cy="4393982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dirty="0"/>
              <a:t> • Ενέργεια: Σε μονόπλευρη σύσπαση κάμπτει τον κορμό πλάγια και τον στρέφει προς την αντίθετη πλευρά. </a:t>
            </a:r>
            <a:r>
              <a:rPr lang="en-US" sz="2000" dirty="0" err="1"/>
              <a:t>Αυτό</a:t>
            </a:r>
            <a:r>
              <a:rPr lang="en-US" sz="2000" dirty="0"/>
              <a:t> </a:t>
            </a:r>
            <a:r>
              <a:rPr lang="en-US" sz="2000" dirty="0" err="1"/>
              <a:t>σημ</a:t>
            </a:r>
            <a:r>
              <a:rPr lang="en-US" sz="2000" dirty="0"/>
              <a:t>αίνει ότι ο δεξιός έξω λοξός κοιλιακός μυς στρέφει προς τα αριστερά και αντιστρόφως. • </a:t>
            </a:r>
            <a:r>
              <a:rPr lang="en-US" sz="2000" dirty="0" err="1"/>
              <a:t>Σε</a:t>
            </a:r>
            <a:r>
              <a:rPr lang="en-US" sz="2000" dirty="0"/>
              <a:t> </a:t>
            </a:r>
            <a:r>
              <a:rPr lang="en-US" sz="2000" dirty="0" err="1"/>
              <a:t>όλ</a:t>
            </a:r>
            <a:r>
              <a:rPr lang="en-US" sz="2000" dirty="0"/>
              <a:t>α τα αγωνίσματα ρίψεων και ώσεων του κλασικού αθλητισμού ο μυς συμμετέχει στην τελική στροφική έκταση του κορμού. </a:t>
            </a:r>
          </a:p>
        </p:txBody>
      </p:sp>
      <p:grpSp>
        <p:nvGrpSpPr>
          <p:cNvPr id="20" name="Group 1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64DC4A20-293D-4919-9851-A20157938F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320" y="2064080"/>
            <a:ext cx="6253212" cy="3799694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65123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28EC1D-2AAF-4AF5-9428-30049B8D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400" dirty="0" err="1"/>
              <a:t>Έσω</a:t>
            </a:r>
            <a:r>
              <a:rPr lang="en-US" sz="4400" dirty="0"/>
              <a:t> </a:t>
            </a:r>
            <a:r>
              <a:rPr lang="en-US" sz="4400" dirty="0" err="1"/>
              <a:t>λοξός</a:t>
            </a:r>
            <a:r>
              <a:rPr lang="en-US" sz="4400" dirty="0"/>
              <a:t> </a:t>
            </a:r>
            <a:r>
              <a:rPr lang="en-US" sz="4400" dirty="0" err="1"/>
              <a:t>κοιλι</a:t>
            </a:r>
            <a:r>
              <a:rPr lang="en-US" sz="4400" dirty="0"/>
              <a:t>ακός μυς 1</a:t>
            </a:r>
            <a:endParaRPr lang="en-US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64FDFDC-15D9-4852-9229-6E2962840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8931" y="2438400"/>
            <a:ext cx="3505494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 • Έκφυση: Λαγόνια ακρολοφία, βουβωνικός σύνδεσμος, οσφυονωτιαία περιτονία. • Κα</a:t>
            </a:r>
            <a:r>
              <a:rPr lang="en-US" sz="2000" dirty="0" err="1"/>
              <a:t>τάφυση</a:t>
            </a:r>
            <a:r>
              <a:rPr lang="en-US" sz="2000" dirty="0"/>
              <a:t>: 9η – 12η π</a:t>
            </a:r>
            <a:r>
              <a:rPr lang="en-US" sz="2000" dirty="0" err="1"/>
              <a:t>λευρά</a:t>
            </a:r>
            <a:r>
              <a:rPr lang="en-US" sz="2000" dirty="0"/>
              <a:t>, </a:t>
            </a:r>
            <a:r>
              <a:rPr lang="en-US" sz="2000" dirty="0" err="1"/>
              <a:t>λευκή</a:t>
            </a:r>
            <a:r>
              <a:rPr lang="en-US" sz="2000" dirty="0"/>
              <a:t> </a:t>
            </a:r>
            <a:r>
              <a:rPr lang="en-US" sz="2000" dirty="0" err="1"/>
              <a:t>γρ</a:t>
            </a:r>
            <a:r>
              <a:rPr lang="en-US" sz="2000" dirty="0"/>
              <a:t>αμμή. • </a:t>
            </a:r>
            <a:r>
              <a:rPr lang="en-US" sz="2000" dirty="0" err="1"/>
              <a:t>Νεύρωση</a:t>
            </a:r>
            <a:r>
              <a:rPr lang="en-US" sz="2000" dirty="0"/>
              <a:t>: </a:t>
            </a:r>
            <a:r>
              <a:rPr lang="en-US" sz="2000" dirty="0" err="1"/>
              <a:t>Μεσο</a:t>
            </a:r>
            <a:r>
              <a:rPr lang="en-US" sz="2000" dirty="0"/>
              <a:t>πλεύρια νεύρα, λαγονοϋπογάστριο νεύρο, λαγονοβουβονικό νεύρο. • </a:t>
            </a:r>
            <a:r>
              <a:rPr lang="en-US" sz="2000" dirty="0" err="1"/>
              <a:t>Ενέργει</a:t>
            </a:r>
            <a:r>
              <a:rPr lang="en-US" sz="2000" dirty="0"/>
              <a:t>α: Όταν λειτουργεί αμφίπλευρα υποστηρίζει τον ορθό κοιλιακό κατά την πρόσθια κάμψη του κορμού.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6DCC00D0-A7CA-40DC-B2E0-FFEF6B2821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862" y="1763092"/>
            <a:ext cx="6019331" cy="332857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82177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2417A64-0044-4388-9132-E5035F81A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/>
              <a:t>Έσω</a:t>
            </a:r>
            <a:r>
              <a:rPr lang="en-US" sz="3600" dirty="0"/>
              <a:t> </a:t>
            </a:r>
            <a:r>
              <a:rPr lang="en-US" sz="3600" dirty="0" err="1"/>
              <a:t>λοξός</a:t>
            </a:r>
            <a:r>
              <a:rPr lang="en-US" sz="3600" dirty="0"/>
              <a:t> </a:t>
            </a:r>
            <a:r>
              <a:rPr lang="en-US" sz="3600" dirty="0" err="1"/>
              <a:t>κοιλι</a:t>
            </a:r>
            <a:r>
              <a:rPr lang="en-US" sz="3600" dirty="0"/>
              <a:t>ακός μυς 2</a:t>
            </a: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5EF950F-285D-469D-A0D9-45BF8BEF6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9" y="1782981"/>
            <a:ext cx="4008384" cy="43939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 • Ενέργεια: Σε μονόπλευρη σύσπαση κάμπτει τον κορμό πλάγια και τον στρέφει ομοπλαγίως. </a:t>
            </a:r>
            <a:r>
              <a:rPr lang="en-US" sz="2000" dirty="0" err="1"/>
              <a:t>Οι</a:t>
            </a:r>
            <a:r>
              <a:rPr lang="en-US" sz="2000" dirty="0"/>
              <a:t> </a:t>
            </a:r>
            <a:r>
              <a:rPr lang="en-US" sz="2000" dirty="0" err="1"/>
              <a:t>έσω</a:t>
            </a:r>
            <a:r>
              <a:rPr lang="en-US" sz="2000" dirty="0"/>
              <a:t> </a:t>
            </a:r>
            <a:r>
              <a:rPr lang="en-US" sz="2000" dirty="0" err="1"/>
              <a:t>λοξοί</a:t>
            </a:r>
            <a:r>
              <a:rPr lang="en-US" sz="2000" dirty="0"/>
              <a:t> </a:t>
            </a:r>
            <a:r>
              <a:rPr lang="en-US" sz="2000" dirty="0" err="1"/>
              <a:t>εργάζοντ</a:t>
            </a:r>
            <a:r>
              <a:rPr lang="en-US" sz="2000" dirty="0"/>
              <a:t>αι κατά την πλάγια κάμψη με τους ομόπλευρους και κατά τη στροφή του κορμού με τους ετερόπλευρους έξω κοιλιακούς μυς ταυτόχρονα. • </a:t>
            </a:r>
            <a:r>
              <a:rPr lang="en-US" sz="2000" dirty="0" err="1"/>
              <a:t>Οι</a:t>
            </a:r>
            <a:r>
              <a:rPr lang="en-US" sz="2000" dirty="0"/>
              <a:t> </a:t>
            </a:r>
            <a:r>
              <a:rPr lang="en-US" sz="2000" dirty="0" err="1"/>
              <a:t>έσω</a:t>
            </a:r>
            <a:r>
              <a:rPr lang="en-US" sz="2000" dirty="0"/>
              <a:t> και </a:t>
            </a:r>
            <a:r>
              <a:rPr lang="en-US" sz="2000" dirty="0" err="1"/>
              <a:t>έξω</a:t>
            </a:r>
            <a:r>
              <a:rPr lang="en-US" sz="2000" dirty="0"/>
              <a:t> </a:t>
            </a:r>
            <a:r>
              <a:rPr lang="en-US" sz="2000" dirty="0" err="1"/>
              <a:t>κοιλι</a:t>
            </a:r>
            <a:r>
              <a:rPr lang="en-US" sz="2000" dirty="0"/>
              <a:t>ακοί μύες διασταυρώνονται σχηματίζοντας γωνία 90 μοιρών. • </a:t>
            </a:r>
            <a:r>
              <a:rPr lang="en-US" sz="2000" dirty="0" err="1"/>
              <a:t>Αμφότεροι</a:t>
            </a:r>
            <a:r>
              <a:rPr lang="en-US" sz="2000" dirty="0"/>
              <a:t> </a:t>
            </a:r>
            <a:r>
              <a:rPr lang="en-US" sz="2000" dirty="0" err="1"/>
              <a:t>συμμετέχουν</a:t>
            </a:r>
            <a:r>
              <a:rPr lang="en-US" sz="2000" dirty="0"/>
              <a:t> </a:t>
            </a:r>
            <a:r>
              <a:rPr lang="en-US" sz="2000" dirty="0" err="1"/>
              <a:t>συσ</a:t>
            </a:r>
            <a:r>
              <a:rPr lang="en-US" sz="2000" dirty="0"/>
              <a:t>πώμενοι στην αύξηση της ενδοκοιλιακής πίεσης και στην εκπνοή.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Θέση περιεχομένου 5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49C92EB1-5DBA-4EB2-882A-43A9E9E1F5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320" y="2528144"/>
            <a:ext cx="6253212" cy="2871565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9743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BE364EF-B191-427C-873F-71E2D9C41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/>
              <a:t>Εγκάρσιος</a:t>
            </a:r>
            <a:r>
              <a:rPr lang="en-US" sz="5400" dirty="0"/>
              <a:t> </a:t>
            </a:r>
            <a:r>
              <a:rPr lang="en-US" sz="5400" dirty="0" err="1"/>
              <a:t>κοιλι</a:t>
            </a:r>
            <a:r>
              <a:rPr lang="en-US" sz="5400" dirty="0"/>
              <a:t>ακός μυς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756CFC1-415A-4FC7-92D3-E082E1990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dirty="0"/>
              <a:t> • Αποτελεί το βαθύτερο στρώμα όλων των κοιλιακών μυών. • </a:t>
            </a:r>
            <a:r>
              <a:rPr lang="en-US" sz="2200" dirty="0" err="1"/>
              <a:t>Έκφυση</a:t>
            </a:r>
            <a:r>
              <a:rPr lang="en-US" sz="2200" dirty="0"/>
              <a:t>: </a:t>
            </a:r>
            <a:r>
              <a:rPr lang="en-US" sz="2200" dirty="0" err="1"/>
              <a:t>Εσωτερική</a:t>
            </a:r>
            <a:r>
              <a:rPr lang="en-US" sz="2200" dirty="0"/>
              <a:t> επ</a:t>
            </a:r>
            <a:r>
              <a:rPr lang="en-US" sz="2200" dirty="0" err="1"/>
              <a:t>ιφάνει</a:t>
            </a:r>
            <a:r>
              <a:rPr lang="en-US" sz="2200" dirty="0"/>
              <a:t>α των πλευρικών χόνδρων 7η – 12η, οσφυονωτιαία περιτονία, λαγόνια ακρολοφία. • Κα</a:t>
            </a:r>
            <a:r>
              <a:rPr lang="en-US" sz="2200" dirty="0" err="1"/>
              <a:t>τάφυση</a:t>
            </a:r>
            <a:r>
              <a:rPr lang="en-US" sz="2200" dirty="0"/>
              <a:t>: </a:t>
            </a:r>
            <a:r>
              <a:rPr lang="en-US" sz="2200" dirty="0" err="1"/>
              <a:t>Λευκή</a:t>
            </a:r>
            <a:r>
              <a:rPr lang="en-US" sz="2200" dirty="0"/>
              <a:t> </a:t>
            </a:r>
            <a:r>
              <a:rPr lang="en-US" sz="2200" dirty="0" err="1"/>
              <a:t>γρ</a:t>
            </a:r>
            <a:r>
              <a:rPr lang="en-US" sz="2200" dirty="0"/>
              <a:t>αμμή. • </a:t>
            </a:r>
            <a:r>
              <a:rPr lang="en-US" sz="2200" dirty="0" err="1"/>
              <a:t>Νεύρωση</a:t>
            </a:r>
            <a:r>
              <a:rPr lang="en-US" sz="2200" dirty="0"/>
              <a:t>: </a:t>
            </a:r>
            <a:r>
              <a:rPr lang="en-US" sz="2200" dirty="0" err="1"/>
              <a:t>Μεσο</a:t>
            </a:r>
            <a:r>
              <a:rPr lang="en-US" sz="2200" dirty="0"/>
              <a:t>πλεύρια νεύρα, οσφυϊκό πλέγμα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359C55DA-48DA-4359-84E4-C0E5ACB34A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0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85359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 descr="Εικόνα που περιέχει στιγμιότυπο οθόνης&#10;&#10;Περιγραφή που δημιουργήθηκε αυτόματα">
            <a:extLst>
              <a:ext uri="{FF2B5EF4-FFF2-40B4-BE49-F238E27FC236}">
                <a16:creationId xmlns:a16="http://schemas.microsoft.com/office/drawing/2014/main" id="{6A11A3F6-DEF2-440E-B929-3B39E9BE25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664" y="196948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54006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585</Words>
  <Application>Microsoft Office PowerPoint</Application>
  <PresentationFormat>Ευρεία οθόνη</PresentationFormat>
  <Paragraphs>27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Θέμα του Office</vt:lpstr>
      <vt:lpstr>Ορθός κοιλιακός μυς</vt:lpstr>
      <vt:lpstr>Ορθός κοιλιακός μυς</vt:lpstr>
      <vt:lpstr>Ορθός κοιλιακός μυς 3</vt:lpstr>
      <vt:lpstr>Έξω λοξός κοιλιακός μυς 1</vt:lpstr>
      <vt:lpstr>Έξω λοξός κοιλιακός μυς 2</vt:lpstr>
      <vt:lpstr>Έσω λοξός κοιλιακός μυς 1</vt:lpstr>
      <vt:lpstr>Έσω λοξός κοιλιακός μυς 2</vt:lpstr>
      <vt:lpstr>Εγκάρσιος κοιλιακός μυς</vt:lpstr>
      <vt:lpstr>Παρουσίαση του PowerPoint</vt:lpstr>
      <vt:lpstr>κοιλιακοί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Vasso Kapetanou</dc:creator>
  <cp:lastModifiedBy>Vasso Kapetanou</cp:lastModifiedBy>
  <cp:revision>2</cp:revision>
  <dcterms:created xsi:type="dcterms:W3CDTF">2022-03-01T16:09:38Z</dcterms:created>
  <dcterms:modified xsi:type="dcterms:W3CDTF">2022-03-03T05:59:53Z</dcterms:modified>
</cp:coreProperties>
</file>