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Θέση ημερομηνίας 27"/>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17" name="Θέση υποσέλιδου 16"/>
          <p:cNvSpPr>
            <a:spLocks noGrp="1"/>
          </p:cNvSpPr>
          <p:nvPr>
            <p:ph type="ftr" sz="quarter" idx="11"/>
          </p:nvPr>
        </p:nvSpPr>
        <p:spPr/>
        <p:txBody>
          <a:bodyPr/>
          <a:lstStyle>
            <a:extLst/>
          </a:lstStyle>
          <a:p>
            <a:endParaRPr lang="el-GR"/>
          </a:p>
        </p:txBody>
      </p:sp>
      <p:sp>
        <p:nvSpPr>
          <p:cNvPr id="29" name="Θέση αριθμού διαφάνειας 28"/>
          <p:cNvSpPr>
            <a:spLocks noGrp="1"/>
          </p:cNvSpPr>
          <p:nvPr>
            <p:ph type="sldNum" sz="quarter" idx="12"/>
          </p:nvPr>
        </p:nvSpPr>
        <p:spPr/>
        <p:txBody>
          <a:bodyPr/>
          <a:lstStyle>
            <a:extLst/>
          </a:lstStyle>
          <a:p>
            <a:fld id="{7F4FD9A8-74B8-4902-9B95-1D1458AE43BD}" type="slidenum">
              <a:rPr lang="el-GR" smtClean="0"/>
              <a:t>‹#›</a:t>
            </a:fld>
            <a:endParaRPr lang="el-GR"/>
          </a:p>
        </p:txBody>
      </p:sp>
      <p:sp>
        <p:nvSpPr>
          <p:cNvPr id="32" name="Ορθογώνιο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Ορθογώνιο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Ορθογώνιο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Ορθογώνιο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Ορθογώνιο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Τίτλο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56" name="Ορθογώνιο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Ορθογώνιο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Ορθογώνιο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Ορθογώνιο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981200" cy="5851525"/>
          </a:xfrm>
        </p:spPr>
        <p:txBody>
          <a:bodyPr vert="eaVert" anchor="ct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Ελεύθερη σχεδίαση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Ελεύθερη σχεδίαση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Ελεύθερη σχεδίαση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Ελεύθερη σχεδίαση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Ελεύθερη σχεδίαση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Ελεύθερη σχεδίαση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Ελεύθερη σχεδίαση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Ελεύθερη σχεδίαση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Ελεύθερη σχεδίαση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Ελεύθερη σχεδίαση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Ελεύθερη σχεδίαση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Ελεύθερη σχεδίαση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Ελεύθερη σχεδίαση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Ελεύθερη σχεδίαση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Ελεύθερη σχεδίαση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Θέση κειμένου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7F4FD9A8-74B8-4902-9B95-1D1458AE43BD}" type="slidenum">
              <a:rPr lang="el-GR" smtClean="0"/>
              <a:t>‹#›</a:t>
            </a:fld>
            <a:endParaRPr lang="el-GR"/>
          </a:p>
        </p:txBody>
      </p:sp>
      <p:sp>
        <p:nvSpPr>
          <p:cNvPr id="7" name="Ορθογώνιο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Στυλ κύριου τίτλου</a:t>
            </a:r>
            <a:endParaRPr kumimoji="0" lang="en-US"/>
          </a:p>
        </p:txBody>
      </p:sp>
      <p:sp>
        <p:nvSpPr>
          <p:cNvPr id="8" name="Ορθογώνιο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Ορθογώνιο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Ορθογώνιο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Ορθογώνιο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Ορθογώνιο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12064"/>
            <a:ext cx="8229600" cy="9144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Ορθογώνιο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504824" y="512064"/>
            <a:ext cx="7772400" cy="914400"/>
          </a:xfrm>
        </p:spPr>
        <p:txBody>
          <a:bodyPr anchor="t"/>
          <a:lstStyle>
            <a:lvl1pPr>
              <a:defRPr sz="4000"/>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7F4FD9A8-74B8-4902-9B95-1D1458AE43BD}" type="slidenum">
              <a:rPr lang="el-GR" smtClean="0"/>
              <a:t>‹#›</a:t>
            </a:fld>
            <a:endParaRPr lang="el-GR"/>
          </a:p>
        </p:txBody>
      </p:sp>
      <p:sp>
        <p:nvSpPr>
          <p:cNvPr id="16" name="Ορθογώνιο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Ορθογώνιο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Ορθογώνιο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Ορθογώνιο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Ορθογώνιο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Ορθογώνιο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Ορθογώνιο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Ορθογώνιο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Ορθογώνιο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512064"/>
            <a:ext cx="7772400" cy="914400"/>
          </a:xfrm>
        </p:spPr>
        <p:txBody>
          <a:bodyPr/>
          <a:lstStyle>
            <a:lvl1pPr>
              <a:defRPr sz="4000" cap="none" baseline="0"/>
            </a:lvl1pPr>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73F1E548-6925-4853-899D-5AB51139014F}" type="datetimeFigureOut">
              <a:rPr lang="el-GR" smtClean="0"/>
              <a:t>9/12/2024</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7F4FD9A8-74B8-4902-9B95-1D1458AE43B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Ορθογώνιο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Ευθεία γραμμή σύνδεσης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Ομάδα 9"/>
          <p:cNvGrpSpPr/>
          <p:nvPr/>
        </p:nvGrpSpPr>
        <p:grpSpPr>
          <a:xfrm rot="5400000">
            <a:off x="8514581" y="1219200"/>
            <a:ext cx="132763" cy="128466"/>
            <a:chOff x="6668087" y="1297746"/>
            <a:chExt cx="161840" cy="156602"/>
          </a:xfrm>
        </p:grpSpPr>
        <p:cxnSp>
          <p:nvCxnSpPr>
            <p:cNvPr id="15" name="Ευθεία γραμμή σύνδεσης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Ευθεία γραμμή σύνδεσης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Ευθεία γραμμή σύνδεσης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Τίτλο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grpSp>
        <p:nvGrpSpPr>
          <p:cNvPr id="14" name="Ομάδα 13"/>
          <p:cNvGrpSpPr/>
          <p:nvPr/>
        </p:nvGrpSpPr>
        <p:grpSpPr>
          <a:xfrm rot="5400000">
            <a:off x="8666981" y="1371600"/>
            <a:ext cx="132763" cy="128466"/>
            <a:chOff x="6668087" y="1297746"/>
            <a:chExt cx="161840" cy="156602"/>
          </a:xfrm>
        </p:grpSpPr>
        <p:cxnSp>
          <p:nvCxnSpPr>
            <p:cNvPr id="11" name="Ευθεία γραμμή σύνδεσης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Ευθεία γραμμή σύνδεσης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Ευθεία γραμμή σύνδεσης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Ομάδα 17"/>
          <p:cNvGrpSpPr/>
          <p:nvPr/>
        </p:nvGrpSpPr>
        <p:grpSpPr>
          <a:xfrm rot="5400000">
            <a:off x="8320088" y="1474763"/>
            <a:ext cx="132763" cy="128466"/>
            <a:chOff x="6668087" y="1297746"/>
            <a:chExt cx="161840" cy="156602"/>
          </a:xfrm>
        </p:grpSpPr>
        <p:cxnSp>
          <p:nvCxnSpPr>
            <p:cNvPr id="19" name="Ευθεία γραμμή σύνδεσης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Ευθεία γραμμή σύνδεσης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Ευθεία γραμμή σύνδεσης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Θέση ημερομηνίας 4"/>
          <p:cNvSpPr>
            <a:spLocks noGrp="1"/>
          </p:cNvSpPr>
          <p:nvPr>
            <p:ph type="dt" sz="half" idx="10"/>
          </p:nvPr>
        </p:nvSpPr>
        <p:spPr>
          <a:xfrm>
            <a:off x="6477000" y="55499"/>
            <a:ext cx="2133600" cy="365125"/>
          </a:xfrm>
        </p:spPr>
        <p:txBody>
          <a:bodyPr/>
          <a:lstStyle>
            <a:extLst/>
          </a:lstStyle>
          <a:p>
            <a:fld id="{73F1E548-6925-4853-899D-5AB51139014F}" type="datetimeFigureOut">
              <a:rPr lang="el-GR" smtClean="0"/>
              <a:t>9/12/2024</a:t>
            </a:fld>
            <a:endParaRPr lang="el-GR"/>
          </a:p>
        </p:txBody>
      </p:sp>
      <p:sp>
        <p:nvSpPr>
          <p:cNvPr id="6" name="Θέση υποσέλιδου 5"/>
          <p:cNvSpPr>
            <a:spLocks noGrp="1"/>
          </p:cNvSpPr>
          <p:nvPr>
            <p:ph type="ftr" sz="quarter" idx="11"/>
          </p:nvPr>
        </p:nvSpPr>
        <p:spPr>
          <a:xfrm>
            <a:off x="914400" y="55499"/>
            <a:ext cx="5562600" cy="365125"/>
          </a:xfrm>
        </p:spPr>
        <p:txBody>
          <a:bodyPr/>
          <a:lstStyle>
            <a:extLst/>
          </a:lstStyle>
          <a:p>
            <a:endParaRPr lang="el-GR"/>
          </a:p>
        </p:txBody>
      </p:sp>
      <p:sp>
        <p:nvSpPr>
          <p:cNvPr id="7" name="Θέση αριθμού διαφάνειας 6"/>
          <p:cNvSpPr>
            <a:spLocks noGrp="1"/>
          </p:cNvSpPr>
          <p:nvPr>
            <p:ph type="sldNum" sz="quarter" idx="12"/>
          </p:nvPr>
        </p:nvSpPr>
        <p:spPr>
          <a:xfrm>
            <a:off x="8610600" y="55499"/>
            <a:ext cx="457200" cy="365125"/>
          </a:xfrm>
        </p:spPr>
        <p:txBody>
          <a:bodyPr/>
          <a:lstStyle>
            <a:extLst/>
          </a:lstStyle>
          <a:p>
            <a:fld id="{7F4FD9A8-74B8-4902-9B95-1D1458AE43B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Ορθογώνιο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Ορθογώνιο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Ορθογώνιο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Ορθογώνιο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Ορθογώνιο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Ορθογώνιο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Ορθογώνιο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Ορθογώνιο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Ορθογώνιο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Θέση τίτλου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3F1E548-6925-4853-899D-5AB51139014F}" type="datetimeFigureOut">
              <a:rPr lang="el-GR" smtClean="0"/>
              <a:t>9/12/2024</a:t>
            </a:fld>
            <a:endParaRPr lang="el-GR"/>
          </a:p>
        </p:txBody>
      </p:sp>
      <p:sp>
        <p:nvSpPr>
          <p:cNvPr id="3" name="Θέση υποσέλιδου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Θέση αριθμού διαφάνειας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F4FD9A8-74B8-4902-9B95-1D1458AE43BD}"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ΤΡΟΦΟΓΝΩΣΙΑ ΚΑΙ ΕΔΕΣΜΑΤΟΛΟΓΙΟ</a:t>
            </a:r>
            <a:endParaRPr lang="el-GR" dirty="0"/>
          </a:p>
        </p:txBody>
      </p:sp>
      <p:sp>
        <p:nvSpPr>
          <p:cNvPr id="3" name="Υπότιτλος 2"/>
          <p:cNvSpPr>
            <a:spLocks noGrp="1"/>
          </p:cNvSpPr>
          <p:nvPr>
            <p:ph type="subTitle" idx="1"/>
          </p:nvPr>
        </p:nvSpPr>
        <p:spPr/>
        <p:txBody>
          <a:bodyPr/>
          <a:lstStyle/>
          <a:p>
            <a:r>
              <a:rPr lang="el-GR" dirty="0" smtClean="0"/>
              <a:t>ΔΗΜΗΤΡΙΑΚΑ,ΑΛΕΥΡΑ ,ΖΥΜΑΡΙΚΑ ΚΑΙ ΟΣΠΡΙΑ</a:t>
            </a:r>
            <a:endParaRPr lang="el-GR" dirty="0"/>
          </a:p>
        </p:txBody>
      </p:sp>
    </p:spTree>
    <p:extLst>
      <p:ext uri="{BB962C8B-B14F-4D97-AF65-F5344CB8AC3E}">
        <p14:creationId xmlns:p14="http://schemas.microsoft.com/office/powerpoint/2010/main" val="2697429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marL="68580" indent="0">
              <a:lnSpc>
                <a:spcPct val="115000"/>
              </a:lnSpc>
              <a:spcAft>
                <a:spcPts val="1000"/>
              </a:spcAft>
              <a:buNone/>
            </a:pPr>
            <a:endParaRPr lang="el-GR" sz="28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Τα όσπρια είναι μία από τις πιο σημαντικές ομάδες τροφίμων και αποτελούν βασικό συστατικό της μεσογειακής διατροφής. Τα όσπρια είναι πλούσια σε πρωτεΐνες, φυτικές ίνες, βιταμίνες, μέταλλα και αντιοξειδωτικά, και προσφέρουν πολλά οφέλη για την υγεία. Ας δούμε αναλυτικά τι είναι τα όσπρια, ποια είναι τα πιο γνωστά και τα θρεπτικά τους συστατικά.</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6994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sz="3200" b="1" dirty="0">
                <a:latin typeface="Times New Roman"/>
                <a:ea typeface="Times New Roman"/>
                <a:cs typeface="Times New Roman"/>
              </a:rPr>
              <a:t>1. Τι είναι τα όσπρια;</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όσπρια είναι οι σπόροι των φυτών της οικογένειας </a:t>
            </a:r>
            <a:r>
              <a:rPr lang="el-GR" sz="2800" b="1" dirty="0" err="1">
                <a:latin typeface="Times New Roman"/>
                <a:ea typeface="Times New Roman"/>
                <a:cs typeface="Times New Roman"/>
              </a:rPr>
              <a:t>Λεγκουμίνων</a:t>
            </a:r>
            <a:r>
              <a:rPr lang="el-GR" sz="2800" dirty="0">
                <a:latin typeface="Times New Roman"/>
                <a:ea typeface="Times New Roman"/>
                <a:cs typeface="Times New Roman"/>
              </a:rPr>
              <a:t> (</a:t>
            </a:r>
            <a:r>
              <a:rPr lang="el-GR" sz="2800" dirty="0" err="1">
                <a:latin typeface="Times New Roman"/>
                <a:ea typeface="Times New Roman"/>
                <a:cs typeface="Times New Roman"/>
              </a:rPr>
              <a:t>Fabaceae</a:t>
            </a:r>
            <a:r>
              <a:rPr lang="el-GR" sz="2800" dirty="0">
                <a:latin typeface="Times New Roman"/>
                <a:ea typeface="Times New Roman"/>
                <a:cs typeface="Times New Roman"/>
              </a:rPr>
              <a:t>). Αυτά τα φυτά παράγουν καρπούς που περιέχουν σπόρους, οι οποίοι χρησιμοποιούνται κυρίως ως τρόφιμα. Τα όσπρια είναι σημαντική πηγή φυτικών πρωτεϊνών και αποτελούν εξαιρετική εναλλακτική λύση για τη διατροφή, ειδικά για άτομα που ακολουθούν χορτοφαγική ή </a:t>
            </a:r>
            <a:r>
              <a:rPr lang="el-GR" sz="2800" dirty="0" err="1">
                <a:latin typeface="Times New Roman"/>
                <a:ea typeface="Times New Roman"/>
                <a:cs typeface="Times New Roman"/>
              </a:rPr>
              <a:t>vegan</a:t>
            </a:r>
            <a:r>
              <a:rPr lang="el-GR" sz="2800" dirty="0">
                <a:latin typeface="Times New Roman"/>
                <a:ea typeface="Times New Roman"/>
                <a:cs typeface="Times New Roman"/>
              </a:rPr>
              <a:t> διατροφή.</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380716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62500" lnSpcReduction="20000"/>
          </a:bodyPr>
          <a:lstStyle/>
          <a:p>
            <a:pPr>
              <a:lnSpc>
                <a:spcPct val="115000"/>
              </a:lnSpc>
              <a:spcAft>
                <a:spcPts val="1000"/>
              </a:spcAft>
            </a:pPr>
            <a:r>
              <a:rPr lang="el-GR" sz="3200" b="1" dirty="0">
                <a:latin typeface="Times New Roman"/>
                <a:ea typeface="Times New Roman"/>
                <a:cs typeface="Times New Roman"/>
              </a:rPr>
              <a:t>2. Κύρια είδη οσπρίων</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πιο κοινά όσπρια που καταναλώνονται είναι τα εξής: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Φασόλια</a:t>
            </a:r>
            <a:r>
              <a:rPr lang="el-GR" sz="2800" dirty="0">
                <a:latin typeface="Times New Roman"/>
                <a:ea typeface="Times New Roman"/>
                <a:cs typeface="Times New Roman"/>
              </a:rPr>
              <a:t>: Υπάρχουν πολλές ποικιλίες φασολιών, όπως το </a:t>
            </a:r>
            <a:r>
              <a:rPr lang="el-GR" sz="2800" b="1" dirty="0">
                <a:latin typeface="Times New Roman"/>
                <a:ea typeface="Times New Roman"/>
                <a:cs typeface="Times New Roman"/>
              </a:rPr>
              <a:t>λευκό φασόλι</a:t>
            </a:r>
            <a:r>
              <a:rPr lang="el-GR" sz="2800" dirty="0">
                <a:latin typeface="Times New Roman"/>
                <a:ea typeface="Times New Roman"/>
                <a:cs typeface="Times New Roman"/>
              </a:rPr>
              <a:t>, το </a:t>
            </a:r>
            <a:r>
              <a:rPr lang="el-GR" sz="2800" b="1" dirty="0">
                <a:latin typeface="Times New Roman"/>
                <a:ea typeface="Times New Roman"/>
                <a:cs typeface="Times New Roman"/>
              </a:rPr>
              <a:t>κόκκινο φασόλι</a:t>
            </a:r>
            <a:r>
              <a:rPr lang="el-GR" sz="2800" dirty="0">
                <a:latin typeface="Times New Roman"/>
                <a:ea typeface="Times New Roman"/>
                <a:cs typeface="Times New Roman"/>
              </a:rPr>
              <a:t>, το </a:t>
            </a:r>
            <a:r>
              <a:rPr lang="el-GR" sz="2800" b="1" dirty="0">
                <a:latin typeface="Times New Roman"/>
                <a:ea typeface="Times New Roman"/>
                <a:cs typeface="Times New Roman"/>
              </a:rPr>
              <a:t>μαυρομάτικο φασόλι</a:t>
            </a:r>
            <a:r>
              <a:rPr lang="el-GR" sz="2800" dirty="0">
                <a:latin typeface="Times New Roman"/>
                <a:ea typeface="Times New Roman"/>
                <a:cs typeface="Times New Roman"/>
              </a:rPr>
              <a:t>, το </a:t>
            </a:r>
            <a:r>
              <a:rPr lang="el-GR" sz="2800" b="1" dirty="0">
                <a:latin typeface="Times New Roman"/>
                <a:ea typeface="Times New Roman"/>
                <a:cs typeface="Times New Roman"/>
              </a:rPr>
              <a:t>φασόλι σόγιας</a:t>
            </a:r>
            <a:r>
              <a:rPr lang="el-GR" sz="2800" dirty="0">
                <a:latin typeface="Times New Roman"/>
                <a:ea typeface="Times New Roman"/>
                <a:cs typeface="Times New Roman"/>
              </a:rPr>
              <a:t> και το </a:t>
            </a:r>
            <a:r>
              <a:rPr lang="el-GR" sz="2800" b="1" dirty="0">
                <a:latin typeface="Times New Roman"/>
                <a:ea typeface="Times New Roman"/>
                <a:cs typeface="Times New Roman"/>
              </a:rPr>
              <a:t>φασόλι </a:t>
            </a:r>
            <a:r>
              <a:rPr lang="el-GR" sz="2800" b="1" dirty="0" err="1">
                <a:latin typeface="Times New Roman"/>
                <a:ea typeface="Times New Roman"/>
                <a:cs typeface="Times New Roman"/>
              </a:rPr>
              <a:t>pinto</a:t>
            </a:r>
            <a:r>
              <a:rPr lang="el-GR" sz="2800" dirty="0">
                <a:latin typeface="Times New Roman"/>
                <a:ea typeface="Times New Roman"/>
                <a:cs typeface="Times New Roman"/>
              </a:rPr>
              <a:t>. Τα φασόλια είναι πλούσια σε πρωτεΐνες και φυτικές ίνες και χρησιμοποιούνται σε σούπες, σαλάτες, πιλάφια και πολλά άλλα πιάτα.</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Ρεβίθια</a:t>
            </a:r>
            <a:r>
              <a:rPr lang="el-GR" sz="2800" dirty="0">
                <a:latin typeface="Times New Roman"/>
                <a:ea typeface="Times New Roman"/>
                <a:cs typeface="Times New Roman"/>
              </a:rPr>
              <a:t>: Πολύ δημοφιλή στην ελληνική κουζίνα, τα ρεβίθια χρησιμοποιούνται σε φαγητά όπως η </a:t>
            </a:r>
            <a:r>
              <a:rPr lang="el-GR" sz="2800" b="1" dirty="0" err="1">
                <a:latin typeface="Times New Roman"/>
                <a:ea typeface="Times New Roman"/>
                <a:cs typeface="Times New Roman"/>
              </a:rPr>
              <a:t>ρεβιθάδα</a:t>
            </a:r>
            <a:r>
              <a:rPr lang="el-GR" sz="2800" dirty="0">
                <a:latin typeface="Times New Roman"/>
                <a:ea typeface="Times New Roman"/>
                <a:cs typeface="Times New Roman"/>
              </a:rPr>
              <a:t>, το </a:t>
            </a:r>
            <a:r>
              <a:rPr lang="el-GR" sz="2800" b="1" dirty="0">
                <a:latin typeface="Times New Roman"/>
                <a:ea typeface="Times New Roman"/>
                <a:cs typeface="Times New Roman"/>
              </a:rPr>
              <a:t>χούμους</a:t>
            </a:r>
            <a:r>
              <a:rPr lang="el-GR" sz="2800" dirty="0">
                <a:latin typeface="Times New Roman"/>
                <a:ea typeface="Times New Roman"/>
                <a:cs typeface="Times New Roman"/>
              </a:rPr>
              <a:t>, και διάφορα πιάτα με κάρυ. Είναι πλούσια σε πρωτεΐνες, </a:t>
            </a:r>
            <a:r>
              <a:rPr lang="el-GR" sz="2800" dirty="0" err="1">
                <a:latin typeface="Times New Roman"/>
                <a:ea typeface="Times New Roman"/>
                <a:cs typeface="Times New Roman"/>
              </a:rPr>
              <a:t>φυλλικό</a:t>
            </a:r>
            <a:r>
              <a:rPr lang="el-GR" sz="2800" dirty="0">
                <a:latin typeface="Times New Roman"/>
                <a:ea typeface="Times New Roman"/>
                <a:cs typeface="Times New Roman"/>
              </a:rPr>
              <a:t> οξύ, σίδηρο και άλλες βιταμίνες.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Φακές</a:t>
            </a:r>
            <a:r>
              <a:rPr lang="el-GR" sz="2800" dirty="0">
                <a:latin typeface="Times New Roman"/>
                <a:ea typeface="Times New Roman"/>
                <a:cs typeface="Times New Roman"/>
              </a:rPr>
              <a:t>: Τα φακές είναι ιδιαίτερα πλούσια σε φυτικές πρωτεΐνες και φυτικές ίνες, και χρησιμοποιούνται σε πολλές παραδοσιακές σούπες, όπως η </a:t>
            </a:r>
            <a:r>
              <a:rPr lang="el-GR" sz="2800" b="1" dirty="0">
                <a:latin typeface="Times New Roman"/>
                <a:ea typeface="Times New Roman"/>
                <a:cs typeface="Times New Roman"/>
              </a:rPr>
              <a:t>φακή σούπα</a:t>
            </a:r>
            <a:r>
              <a:rPr lang="el-GR" sz="2800" dirty="0">
                <a:latin typeface="Times New Roman"/>
                <a:ea typeface="Times New Roman"/>
                <a:cs typeface="Times New Roman"/>
              </a:rPr>
              <a:t>, και σε σαλάτες και άλλα πιάτα.</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181661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62500" lnSpcReduction="20000"/>
          </a:bodyPr>
          <a:lstStyle/>
          <a:p>
            <a:pPr>
              <a:lnSpc>
                <a:spcPct val="115000"/>
              </a:lnSpc>
              <a:spcAft>
                <a:spcPts val="1000"/>
              </a:spcAft>
            </a:pPr>
            <a:r>
              <a:rPr lang="el-GR" sz="3200" b="1" dirty="0">
                <a:latin typeface="Times New Roman"/>
                <a:ea typeface="Times New Roman"/>
                <a:cs typeface="Times New Roman"/>
              </a:rPr>
              <a:t>2. Κύρια είδη οσπρίων</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πιο κοινά όσπρια που καταναλώνονται είναι τα εξής: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Μπιζέλια</a:t>
            </a:r>
            <a:r>
              <a:rPr lang="el-GR" sz="2800" dirty="0">
                <a:latin typeface="Times New Roman"/>
                <a:ea typeface="Times New Roman"/>
                <a:cs typeface="Times New Roman"/>
              </a:rPr>
              <a:t>: Τα πράσινα μπιζέλια και τα </a:t>
            </a:r>
            <a:r>
              <a:rPr lang="el-GR" sz="2800" b="1" dirty="0">
                <a:latin typeface="Times New Roman"/>
                <a:ea typeface="Times New Roman"/>
                <a:cs typeface="Times New Roman"/>
              </a:rPr>
              <a:t>ξερά μπιζέλια</a:t>
            </a:r>
            <a:r>
              <a:rPr lang="el-GR" sz="2800" dirty="0">
                <a:latin typeface="Times New Roman"/>
                <a:ea typeface="Times New Roman"/>
                <a:cs typeface="Times New Roman"/>
              </a:rPr>
              <a:t> είναι πολύ δημοφιλή σε σούπες και άλλες παρασκευές. Τα μπιζέλια είναι επίσης πηγή βιταμινών, μετάλλων και αντιοξειδωτικών.</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Σόγια</a:t>
            </a:r>
            <a:r>
              <a:rPr lang="el-GR" sz="2800" dirty="0">
                <a:latin typeface="Times New Roman"/>
                <a:ea typeface="Times New Roman"/>
                <a:cs typeface="Times New Roman"/>
              </a:rPr>
              <a:t>: Η σόγια είναι ένα από τα πιο πλούσια σε πρωτεΐνη όσπρια και χρησιμοποιείται για την παραγωγή προϊόντων όπως το </a:t>
            </a:r>
            <a:r>
              <a:rPr lang="el-GR" sz="2800" b="1" dirty="0">
                <a:latin typeface="Times New Roman"/>
                <a:ea typeface="Times New Roman"/>
                <a:cs typeface="Times New Roman"/>
              </a:rPr>
              <a:t>γάλα σόγιας</a:t>
            </a:r>
            <a:r>
              <a:rPr lang="el-GR" sz="2800" dirty="0">
                <a:latin typeface="Times New Roman"/>
                <a:ea typeface="Times New Roman"/>
                <a:cs typeface="Times New Roman"/>
              </a:rPr>
              <a:t>, το </a:t>
            </a:r>
            <a:r>
              <a:rPr lang="el-GR" sz="2800" b="1" dirty="0" err="1">
                <a:latin typeface="Times New Roman"/>
                <a:ea typeface="Times New Roman"/>
                <a:cs typeface="Times New Roman"/>
              </a:rPr>
              <a:t>τοφού</a:t>
            </a:r>
            <a:r>
              <a:rPr lang="el-GR" sz="2800" dirty="0">
                <a:latin typeface="Times New Roman"/>
                <a:ea typeface="Times New Roman"/>
                <a:cs typeface="Times New Roman"/>
              </a:rPr>
              <a:t> και η </a:t>
            </a:r>
            <a:r>
              <a:rPr lang="el-GR" sz="2800" b="1" dirty="0">
                <a:latin typeface="Times New Roman"/>
                <a:ea typeface="Times New Roman"/>
                <a:cs typeface="Times New Roman"/>
              </a:rPr>
              <a:t>σόγια σε κομματάκια</a:t>
            </a:r>
            <a:r>
              <a:rPr lang="el-GR" sz="2800" dirty="0">
                <a:latin typeface="Times New Roman"/>
                <a:ea typeface="Times New Roman"/>
                <a:cs typeface="Times New Roman"/>
              </a:rPr>
              <a:t>. Η σόγια είναι πολύ δημοφιλής στη χορτοφαγική διατροφή λόγω της υψηλής της περιεκτικότητας σε πρωτεΐνη.</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Λούπινα</a:t>
            </a:r>
            <a:r>
              <a:rPr lang="el-GR" sz="2800" dirty="0">
                <a:latin typeface="Times New Roman"/>
                <a:ea typeface="Times New Roman"/>
                <a:cs typeface="Times New Roman"/>
              </a:rPr>
              <a:t>: Τα λούπινα είναι λιγότερο γνωστά, αλλά είναι επίσης εξαιρετική πηγή πρωτεΐνης και φυτικών ινών. Χρησιμοποιούνται σε σαλάτες, σούπες ή ως σνακ.</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317184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a:lnSpc>
                <a:spcPct val="115000"/>
              </a:lnSpc>
              <a:spcAft>
                <a:spcPts val="1000"/>
              </a:spcAft>
            </a:pPr>
            <a:r>
              <a:rPr lang="el-GR" sz="3200" b="1" dirty="0">
                <a:latin typeface="Times New Roman"/>
                <a:ea typeface="Times New Roman"/>
                <a:cs typeface="Times New Roman"/>
              </a:rPr>
              <a:t>3. Θρεπτικά συστατικά των οσπρίων</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όσπρια είναι πηγή πολλών θρεπτικών συστατικών, όπως: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Πρωτεΐνες</a:t>
            </a:r>
            <a:r>
              <a:rPr lang="el-GR" sz="2800" dirty="0">
                <a:latin typeface="Times New Roman"/>
                <a:ea typeface="Times New Roman"/>
                <a:cs typeface="Times New Roman"/>
              </a:rPr>
              <a:t>: Τα όσπρια είναι πλούσια σε φυτικές πρωτεΐνες, οι οποίες είναι πολύτιμες για τη στήριξη των μυών και τη γενικότερη υγεία του οργανισμού. Η πρωτεΐνη των οσπρίων είναι φυτική, επομένως είναι μια εξαιρετική επιλογή για χορτοφάγους και </a:t>
            </a:r>
            <a:r>
              <a:rPr lang="el-GR" sz="2800" dirty="0" err="1">
                <a:latin typeface="Times New Roman"/>
                <a:ea typeface="Times New Roman"/>
                <a:cs typeface="Times New Roman"/>
              </a:rPr>
              <a:t>vegans</a:t>
            </a:r>
            <a:r>
              <a:rPr lang="el-GR" sz="2800" dirty="0">
                <a:latin typeface="Times New Roman"/>
                <a:ea typeface="Times New Roman"/>
                <a:cs typeface="Times New Roman"/>
              </a:rPr>
              <a:t>.</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Φυτικές ίνες</a:t>
            </a:r>
            <a:r>
              <a:rPr lang="el-GR" sz="2800" dirty="0">
                <a:latin typeface="Times New Roman"/>
                <a:ea typeface="Times New Roman"/>
                <a:cs typeface="Times New Roman"/>
              </a:rPr>
              <a:t>: Τα όσπρια είναι εξαιρετική πηγή φυτικών ινών, οι οποίες βοηθούν στην καλύτερη λειτουργία του πεπτικού συστήματος και στην πρόληψη της δυσκοιλιότητας.</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1600788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a:lnSpc>
                <a:spcPct val="115000"/>
              </a:lnSpc>
              <a:spcAft>
                <a:spcPts val="1000"/>
              </a:spcAft>
            </a:pPr>
            <a:r>
              <a:rPr lang="el-GR" sz="3200" b="1" dirty="0">
                <a:latin typeface="Times New Roman"/>
                <a:ea typeface="Times New Roman"/>
                <a:cs typeface="Times New Roman"/>
              </a:rPr>
              <a:t>3. Θρεπτικά συστατικά των οσπρίων</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όσπρια είναι πηγή πολλών θρεπτικών συστατικών, όπως: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Βιταμίνες και μέταλλα</a:t>
            </a:r>
            <a:r>
              <a:rPr lang="el-GR" sz="2800" dirty="0">
                <a:latin typeface="Times New Roman"/>
                <a:ea typeface="Times New Roman"/>
                <a:cs typeface="Times New Roman"/>
              </a:rPr>
              <a:t>: Τα όσπρια περιέχουν βιταμίνες του συμπλέγματος Β (όπως το </a:t>
            </a:r>
            <a:r>
              <a:rPr lang="el-GR" sz="2800" dirty="0" err="1">
                <a:latin typeface="Times New Roman"/>
                <a:ea typeface="Times New Roman"/>
                <a:cs typeface="Times New Roman"/>
              </a:rPr>
              <a:t>φυλλικό</a:t>
            </a:r>
            <a:r>
              <a:rPr lang="el-GR" sz="2800" dirty="0">
                <a:latin typeface="Times New Roman"/>
                <a:ea typeface="Times New Roman"/>
                <a:cs typeface="Times New Roman"/>
              </a:rPr>
              <a:t> οξύ και η βιταμίνη B6), καθώς και μέταλλα όπως ο </a:t>
            </a:r>
            <a:r>
              <a:rPr lang="el-GR" sz="2800" b="1" dirty="0">
                <a:latin typeface="Times New Roman"/>
                <a:ea typeface="Times New Roman"/>
                <a:cs typeface="Times New Roman"/>
              </a:rPr>
              <a:t>σίδηρος</a:t>
            </a:r>
            <a:r>
              <a:rPr lang="el-GR" sz="2800" dirty="0">
                <a:latin typeface="Times New Roman"/>
                <a:ea typeface="Times New Roman"/>
                <a:cs typeface="Times New Roman"/>
              </a:rPr>
              <a:t>, το </a:t>
            </a:r>
            <a:r>
              <a:rPr lang="el-GR" sz="2800" b="1" dirty="0">
                <a:latin typeface="Times New Roman"/>
                <a:ea typeface="Times New Roman"/>
                <a:cs typeface="Times New Roman"/>
              </a:rPr>
              <a:t>μαγνήσιο</a:t>
            </a:r>
            <a:r>
              <a:rPr lang="el-GR" sz="2800" dirty="0">
                <a:latin typeface="Times New Roman"/>
                <a:ea typeface="Times New Roman"/>
                <a:cs typeface="Times New Roman"/>
              </a:rPr>
              <a:t>, το </a:t>
            </a:r>
            <a:r>
              <a:rPr lang="el-GR" sz="2800" b="1" dirty="0">
                <a:latin typeface="Times New Roman"/>
                <a:ea typeface="Times New Roman"/>
                <a:cs typeface="Times New Roman"/>
              </a:rPr>
              <a:t>φώσφορο</a:t>
            </a:r>
            <a:r>
              <a:rPr lang="el-GR" sz="2800" dirty="0">
                <a:latin typeface="Times New Roman"/>
                <a:ea typeface="Times New Roman"/>
                <a:cs typeface="Times New Roman"/>
              </a:rPr>
              <a:t> και το </a:t>
            </a:r>
            <a:r>
              <a:rPr lang="el-GR" sz="2800" b="1" dirty="0">
                <a:latin typeface="Times New Roman"/>
                <a:ea typeface="Times New Roman"/>
                <a:cs typeface="Times New Roman"/>
              </a:rPr>
              <a:t>κάλιο</a:t>
            </a:r>
            <a:r>
              <a:rPr lang="el-GR" sz="2800" dirty="0">
                <a:latin typeface="Times New Roman"/>
                <a:ea typeface="Times New Roman"/>
                <a:cs typeface="Times New Roman"/>
              </a:rPr>
              <a:t>.</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Αντιοξειδωτικά</a:t>
            </a:r>
            <a:r>
              <a:rPr lang="el-GR" sz="2800" dirty="0">
                <a:latin typeface="Times New Roman"/>
                <a:ea typeface="Times New Roman"/>
                <a:cs typeface="Times New Roman"/>
              </a:rPr>
              <a:t>: Η κατανάλωση οσπρίων συμβάλλει στην προστασία του οργανισμού από τις ελεύθερες ρίζες και τη φθορά των κυττάρων.</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Χαμηλός </a:t>
            </a:r>
            <a:r>
              <a:rPr lang="el-GR" sz="2800" b="1" dirty="0" err="1">
                <a:latin typeface="Times New Roman"/>
                <a:ea typeface="Times New Roman"/>
                <a:cs typeface="Times New Roman"/>
              </a:rPr>
              <a:t>γλυκαιμικός</a:t>
            </a:r>
            <a:r>
              <a:rPr lang="el-GR" sz="2800" b="1" dirty="0">
                <a:latin typeface="Times New Roman"/>
                <a:ea typeface="Times New Roman"/>
                <a:cs typeface="Times New Roman"/>
              </a:rPr>
              <a:t> δείκτης</a:t>
            </a:r>
            <a:r>
              <a:rPr lang="el-GR" sz="2800" dirty="0">
                <a:latin typeface="Times New Roman"/>
                <a:ea typeface="Times New Roman"/>
                <a:cs typeface="Times New Roman"/>
              </a:rPr>
              <a:t>: Τα όσπρια έχουν χαμηλό </a:t>
            </a:r>
            <a:r>
              <a:rPr lang="el-GR" sz="2800" dirty="0" err="1">
                <a:latin typeface="Times New Roman"/>
                <a:ea typeface="Times New Roman"/>
                <a:cs typeface="Times New Roman"/>
              </a:rPr>
              <a:t>γλυκαιμικό</a:t>
            </a:r>
            <a:r>
              <a:rPr lang="el-GR" sz="2800" dirty="0">
                <a:latin typeface="Times New Roman"/>
                <a:ea typeface="Times New Roman"/>
                <a:cs typeface="Times New Roman"/>
              </a:rPr>
              <a:t> δείκτη, πράγμα που σημαίνει ότι αυξάνουν σταδιακά το σάκχαρο στο αίμα, κάτι που είναι σημαντικό για τον έλεγχο του διαβήτη και τη ρύθμιση του βάρους.</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3424140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a:lnSpc>
                <a:spcPct val="115000"/>
              </a:lnSpc>
              <a:spcAft>
                <a:spcPts val="1000"/>
              </a:spcAft>
            </a:pPr>
            <a:r>
              <a:rPr lang="el-GR" sz="3200" b="1" dirty="0">
                <a:latin typeface="Times New Roman"/>
                <a:ea typeface="Times New Roman"/>
                <a:cs typeface="Times New Roman"/>
              </a:rPr>
              <a:t>4. Οφέλη για την υγεία</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όσπρια προσφέρουν πολλά οφέλη για την υγεία, όπως: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Βοηθούν στη ρύθμιση του βάρους</a:t>
            </a:r>
            <a:r>
              <a:rPr lang="el-GR" sz="2800" dirty="0">
                <a:latin typeface="Times New Roman"/>
                <a:ea typeface="Times New Roman"/>
                <a:cs typeface="Times New Roman"/>
              </a:rPr>
              <a:t>: Λόγω της υψηλής περιεκτικότητάς τους σε φυτικές ίνες και πρωτεΐνες, τα όσπρια συμβάλλουν στην αίσθηση του κορεσμού, κάτι που μπορεί να βοηθήσει στην καταστολή της πείνας και στη ρύθμιση του βάρους.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Υποστηρίζουν την καρδιαγγειακή υγεία</a:t>
            </a:r>
            <a:r>
              <a:rPr lang="el-GR" sz="2800" dirty="0">
                <a:latin typeface="Times New Roman"/>
                <a:ea typeface="Times New Roman"/>
                <a:cs typeface="Times New Roman"/>
              </a:rPr>
              <a:t>: Τα όσπρια έχουν την ικανότητα να μειώνουν τα επίπεδα χοληστερόλης, βοηθώντας στη μείωση του κινδύνου για καρδιοπάθειες.</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2395757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3200" b="1" dirty="0">
                <a:latin typeface="Times New Roman"/>
                <a:ea typeface="Times New Roman"/>
                <a:cs typeface="Times New Roman"/>
              </a:rPr>
              <a:t>4. Οφέλη για την υγεία</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όσπρια προσφέρουν πολλά οφέλη για την υγεία, όπως:</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Σταθεροποιούν τα επίπεδα σακχάρου</a:t>
            </a:r>
            <a:r>
              <a:rPr lang="el-GR" sz="2800" dirty="0">
                <a:latin typeface="Times New Roman"/>
                <a:ea typeface="Times New Roman"/>
                <a:cs typeface="Times New Roman"/>
              </a:rPr>
              <a:t>: Ο χαμηλός </a:t>
            </a:r>
            <a:r>
              <a:rPr lang="el-GR" sz="2800" dirty="0" err="1">
                <a:latin typeface="Times New Roman"/>
                <a:ea typeface="Times New Roman"/>
                <a:cs typeface="Times New Roman"/>
              </a:rPr>
              <a:t>γλυκαιμικός</a:t>
            </a:r>
            <a:r>
              <a:rPr lang="el-GR" sz="2800" dirty="0">
                <a:latin typeface="Times New Roman"/>
                <a:ea typeface="Times New Roman"/>
                <a:cs typeface="Times New Roman"/>
              </a:rPr>
              <a:t> δείκτης των οσπρίων τα καθιστά χρήσιμα στη ρύθμιση των επιπέδων σακχάρου στο αίμα, κάτι που είναι ιδιαίτερα σημαντικό για τα άτομα με διαβήτη.</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Υποστηρίζουν την υγεία του πεπτικού συστήματος</a:t>
            </a:r>
            <a:r>
              <a:rPr lang="el-GR" sz="2800" dirty="0">
                <a:latin typeface="Times New Roman"/>
                <a:ea typeface="Times New Roman"/>
                <a:cs typeface="Times New Roman"/>
              </a:rPr>
              <a:t>: Η υψηλή περιεκτικότητα σε φυτικές ίνες βοηθά στη βελτίωση της πέψης και στην αποφυγή της δυσκοιλιότητας.</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2774535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nSpc>
                <a:spcPct val="115000"/>
              </a:lnSpc>
              <a:spcAft>
                <a:spcPts val="1000"/>
              </a:spcAft>
            </a:pPr>
            <a:r>
              <a:rPr lang="el-GR" sz="3200" b="1" dirty="0">
                <a:latin typeface="Times New Roman"/>
                <a:ea typeface="Times New Roman"/>
                <a:cs typeface="Times New Roman"/>
              </a:rPr>
              <a:t>5. Συστάσεις κατανάλωσης</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όσπρια πρέπει να ενσωματώνονται σε μία ισορροπημένη διατροφή. Συνιστάται να καταναλώνονται τουλάχιστον 2-3 φορές την εβδομάδα. Είναι καλό να συνδυάζονται με δημητριακά (όπως το ρύζι ή το ψωμί), καθώς οι πρωτεΐνες των δημητριακών και των οσπρίων αλληλοσυμπληρώνονται και δημιουργούν μια πλήρη πηγή πρωτεϊνών.</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29311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sz="3200" b="1" dirty="0">
                <a:latin typeface="Times New Roman"/>
                <a:ea typeface="Times New Roman"/>
                <a:cs typeface="Times New Roman"/>
              </a:rPr>
              <a:t>5. Συστάσεις κατανάλωσης</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Είναι σημαντικό να τα μαγειρεύετε καλά, καθώς μερικά όσπρια περιέχουν τοξικές ουσίες που καταστρέφονται με το βράσιμο. Επιπλέον, η κατανάλωση οσπρίων μπορεί να προκαλέσει αέρια και φούσκωμα σε ορισμένα άτομα, οπότε συνιστάται να τα μαγειρεύετε καλά και να τα προετοιμάζετε με έναν σωστό τρόπο (όπως η </a:t>
            </a:r>
            <a:r>
              <a:rPr lang="el-GR" sz="2800" dirty="0" err="1">
                <a:latin typeface="Times New Roman"/>
                <a:ea typeface="Times New Roman"/>
                <a:cs typeface="Times New Roman"/>
              </a:rPr>
              <a:t>μουλιάση</a:t>
            </a:r>
            <a:r>
              <a:rPr lang="el-GR" sz="2800" dirty="0">
                <a:latin typeface="Times New Roman"/>
                <a:ea typeface="Times New Roman"/>
                <a:cs typeface="Times New Roman"/>
              </a:rPr>
              <a:t> πριν το μαγείρεμα) για να ελαχιστοποιήσετε αυτά τα συμπτώματα.</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p:txBody>
      </p:sp>
    </p:spTree>
    <p:extLst>
      <p:ext uri="{BB962C8B-B14F-4D97-AF65-F5344CB8AC3E}">
        <p14:creationId xmlns:p14="http://schemas.microsoft.com/office/powerpoint/2010/main" val="418566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3200" dirty="0">
                <a:latin typeface="Times New Roman"/>
                <a:ea typeface="Times New Roman"/>
                <a:cs typeface="Times New Roman"/>
              </a:rPr>
              <a:t>Τα δημητριακά, τα άλευρα, τα αρτοσκευάσματα και τα ζυμαρικά είναι όλα βασικά τρόφιμα στην καθημερινή διατροφή μας και έχουν τεράστια σημασία για την παρασκευή διαφόρων προϊόντων. Ας δούμε το καθένα από αυτά αναλυτικά:</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660935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marL="68580" indent="0">
              <a:lnSpc>
                <a:spcPct val="115000"/>
              </a:lnSpc>
              <a:spcAft>
                <a:spcPts val="1000"/>
              </a:spcAft>
              <a:buNone/>
            </a:pPr>
            <a:r>
              <a:rPr lang="el-GR" sz="2800" dirty="0" smtClean="0">
                <a:latin typeface="Calibri"/>
                <a:ea typeface="Calibri"/>
                <a:cs typeface="Times New Roman"/>
              </a:rPr>
              <a:t>ΕΝ ΚΑΤΑΚΛΕΙΔΙ:</a:t>
            </a:r>
          </a:p>
          <a:p>
            <a:pPr>
              <a:lnSpc>
                <a:spcPct val="115000"/>
              </a:lnSpc>
              <a:spcAft>
                <a:spcPts val="1000"/>
              </a:spcAft>
            </a:pPr>
            <a:r>
              <a:rPr lang="el-GR" sz="2800" dirty="0">
                <a:latin typeface="Times New Roman"/>
                <a:ea typeface="Times New Roman"/>
                <a:cs typeface="Times New Roman"/>
              </a:rPr>
              <a:t>Τα όσπρια είναι μια εξαιρετική πηγή πρωτεϊνών, φυτικών ινών, βιταμινών και μετάλλων, προσφέροντας πολλαπλά οφέλη για την υγεία. Η κατανάλωσή τους βοηθά στη βελτίωση της πέψης, τη ρύθμιση του σακχάρου στο αίμα και την ενίσχυση της καρδιοαγγειακής υγείας. Επιπλέον, τα όσπρια είναι μια οικονομική και θρεπτική επιλογή για όλους τους τύπους διατροφής.</a:t>
            </a:r>
            <a:endParaRPr lang="el-GR" sz="2400" dirty="0">
              <a:latin typeface="Calibri"/>
              <a:ea typeface="Calibri"/>
              <a:cs typeface="Times New Roman"/>
            </a:endParaRPr>
          </a:p>
          <a:p>
            <a:pPr marL="68580" indent="0">
              <a:lnSpc>
                <a:spcPct val="115000"/>
              </a:lnSpc>
              <a:spcAft>
                <a:spcPts val="1000"/>
              </a:spcAft>
              <a:buNone/>
            </a:pPr>
            <a:endParaRPr lang="el-GR" sz="2800" dirty="0" smtClean="0">
              <a:latin typeface="Calibri"/>
              <a:ea typeface="Calibri"/>
              <a:cs typeface="Times New Roman"/>
            </a:endParaRPr>
          </a:p>
        </p:txBody>
      </p:sp>
    </p:spTree>
    <p:extLst>
      <p:ext uri="{BB962C8B-B14F-4D97-AF65-F5344CB8AC3E}">
        <p14:creationId xmlns:p14="http://schemas.microsoft.com/office/powerpoint/2010/main" val="291229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2400" dirty="0">
                <a:latin typeface="Calibri"/>
                <a:ea typeface="Calibri"/>
                <a:cs typeface="Times New Roman"/>
              </a:rPr>
              <a:t>ΒΙΒΛΙΟΓΡΑΦΙΑ:</a:t>
            </a: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"Nutrition and Physical Degeneration" by Weston A. Price</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"The Science and Fine Art of Food and Nutrition" by Arnold </a:t>
            </a:r>
            <a:r>
              <a:rPr lang="en-US" sz="2800" b="1" dirty="0" err="1">
                <a:latin typeface="Times New Roman"/>
                <a:ea typeface="Times New Roman"/>
                <a:cs typeface="Times New Roman"/>
              </a:rPr>
              <a:t>Ehret</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"Whole Grains Every Day, Every Way" by Lorna Sass</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"Beans: A History" by Kenneth F. </a:t>
            </a:r>
            <a:r>
              <a:rPr lang="en-US" sz="2800" b="1" dirty="0" err="1">
                <a:latin typeface="Times New Roman"/>
                <a:ea typeface="Times New Roman"/>
                <a:cs typeface="Times New Roman"/>
              </a:rPr>
              <a:t>Kiple</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"The Mediterranean Diet" by </a:t>
            </a:r>
            <a:r>
              <a:rPr lang="en-US" sz="2800" b="1" dirty="0" err="1">
                <a:latin typeface="Times New Roman"/>
                <a:ea typeface="Times New Roman"/>
                <a:cs typeface="Times New Roman"/>
              </a:rPr>
              <a:t>Ancel</a:t>
            </a:r>
            <a:r>
              <a:rPr lang="en-US" sz="2800" b="1" dirty="0">
                <a:latin typeface="Times New Roman"/>
                <a:ea typeface="Times New Roman"/>
                <a:cs typeface="Times New Roman"/>
              </a:rPr>
              <a:t> Keys</a:t>
            </a:r>
            <a:endParaRPr lang="el-GR" sz="2400" dirty="0">
              <a:latin typeface="Calibri"/>
              <a:ea typeface="Calibri"/>
              <a:cs typeface="Times New Roman"/>
            </a:endParaRPr>
          </a:p>
          <a:p>
            <a:pPr marL="68580" indent="0">
              <a:lnSpc>
                <a:spcPct val="115000"/>
              </a:lnSpc>
              <a:spcAft>
                <a:spcPts val="1000"/>
              </a:spcAft>
              <a:buNone/>
            </a:pPr>
            <a:endParaRPr lang="el-GR" sz="2800" dirty="0" smtClean="0">
              <a:latin typeface="Calibri"/>
              <a:ea typeface="Calibri"/>
              <a:cs typeface="Times New Roman"/>
            </a:endParaRPr>
          </a:p>
        </p:txBody>
      </p:sp>
    </p:spTree>
    <p:extLst>
      <p:ext uri="{BB962C8B-B14F-4D97-AF65-F5344CB8AC3E}">
        <p14:creationId xmlns:p14="http://schemas.microsoft.com/office/powerpoint/2010/main" val="192593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sz="2400" dirty="0">
                <a:latin typeface="Calibri"/>
                <a:ea typeface="Calibri"/>
                <a:cs typeface="Times New Roman"/>
              </a:rPr>
              <a:t>ΒΙΒΛΙΟΓΡΑΦΙΑ</a:t>
            </a:r>
            <a:r>
              <a:rPr lang="el-GR" sz="2400" dirty="0" smtClean="0">
                <a:latin typeface="Calibri"/>
                <a:ea typeface="Calibri"/>
                <a:cs typeface="Times New Roman"/>
              </a:rPr>
              <a:t>:</a:t>
            </a:r>
            <a:endParaRPr lang="el-GR" sz="24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Επιστημονικά Άρθρα</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"Health benefits of legumes and their incorporation into the diet" – Journal of Nutrition</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"Whole grains and public health" – British Journal of Nutrition</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"Legumes: Health Benefits and Culinary Uses" – Food Research </a:t>
            </a:r>
            <a:r>
              <a:rPr lang="en-US" sz="2800" b="1" dirty="0" smtClean="0">
                <a:latin typeface="Times New Roman"/>
                <a:ea typeface="Times New Roman"/>
                <a:cs typeface="Times New Roman"/>
              </a:rPr>
              <a:t>International</a:t>
            </a:r>
            <a:endParaRPr lang="el-GR" sz="2400" dirty="0">
              <a:latin typeface="Calibri"/>
              <a:ea typeface="Calibri"/>
              <a:cs typeface="Times New Roman"/>
            </a:endParaRPr>
          </a:p>
          <a:p>
            <a:pPr marL="68580" indent="0">
              <a:lnSpc>
                <a:spcPct val="115000"/>
              </a:lnSpc>
              <a:spcAft>
                <a:spcPts val="1000"/>
              </a:spcAft>
              <a:buNone/>
            </a:pPr>
            <a:endParaRPr lang="el-GR" sz="2800" dirty="0" smtClean="0">
              <a:latin typeface="Calibri"/>
              <a:ea typeface="Calibri"/>
              <a:cs typeface="Times New Roman"/>
            </a:endParaRPr>
          </a:p>
        </p:txBody>
      </p:sp>
    </p:spTree>
    <p:extLst>
      <p:ext uri="{BB962C8B-B14F-4D97-AF65-F5344CB8AC3E}">
        <p14:creationId xmlns:p14="http://schemas.microsoft.com/office/powerpoint/2010/main" val="3458644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sz="2400" dirty="0">
                <a:latin typeface="Calibri"/>
                <a:ea typeface="Calibri"/>
                <a:cs typeface="Times New Roman"/>
              </a:rPr>
              <a:t>ΒΙΒΛΙΟΓΡΑΦΙΑ</a:t>
            </a:r>
            <a:r>
              <a:rPr lang="el-GR" sz="2400" dirty="0" smtClean="0">
                <a:latin typeface="Calibri"/>
                <a:ea typeface="Calibri"/>
                <a:cs typeface="Times New Roman"/>
              </a:rPr>
              <a:t>:</a:t>
            </a:r>
            <a:endParaRPr lang="el-GR" sz="2400" dirty="0">
              <a:latin typeface="Calibri"/>
              <a:ea typeface="Calibri"/>
              <a:cs typeface="Times New Roman"/>
            </a:endParaRPr>
          </a:p>
          <a:p>
            <a:pPr>
              <a:lnSpc>
                <a:spcPct val="115000"/>
              </a:lnSpc>
              <a:spcAft>
                <a:spcPts val="1000"/>
              </a:spcAft>
            </a:pPr>
            <a:r>
              <a:rPr lang="el-GR" sz="3200" b="1" dirty="0">
                <a:latin typeface="Times New Roman"/>
                <a:ea typeface="Times New Roman"/>
                <a:cs typeface="Times New Roman"/>
              </a:rPr>
              <a:t>Ιστοσελίδες και Άρθρα Διατροφής</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2800" b="1" dirty="0" err="1">
                <a:latin typeface="Times New Roman"/>
                <a:ea typeface="Times New Roman"/>
                <a:cs typeface="Times New Roman"/>
              </a:rPr>
              <a:t>World</a:t>
            </a:r>
            <a:r>
              <a:rPr lang="el-GR" sz="2800" b="1" dirty="0">
                <a:latin typeface="Times New Roman"/>
                <a:ea typeface="Times New Roman"/>
                <a:cs typeface="Times New Roman"/>
              </a:rPr>
              <a:t> </a:t>
            </a:r>
            <a:r>
              <a:rPr lang="el-GR" sz="2800" b="1" dirty="0" err="1">
                <a:latin typeface="Times New Roman"/>
                <a:ea typeface="Times New Roman"/>
                <a:cs typeface="Times New Roman"/>
              </a:rPr>
              <a:t>Health</a:t>
            </a:r>
            <a:r>
              <a:rPr lang="el-GR" sz="2800" b="1" dirty="0">
                <a:latin typeface="Times New Roman"/>
                <a:ea typeface="Times New Roman"/>
                <a:cs typeface="Times New Roman"/>
              </a:rPr>
              <a:t> </a:t>
            </a:r>
            <a:r>
              <a:rPr lang="el-GR" sz="2800" b="1" dirty="0" err="1">
                <a:latin typeface="Times New Roman"/>
                <a:ea typeface="Times New Roman"/>
                <a:cs typeface="Times New Roman"/>
              </a:rPr>
              <a:t>Organization</a:t>
            </a:r>
            <a:r>
              <a:rPr lang="el-GR" sz="2800" b="1" dirty="0">
                <a:latin typeface="Times New Roman"/>
                <a:ea typeface="Times New Roman"/>
                <a:cs typeface="Times New Roman"/>
              </a:rPr>
              <a:t> (WHO) - </a:t>
            </a:r>
            <a:r>
              <a:rPr lang="el-GR" sz="2800" b="1" dirty="0" err="1">
                <a:latin typeface="Times New Roman"/>
                <a:ea typeface="Times New Roman"/>
                <a:cs typeface="Times New Roman"/>
              </a:rPr>
              <a:t>Legumes</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The Academy of Nutrition and Dietetics</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n-US" sz="2800" b="1" dirty="0">
                <a:latin typeface="Times New Roman"/>
                <a:ea typeface="Times New Roman"/>
                <a:cs typeface="Times New Roman"/>
              </a:rPr>
              <a:t>Harvard T.H. Chan School of Public Health – The Nutrition Source</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2800" b="1" dirty="0">
                <a:latin typeface="Times New Roman"/>
                <a:ea typeface="Times New Roman"/>
                <a:cs typeface="Times New Roman"/>
              </a:rPr>
              <a:t>USDA </a:t>
            </a:r>
            <a:r>
              <a:rPr lang="el-GR" sz="2800" b="1" dirty="0" err="1">
                <a:latin typeface="Times New Roman"/>
                <a:ea typeface="Times New Roman"/>
                <a:cs typeface="Times New Roman"/>
              </a:rPr>
              <a:t>National</a:t>
            </a:r>
            <a:r>
              <a:rPr lang="el-GR" sz="2800" b="1" dirty="0">
                <a:latin typeface="Times New Roman"/>
                <a:ea typeface="Times New Roman"/>
                <a:cs typeface="Times New Roman"/>
              </a:rPr>
              <a:t> </a:t>
            </a:r>
            <a:r>
              <a:rPr lang="el-GR" sz="2800" b="1" dirty="0" err="1">
                <a:latin typeface="Times New Roman"/>
                <a:ea typeface="Times New Roman"/>
                <a:cs typeface="Times New Roman"/>
              </a:rPr>
              <a:t>Nutrient</a:t>
            </a:r>
            <a:r>
              <a:rPr lang="el-GR" sz="2800" b="1" dirty="0">
                <a:latin typeface="Times New Roman"/>
                <a:ea typeface="Times New Roman"/>
                <a:cs typeface="Times New Roman"/>
              </a:rPr>
              <a:t> </a:t>
            </a:r>
            <a:r>
              <a:rPr lang="el-GR" sz="2800" b="1" dirty="0" err="1">
                <a:latin typeface="Times New Roman"/>
                <a:ea typeface="Times New Roman"/>
                <a:cs typeface="Times New Roman"/>
              </a:rPr>
              <a:t>Database</a:t>
            </a:r>
            <a:endParaRPr lang="el-GR" sz="2400" dirty="0">
              <a:latin typeface="Calibri"/>
              <a:ea typeface="Calibri"/>
              <a:cs typeface="Times New Roman"/>
            </a:endParaRPr>
          </a:p>
          <a:p>
            <a:pPr marL="342900" lvl="0">
              <a:lnSpc>
                <a:spcPct val="115000"/>
              </a:lnSpc>
              <a:spcAft>
                <a:spcPts val="1000"/>
              </a:spcAft>
              <a:buFont typeface="+mj-lt"/>
              <a:buAutoNum type="arabicPeriod"/>
              <a:tabLst>
                <a:tab pos="457200" algn="l"/>
              </a:tabLst>
            </a:pPr>
            <a:r>
              <a:rPr lang="el-GR" sz="2800" b="1" dirty="0" err="1">
                <a:latin typeface="Times New Roman"/>
                <a:ea typeface="Times New Roman"/>
                <a:cs typeface="Times New Roman"/>
              </a:rPr>
              <a:t>PubMed</a:t>
            </a:r>
            <a:r>
              <a:rPr lang="el-GR" sz="2800" dirty="0">
                <a:latin typeface="Times New Roman"/>
                <a:ea typeface="Times New Roman"/>
                <a:cs typeface="Times New Roman"/>
              </a:rPr>
              <a:t> και </a:t>
            </a:r>
            <a:r>
              <a:rPr lang="el-GR" sz="2800" b="1" dirty="0" err="1">
                <a:latin typeface="Times New Roman"/>
                <a:ea typeface="Times New Roman"/>
                <a:cs typeface="Times New Roman"/>
              </a:rPr>
              <a:t>Google</a:t>
            </a:r>
            <a:r>
              <a:rPr lang="el-GR" sz="2800" b="1" dirty="0">
                <a:latin typeface="Times New Roman"/>
                <a:ea typeface="Times New Roman"/>
                <a:cs typeface="Times New Roman"/>
              </a:rPr>
              <a:t> </a:t>
            </a:r>
            <a:r>
              <a:rPr lang="el-GR" sz="2800" b="1" dirty="0" err="1">
                <a:latin typeface="Times New Roman"/>
                <a:ea typeface="Times New Roman"/>
                <a:cs typeface="Times New Roman"/>
              </a:rPr>
              <a:t>Scholar</a:t>
            </a:r>
            <a:endParaRPr lang="el-GR" sz="2400">
              <a:latin typeface="Calibri"/>
              <a:ea typeface="Calibri"/>
              <a:cs typeface="Times New Roman"/>
            </a:endParaRPr>
          </a:p>
          <a:p>
            <a:pPr marL="68580" indent="0">
              <a:lnSpc>
                <a:spcPct val="115000"/>
              </a:lnSpc>
              <a:spcAft>
                <a:spcPts val="1000"/>
              </a:spcAft>
              <a:buNone/>
            </a:pPr>
            <a:endParaRPr lang="el-GR" sz="2800" dirty="0" smtClean="0">
              <a:latin typeface="Calibri"/>
              <a:ea typeface="Calibri"/>
              <a:cs typeface="Times New Roman"/>
            </a:endParaRPr>
          </a:p>
        </p:txBody>
      </p:sp>
    </p:spTree>
    <p:extLst>
      <p:ext uri="{BB962C8B-B14F-4D97-AF65-F5344CB8AC3E}">
        <p14:creationId xmlns:p14="http://schemas.microsoft.com/office/powerpoint/2010/main" val="2448924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3600" b="1" dirty="0">
                <a:latin typeface="Times New Roman"/>
                <a:ea typeface="Times New Roman"/>
                <a:cs typeface="Times New Roman"/>
              </a:rPr>
              <a:t>1. Δημητριακά</a:t>
            </a:r>
            <a:endParaRPr lang="el-GR" sz="28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Τα δημητριακά είναι φυτά που καλλιεργούνται κυρίως για τους καρπούς τους, οι οποίοι χρησιμοποιούνται ως τροφή. Τα πιο συνηθισμένα δημητριακά είναι: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Σιτάρι</a:t>
            </a:r>
            <a:r>
              <a:rPr lang="el-GR" sz="3200" dirty="0">
                <a:latin typeface="Times New Roman"/>
                <a:ea typeface="Times New Roman"/>
                <a:cs typeface="Times New Roman"/>
              </a:rPr>
              <a:t>: Χρησιμοποιείται για την παραγωγή αλευριού και ψωμιού.</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Καλαμπόκι</a:t>
            </a:r>
            <a:r>
              <a:rPr lang="el-GR" sz="3200" dirty="0">
                <a:latin typeface="Times New Roman"/>
                <a:ea typeface="Times New Roman"/>
                <a:cs typeface="Times New Roman"/>
              </a:rPr>
              <a:t>: Χρησιμοποιείται για την παραγωγή αλευριού, ζυμαρικών και χυλών.</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3522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62500" lnSpcReduction="20000"/>
          </a:bodyPr>
          <a:lstStyle/>
          <a:p>
            <a:pPr>
              <a:lnSpc>
                <a:spcPct val="115000"/>
              </a:lnSpc>
              <a:spcAft>
                <a:spcPts val="1000"/>
              </a:spcAft>
            </a:pPr>
            <a:r>
              <a:rPr lang="el-GR" sz="3600" b="1" dirty="0">
                <a:latin typeface="Times New Roman"/>
                <a:ea typeface="Times New Roman"/>
                <a:cs typeface="Times New Roman"/>
              </a:rPr>
              <a:t>1. Δημητριακά</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Ρύζι</a:t>
            </a:r>
            <a:r>
              <a:rPr lang="el-GR" sz="3200" dirty="0">
                <a:latin typeface="Times New Roman"/>
                <a:ea typeface="Times New Roman"/>
                <a:cs typeface="Times New Roman"/>
              </a:rPr>
              <a:t>: Χρησιμοποιείται ως συνοδευτικό φαγητού, αλλά και για την παραγωγή αλεύρου.</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Βρώμη</a:t>
            </a:r>
            <a:r>
              <a:rPr lang="el-GR" sz="3200" dirty="0">
                <a:latin typeface="Times New Roman"/>
                <a:ea typeface="Times New Roman"/>
                <a:cs typeface="Times New Roman"/>
              </a:rPr>
              <a:t>: Χρησιμοποιείται για την παρασκευή δημητριακών πρωινού, αλλά και για αλεύρι.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Κριθάρι</a:t>
            </a:r>
            <a:r>
              <a:rPr lang="el-GR" sz="3200" dirty="0">
                <a:latin typeface="Times New Roman"/>
                <a:ea typeface="Times New Roman"/>
                <a:cs typeface="Times New Roman"/>
              </a:rPr>
              <a:t>: Χρησιμοποιείται κυρίως για την παραγωγή μπύρας και ψωμιού.</a:t>
            </a:r>
            <a:endParaRPr lang="el-GR" sz="28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Τα δημητριακά είναι πλούσια σε υδατάνθρακες, φυτικές ίνες, βιταμίνες (όπως η Β1 και η Β3), μέταλλα και αντιοξειδωτικά. Ειδικότερα το σιτάρι και το καλαμπόκι είναι η βάση για πολλά αρτοσκευάσματα και ζυμαρικά.</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89839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62500" lnSpcReduction="20000"/>
          </a:bodyPr>
          <a:lstStyle/>
          <a:p>
            <a:pPr>
              <a:lnSpc>
                <a:spcPct val="115000"/>
              </a:lnSpc>
              <a:spcAft>
                <a:spcPts val="1000"/>
              </a:spcAft>
            </a:pPr>
            <a:r>
              <a:rPr lang="el-GR" sz="3200" b="1" dirty="0">
                <a:latin typeface="Times New Roman"/>
                <a:ea typeface="Times New Roman"/>
                <a:cs typeface="Times New Roman"/>
              </a:rPr>
              <a:t>2. Άλευρα</a:t>
            </a:r>
            <a:endParaRPr lang="el-GR" sz="24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Τα άλευρα προκύπτουν από την άλεση των δημητριακών και ανάλογα με τον τύπο του δημητριακού και την επεξεργασία τους, διαφοροποιούνται σε διάφορους τύπους: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Αλεύρι Σίτου</a:t>
            </a:r>
            <a:r>
              <a:rPr lang="el-GR" sz="3200" dirty="0">
                <a:latin typeface="Times New Roman"/>
                <a:ea typeface="Times New Roman"/>
                <a:cs typeface="Times New Roman"/>
              </a:rPr>
              <a:t>: Είναι το πιο κοινό αλεύρι, και διακρίνεται σε:</a:t>
            </a:r>
            <a:endParaRPr lang="el-GR" sz="2800" dirty="0">
              <a:latin typeface="Calibri"/>
              <a:ea typeface="Calibri"/>
              <a:cs typeface="Times New Roman"/>
            </a:endParaRPr>
          </a:p>
          <a:p>
            <a:pPr marL="742950" lvl="1">
              <a:lnSpc>
                <a:spcPct val="115000"/>
              </a:lnSpc>
              <a:spcAft>
                <a:spcPts val="1000"/>
              </a:spcAft>
              <a:buSzPts val="1000"/>
              <a:buFont typeface="Courier New"/>
              <a:buChar char="o"/>
              <a:tabLst>
                <a:tab pos="914400" algn="l"/>
              </a:tabLst>
            </a:pPr>
            <a:r>
              <a:rPr lang="el-GR" sz="2800" b="1" dirty="0">
                <a:latin typeface="Times New Roman"/>
                <a:ea typeface="Times New Roman"/>
                <a:cs typeface="Times New Roman"/>
              </a:rPr>
              <a:t>Αλεύρι για ψωμί</a:t>
            </a:r>
            <a:r>
              <a:rPr lang="el-GR" sz="2800" dirty="0">
                <a:latin typeface="Times New Roman"/>
                <a:ea typeface="Times New Roman"/>
                <a:cs typeface="Times New Roman"/>
              </a:rPr>
              <a:t>: Είναι πλούσιο σε πρωτεΐνες και </a:t>
            </a:r>
            <a:r>
              <a:rPr lang="el-GR" sz="2800" dirty="0" err="1">
                <a:latin typeface="Times New Roman"/>
                <a:ea typeface="Times New Roman"/>
                <a:cs typeface="Times New Roman"/>
              </a:rPr>
              <a:t>γλουτένη</a:t>
            </a:r>
            <a:r>
              <a:rPr lang="el-GR" sz="2800" dirty="0">
                <a:latin typeface="Times New Roman"/>
                <a:ea typeface="Times New Roman"/>
                <a:cs typeface="Times New Roman"/>
              </a:rPr>
              <a:t> και χρησιμοποιείται για το ψήσιμο του ψωμιού.</a:t>
            </a:r>
            <a:endParaRPr lang="el-GR" sz="2400" dirty="0">
              <a:latin typeface="Calibri"/>
              <a:ea typeface="Calibri"/>
              <a:cs typeface="Times New Roman"/>
            </a:endParaRPr>
          </a:p>
          <a:p>
            <a:pPr marL="742950" lvl="1">
              <a:lnSpc>
                <a:spcPct val="115000"/>
              </a:lnSpc>
              <a:spcAft>
                <a:spcPts val="1000"/>
              </a:spcAft>
              <a:buSzPts val="1000"/>
              <a:buFont typeface="Courier New"/>
              <a:buChar char="o"/>
              <a:tabLst>
                <a:tab pos="914400" algn="l"/>
              </a:tabLst>
            </a:pPr>
            <a:r>
              <a:rPr lang="el-GR" sz="2800" b="1" dirty="0">
                <a:latin typeface="Times New Roman"/>
                <a:ea typeface="Times New Roman"/>
                <a:cs typeface="Times New Roman"/>
              </a:rPr>
              <a:t>Αλεύρι για όλες τις χρήσεις</a:t>
            </a:r>
            <a:r>
              <a:rPr lang="el-GR" sz="2800" dirty="0">
                <a:latin typeface="Times New Roman"/>
                <a:ea typeface="Times New Roman"/>
                <a:cs typeface="Times New Roman"/>
              </a:rPr>
              <a:t>: Είναι πιο γενικό και χρησιμοποιείται σε πολλές παρασκευές.</a:t>
            </a:r>
            <a:endParaRPr lang="el-GR" sz="2400" dirty="0">
              <a:latin typeface="Calibri"/>
              <a:ea typeface="Calibri"/>
              <a:cs typeface="Times New Roman"/>
            </a:endParaRPr>
          </a:p>
          <a:p>
            <a:pPr marL="742950" lvl="1">
              <a:lnSpc>
                <a:spcPct val="115000"/>
              </a:lnSpc>
              <a:spcAft>
                <a:spcPts val="1000"/>
              </a:spcAft>
              <a:buSzPts val="1000"/>
              <a:buFont typeface="Courier New"/>
              <a:buChar char="o"/>
              <a:tabLst>
                <a:tab pos="914400" algn="l"/>
              </a:tabLst>
            </a:pPr>
            <a:r>
              <a:rPr lang="el-GR" sz="2800" b="1" dirty="0">
                <a:latin typeface="Times New Roman"/>
                <a:ea typeface="Times New Roman"/>
                <a:cs typeface="Times New Roman"/>
              </a:rPr>
              <a:t>Αλεύρι ολικής άλεσης</a:t>
            </a:r>
            <a:r>
              <a:rPr lang="el-GR" sz="2800" dirty="0">
                <a:latin typeface="Times New Roman"/>
                <a:ea typeface="Times New Roman"/>
                <a:cs typeface="Times New Roman"/>
              </a:rPr>
              <a:t>: Παράγεται από το σιτάρι σε λιγότερο επεξεργασμένη μορφή, διατηρώντας περισσότερες φυτικές ίνες και θρεπτικά συστατικά.</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70983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a:lnSpc>
                <a:spcPct val="115000"/>
              </a:lnSpc>
              <a:spcAft>
                <a:spcPts val="1000"/>
              </a:spcAft>
            </a:pPr>
            <a:r>
              <a:rPr lang="el-GR" sz="3200" b="1" dirty="0">
                <a:latin typeface="Times New Roman"/>
                <a:ea typeface="Times New Roman"/>
                <a:cs typeface="Times New Roman"/>
              </a:rPr>
              <a:t>2. Άλευρα</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Αλεύρι Καλαμποκιού</a:t>
            </a:r>
            <a:r>
              <a:rPr lang="el-GR" sz="2800" dirty="0">
                <a:latin typeface="Times New Roman"/>
                <a:ea typeface="Times New Roman"/>
                <a:cs typeface="Times New Roman"/>
              </a:rPr>
              <a:t>: Χρησιμοποιείται για την παρασκευή ψωμιού καλαμποκιού, </a:t>
            </a:r>
            <a:r>
              <a:rPr lang="el-GR" sz="2800" dirty="0" err="1">
                <a:latin typeface="Times New Roman"/>
                <a:ea typeface="Times New Roman"/>
                <a:cs typeface="Times New Roman"/>
              </a:rPr>
              <a:t>tortillas</a:t>
            </a:r>
            <a:r>
              <a:rPr lang="el-GR" sz="2800" dirty="0">
                <a:latin typeface="Times New Roman"/>
                <a:ea typeface="Times New Roman"/>
                <a:cs typeface="Times New Roman"/>
              </a:rPr>
              <a:t> και ζυμαρικών.</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Αλεύρι Ρυζιού</a:t>
            </a:r>
            <a:r>
              <a:rPr lang="el-GR" sz="2800" dirty="0">
                <a:latin typeface="Times New Roman"/>
                <a:ea typeface="Times New Roman"/>
                <a:cs typeface="Times New Roman"/>
              </a:rPr>
              <a:t>: Χρησιμοποιείται σε προϊόντα χωρίς </a:t>
            </a:r>
            <a:r>
              <a:rPr lang="el-GR" sz="2800" dirty="0" err="1">
                <a:latin typeface="Times New Roman"/>
                <a:ea typeface="Times New Roman"/>
                <a:cs typeface="Times New Roman"/>
              </a:rPr>
              <a:t>γλουτένη</a:t>
            </a:r>
            <a:r>
              <a:rPr lang="el-GR" sz="2800" dirty="0">
                <a:latin typeface="Times New Roman"/>
                <a:ea typeface="Times New Roman"/>
                <a:cs typeface="Times New Roman"/>
              </a:rPr>
              <a:t> και για την παρασκευή ζυμαρικών και γλυκών.</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Αλεύρι Βρώμης και Κριθαριού</a:t>
            </a:r>
            <a:r>
              <a:rPr lang="el-GR" sz="2800" dirty="0">
                <a:latin typeface="Times New Roman"/>
                <a:ea typeface="Times New Roman"/>
                <a:cs typeface="Times New Roman"/>
              </a:rPr>
              <a:t>: Αυτά τα αλεύρια είναι πιο σπάνια, αλλά χρησιμοποιούνται σε ειδικές παρασκευές.</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άλευρα είναι η βάση για τα περισσότερα αρτοσκευάσματα και ζυμαρικά.</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583419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marL="342900" lvl="0">
              <a:lnSpc>
                <a:spcPct val="115000"/>
              </a:lnSpc>
              <a:spcAft>
                <a:spcPts val="1000"/>
              </a:spcAft>
              <a:buSzPts val="1000"/>
              <a:buFont typeface="Symbol"/>
              <a:buChar char=""/>
              <a:tabLst>
                <a:tab pos="457200" algn="l"/>
              </a:tabLst>
            </a:pPr>
            <a:endParaRPr lang="el-GR" sz="2800" dirty="0">
              <a:latin typeface="Calibri"/>
              <a:ea typeface="Calibri"/>
              <a:cs typeface="Times New Roman"/>
            </a:endParaRPr>
          </a:p>
          <a:p>
            <a:pPr>
              <a:lnSpc>
                <a:spcPct val="115000"/>
              </a:lnSpc>
              <a:spcAft>
                <a:spcPts val="1000"/>
              </a:spcAft>
            </a:pPr>
            <a:r>
              <a:rPr lang="el-GR" sz="3600" b="1" dirty="0">
                <a:latin typeface="Times New Roman"/>
                <a:ea typeface="Times New Roman"/>
                <a:cs typeface="Times New Roman"/>
              </a:rPr>
              <a:t>3. Αρτοσκευάσματα</a:t>
            </a:r>
            <a:endParaRPr lang="el-GR" sz="28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Τα αρτοσκευάσματα περιλαμβάνουν όλα τα προϊόντα που παρασκευάζονται από αλεύρι και ζυμάρι, και που ψήνονται στο φούρνο. Ορισμένα από τα πιο γνωστά αρτοσκευάσματα είναι: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Ψωμί</a:t>
            </a:r>
            <a:r>
              <a:rPr lang="el-GR" sz="3200" dirty="0">
                <a:latin typeface="Times New Roman"/>
                <a:ea typeface="Times New Roman"/>
                <a:cs typeface="Times New Roman"/>
              </a:rPr>
              <a:t>: Το πιο κοινό αρτοσκεύασμα, το οποίο παρασκευάζεται με αλεύρι, νερό, μαγιά ή προζύμι και αλάτι.</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Κουλούρια</a:t>
            </a:r>
            <a:r>
              <a:rPr lang="el-GR" sz="3200" dirty="0">
                <a:latin typeface="Times New Roman"/>
                <a:ea typeface="Times New Roman"/>
                <a:cs typeface="Times New Roman"/>
              </a:rPr>
              <a:t>: Μικρές ή μεγάλες γευστικές μπαλίτσες που συχνά συνδυάζονται με αλάτι ή άλλα αρωματικά.</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652650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marL="342900" lvl="0">
              <a:lnSpc>
                <a:spcPct val="115000"/>
              </a:lnSpc>
              <a:spcAft>
                <a:spcPts val="1000"/>
              </a:spcAft>
              <a:buSzPts val="1000"/>
              <a:buFont typeface="Symbol"/>
              <a:buChar char=""/>
              <a:tabLst>
                <a:tab pos="457200" algn="l"/>
              </a:tabLst>
            </a:pPr>
            <a:endParaRPr lang="el-GR" sz="2800" dirty="0">
              <a:latin typeface="Calibri"/>
              <a:ea typeface="Calibri"/>
              <a:cs typeface="Times New Roman"/>
            </a:endParaRPr>
          </a:p>
          <a:p>
            <a:pPr>
              <a:lnSpc>
                <a:spcPct val="115000"/>
              </a:lnSpc>
              <a:spcAft>
                <a:spcPts val="1000"/>
              </a:spcAft>
            </a:pPr>
            <a:r>
              <a:rPr lang="el-GR" sz="3600" b="1" dirty="0">
                <a:latin typeface="Times New Roman"/>
                <a:ea typeface="Times New Roman"/>
                <a:cs typeface="Times New Roman"/>
              </a:rPr>
              <a:t>3. Αρτοσκευάσματα</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Κρουασάν</a:t>
            </a:r>
            <a:r>
              <a:rPr lang="el-GR" sz="3200" dirty="0">
                <a:latin typeface="Times New Roman"/>
                <a:ea typeface="Times New Roman"/>
                <a:cs typeface="Times New Roman"/>
              </a:rPr>
              <a:t>: Σφολιάτα με βούτυρο και συχνά γεμισμένο με σοκολάτα ή μαρμελάδα.</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Μπισκότα</a:t>
            </a:r>
            <a:r>
              <a:rPr lang="el-GR" sz="3200" dirty="0">
                <a:latin typeface="Times New Roman"/>
                <a:ea typeface="Times New Roman"/>
                <a:cs typeface="Times New Roman"/>
              </a:rPr>
              <a:t>: Παρασκευάζονται με αλεύρι, ζάχαρη, βούτυρο και άλλες γλυκές ή αλμυρές γεύσεις.</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Πίτες</a:t>
            </a:r>
            <a:r>
              <a:rPr lang="el-GR" sz="3200" dirty="0">
                <a:latin typeface="Times New Roman"/>
                <a:ea typeface="Times New Roman"/>
                <a:cs typeface="Times New Roman"/>
              </a:rPr>
              <a:t>: Χρησιμοποιούνται σε αλμυρές ή γλυκές συνταγές (π.χ. σπανακόπιτα, μπουγάτσα).</a:t>
            </a:r>
            <a:endParaRPr lang="el-GR" sz="28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Φύλλο σφολιάτας και φύλλο κρούστας</a:t>
            </a:r>
            <a:r>
              <a:rPr lang="el-GR" sz="3200" dirty="0">
                <a:latin typeface="Times New Roman"/>
                <a:ea typeface="Times New Roman"/>
                <a:cs typeface="Times New Roman"/>
              </a:rPr>
              <a:t>: Χρησιμοποιούνται σε πολλές παρασκευές γλυκών και αλμυρών αρτοσκευασμάτων.</a:t>
            </a:r>
            <a:endParaRPr lang="el-GR" sz="28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24353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ΔΗΜΗΤΡΙΑΚΑ,ΑΛΕΥΡΑ ,ΖΥΜΑΡΙΚΑ ΚΑΙ ΟΣΠΡΙΑ</a:t>
            </a:r>
            <a:br>
              <a:rPr lang="el-GR" dirty="0"/>
            </a:br>
            <a:endParaRPr lang="el-GR" dirty="0"/>
          </a:p>
        </p:txBody>
      </p:sp>
      <p:sp>
        <p:nvSpPr>
          <p:cNvPr id="3" name="Θέση περιεχομένου 2"/>
          <p:cNvSpPr>
            <a:spLocks noGrp="1"/>
          </p:cNvSpPr>
          <p:nvPr>
            <p:ph idx="1"/>
          </p:nvPr>
        </p:nvSpPr>
        <p:spPr/>
        <p:txBody>
          <a:bodyPr>
            <a:normAutofit fontScale="55000" lnSpcReduction="20000"/>
          </a:bodyPr>
          <a:lstStyle/>
          <a:p>
            <a:pPr>
              <a:lnSpc>
                <a:spcPct val="115000"/>
              </a:lnSpc>
              <a:spcAft>
                <a:spcPts val="1000"/>
              </a:spcAft>
            </a:pPr>
            <a:r>
              <a:rPr lang="el-GR" sz="3200" b="1" dirty="0">
                <a:latin typeface="Times New Roman"/>
                <a:ea typeface="Times New Roman"/>
                <a:cs typeface="Times New Roman"/>
              </a:rPr>
              <a:t>4. Ζυμαρικά</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ζυμαρικά παράγονται κυρίως από αλεύρι σίτου και νερό και είναι ένα από τα βασικά τρόφιμα της Μεσογειακής και Ιταλικής διατροφής. Τα πιο γνωστά ζυμαρικά είναι:</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Σπαγγέτι</a:t>
            </a:r>
            <a:r>
              <a:rPr lang="el-GR" sz="2800" dirty="0">
                <a:latin typeface="Times New Roman"/>
                <a:ea typeface="Times New Roman"/>
                <a:cs typeface="Times New Roman"/>
              </a:rPr>
              <a:t>: Λεπτές λωρίδες ζυμαρικού.</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Πένες</a:t>
            </a:r>
            <a:r>
              <a:rPr lang="el-GR" sz="2800" dirty="0">
                <a:latin typeface="Times New Roman"/>
                <a:ea typeface="Times New Roman"/>
                <a:cs typeface="Times New Roman"/>
              </a:rPr>
              <a:t>: Κοντά ζυμαρικά σε σχήμα σωλήνα.</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err="1">
                <a:latin typeface="Times New Roman"/>
                <a:ea typeface="Times New Roman"/>
                <a:cs typeface="Times New Roman"/>
              </a:rPr>
              <a:t>Φιορεντίνα</a:t>
            </a:r>
            <a:r>
              <a:rPr lang="el-GR" sz="2800" dirty="0">
                <a:latin typeface="Times New Roman"/>
                <a:ea typeface="Times New Roman"/>
                <a:cs typeface="Times New Roman"/>
              </a:rPr>
              <a:t>: Μικρότερα ζυμαρικά, συνήθως σε σχήμα μικρών κυλίνδρων.</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Ραβιόλια</a:t>
            </a:r>
            <a:r>
              <a:rPr lang="el-GR" sz="2800" dirty="0">
                <a:latin typeface="Times New Roman"/>
                <a:ea typeface="Times New Roman"/>
                <a:cs typeface="Times New Roman"/>
              </a:rPr>
              <a:t>: Γεμιστά ζυμαρικά με διάφορες γεύσεις (τυρί, κρέας κ.α.).</a:t>
            </a:r>
            <a:endParaRPr lang="el-GR" sz="2400" dirty="0">
              <a:latin typeface="Calibri"/>
              <a:ea typeface="Calibri"/>
              <a:cs typeface="Times New Roman"/>
            </a:endParaRPr>
          </a:p>
          <a:p>
            <a:pPr marL="342900" lvl="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Λαζάνια</a:t>
            </a:r>
            <a:r>
              <a:rPr lang="el-GR" sz="2800" dirty="0">
                <a:latin typeface="Times New Roman"/>
                <a:ea typeface="Times New Roman"/>
                <a:cs typeface="Times New Roman"/>
              </a:rPr>
              <a:t>: Φύλλα ζυμαρικού που χρησιμοποιούνται για στρώσεις με σάλτσες και υλικά.</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Τα ζυμαρικά, εκτός από το βασικό συστατικό του αλευριού, μπορούν να περιέχουν αυγά ή άλλα συστατικά που τα κάνουν πιο πλούσια σε γεύση και υφή.</a:t>
            </a:r>
            <a:endParaRPr lang="el-GR" sz="2400" dirty="0">
              <a:latin typeface="Calibri"/>
              <a:ea typeface="Calibri"/>
              <a:cs typeface="Times New Roman"/>
            </a:endParaRPr>
          </a:p>
          <a:p>
            <a:pPr marL="68580" indent="0">
              <a:lnSpc>
                <a:spcPct val="115000"/>
              </a:lnSpc>
              <a:spcAft>
                <a:spcPts val="1000"/>
              </a:spcAft>
              <a:buNone/>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177461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99</TotalTime>
  <Words>1736</Words>
  <Application>Microsoft Office PowerPoint</Application>
  <PresentationFormat>Προβολή στην οθόνη (4:3)</PresentationFormat>
  <Paragraphs>119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Μετρό</vt:lpstr>
      <vt:lpstr>ΤΡΟΦΟΓΝΩΣΙΑ ΚΑΙ ΕΔΕΣΜΑΤΟΛΟΓΙΟ</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lpstr>ΔΗΜΗΤΡΙΑΚΑ,ΑΛΕΥΡΑ ,ΖΥΜΑΡΙΚΑ ΚΑΙ ΟΣΠΡΙΑ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ΤΡΟΦΟΓΝΩΣΙΑ ΚΑΙ ΕΔΕΣΜΑΤΟΛΟΓΙΟ</dc:title>
  <dc:creator>Δημήτρης</dc:creator>
  <cp:lastModifiedBy>Δημήτρης</cp:lastModifiedBy>
  <cp:revision>3</cp:revision>
  <dcterms:created xsi:type="dcterms:W3CDTF">2024-12-09T09:59:16Z</dcterms:created>
  <dcterms:modified xsi:type="dcterms:W3CDTF">2024-12-09T11:38:18Z</dcterms:modified>
</cp:coreProperties>
</file>